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13"/>
  </p:notesMasterIdLst>
  <p:sldIdLst>
    <p:sldId id="256" r:id="rId2"/>
    <p:sldId id="257" r:id="rId3"/>
    <p:sldId id="258" r:id="rId4"/>
    <p:sldId id="263" r:id="rId5"/>
    <p:sldId id="260" r:id="rId6"/>
    <p:sldId id="261" r:id="rId7"/>
    <p:sldId id="266" r:id="rId8"/>
    <p:sldId id="259" r:id="rId9"/>
    <p:sldId id="262"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5958"/>
  </p:normalViewPr>
  <p:slideViewPr>
    <p:cSldViewPr snapToGrid="0">
      <p:cViewPr varScale="1">
        <p:scale>
          <a:sx n="111" d="100"/>
          <a:sy n="111" d="100"/>
        </p:scale>
        <p:origin x="63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A41BC2-EA60-FB4F-A470-F197D493E1AE}" type="datetimeFigureOut">
              <a:rPr lang="en-US" smtClean="0"/>
              <a:t>7/15/24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E3FB44-297B-FD40-95F1-F759DC6C2ABE}" type="slidenum">
              <a:rPr lang="en-US" smtClean="0"/>
              <a:t>‹#›</a:t>
            </a:fld>
            <a:endParaRPr lang="en-US"/>
          </a:p>
        </p:txBody>
      </p:sp>
    </p:spTree>
    <p:extLst>
      <p:ext uri="{BB962C8B-B14F-4D97-AF65-F5344CB8AC3E}">
        <p14:creationId xmlns:p14="http://schemas.microsoft.com/office/powerpoint/2010/main" val="3201670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b="1" dirty="0">
                <a:effectLst/>
                <a:latin typeface="Arial" panose="020B0604020202020204" pitchFamily="34" charset="0"/>
              </a:rPr>
              <a:t>Background </a:t>
            </a:r>
            <a:endParaRPr lang="en-CA" dirty="0"/>
          </a:p>
          <a:p>
            <a:r>
              <a:rPr lang="en-CA" sz="1800" dirty="0">
                <a:effectLst/>
                <a:latin typeface="ArialMT"/>
              </a:rPr>
              <a:t>The Federation of Law societies of Canada (FLSC): </a:t>
            </a:r>
            <a:endParaRPr lang="en-CA" dirty="0"/>
          </a:p>
          <a:p>
            <a:pPr>
              <a:buFont typeface="Arial" panose="020B0604020202020204" pitchFamily="34" charset="0"/>
              <a:buChar char="•"/>
            </a:pPr>
            <a:r>
              <a:rPr lang="en-CA" sz="1800" dirty="0">
                <a:effectLst/>
                <a:latin typeface="ArialMT"/>
              </a:rPr>
              <a:t>is the national association of the 14 law societies mandated by the provinces and territories to regulate Canada’s legal profession in the public interest, </a:t>
            </a:r>
            <a:endParaRPr lang="en-CA" sz="1800" dirty="0">
              <a:effectLst/>
              <a:latin typeface="SymbolMT"/>
            </a:endParaRPr>
          </a:p>
          <a:p>
            <a:pPr>
              <a:buFont typeface="Arial" panose="020B0604020202020204" pitchFamily="34" charset="0"/>
              <a:buChar char="•"/>
            </a:pPr>
            <a:r>
              <a:rPr lang="en-CA" sz="1800" dirty="0">
                <a:effectLst/>
                <a:latin typeface="ArialMT"/>
              </a:rPr>
              <a:t>facilitates the sharing of information on important trends and issues, </a:t>
            </a:r>
            <a:endParaRPr lang="en-CA" sz="1800" dirty="0">
              <a:effectLst/>
              <a:latin typeface="SymbolMT"/>
            </a:endParaRPr>
          </a:p>
          <a:p>
            <a:pPr>
              <a:buFont typeface="Arial" panose="020B0604020202020204" pitchFamily="34" charset="0"/>
              <a:buChar char="•"/>
            </a:pPr>
            <a:r>
              <a:rPr lang="en-CA" sz="1800" dirty="0">
                <a:effectLst/>
                <a:latin typeface="ArialMT"/>
              </a:rPr>
              <a:t>coordinates the development of national standards and the harmonization of </a:t>
            </a:r>
            <a:endParaRPr lang="en-CA" sz="1800" dirty="0">
              <a:effectLst/>
              <a:latin typeface="SymbolMT"/>
            </a:endParaRPr>
          </a:p>
          <a:p>
            <a:pPr>
              <a:buFont typeface="Arial" panose="020B0604020202020204" pitchFamily="34" charset="0"/>
              <a:buChar char="•"/>
            </a:pPr>
            <a:r>
              <a:rPr lang="en-CA" sz="1800" dirty="0">
                <a:effectLst/>
                <a:latin typeface="ArialMT"/>
              </a:rPr>
              <a:t>law society rules and procedures, </a:t>
            </a:r>
            <a:endParaRPr lang="en-CA" sz="1800" dirty="0">
              <a:effectLst/>
              <a:latin typeface="SymbolMT"/>
            </a:endParaRPr>
          </a:p>
          <a:p>
            <a:pPr>
              <a:buFont typeface="Arial" panose="020B0604020202020204" pitchFamily="34" charset="0"/>
              <a:buChar char="•"/>
            </a:pPr>
            <a:r>
              <a:rPr lang="en-CA" sz="1800" dirty="0">
                <a:effectLst/>
                <a:latin typeface="ArialMT"/>
              </a:rPr>
              <a:t>undertakes national initiatives on behalf of law societies. </a:t>
            </a:r>
            <a:endParaRPr lang="en-CA" sz="1800" dirty="0">
              <a:effectLst/>
              <a:latin typeface="SymbolMT"/>
            </a:endParaRPr>
          </a:p>
          <a:p>
            <a:pPr>
              <a:buFont typeface="Arial" panose="020B0604020202020204" pitchFamily="34" charset="0"/>
              <a:buChar char="•"/>
            </a:pPr>
            <a:r>
              <a:rPr lang="en-CA" sz="1800" dirty="0">
                <a:effectLst/>
                <a:latin typeface="ArialMT"/>
              </a:rPr>
              <a:t>is also the law societies’ national and international voice on important issues </a:t>
            </a:r>
            <a:endParaRPr lang="en-CA" sz="1800" dirty="0">
              <a:effectLst/>
              <a:latin typeface="SymbolMT"/>
            </a:endParaRPr>
          </a:p>
          <a:p>
            <a:pPr>
              <a:buFont typeface="Arial" panose="020B0604020202020204" pitchFamily="34" charset="0"/>
              <a:buChar char="•"/>
            </a:pPr>
            <a:r>
              <a:rPr lang="en-CA" sz="1800" dirty="0">
                <a:effectLst/>
                <a:latin typeface="ArialMT"/>
              </a:rPr>
              <a:t>related to the regulation and core values of the legal profession. </a:t>
            </a:r>
            <a:endParaRPr lang="en-CA" sz="1800" dirty="0">
              <a:effectLst/>
              <a:latin typeface="SymbolMT"/>
            </a:endParaRPr>
          </a:p>
          <a:p>
            <a:pPr>
              <a:buFont typeface="Arial" panose="020B0604020202020204" pitchFamily="34" charset="0"/>
              <a:buChar char="•"/>
            </a:pPr>
            <a:r>
              <a:rPr lang="en-CA" sz="1800" dirty="0">
                <a:effectLst/>
                <a:latin typeface="ArialMT"/>
              </a:rPr>
              <a:t>Through this work, the FLSC has developed a Model Code of Professional Conduct (Model Code). </a:t>
            </a:r>
            <a:endParaRPr lang="en-CA" sz="1800" dirty="0">
              <a:effectLst/>
              <a:latin typeface="SymbolMT"/>
            </a:endParaRPr>
          </a:p>
          <a:p>
            <a:pPr>
              <a:buFont typeface="Arial" panose="020B0604020202020204" pitchFamily="34" charset="0"/>
              <a:buChar char="•"/>
            </a:pPr>
            <a:r>
              <a:rPr lang="en-CA" sz="1800" dirty="0">
                <a:effectLst/>
                <a:latin typeface="ArialMT"/>
              </a:rPr>
              <a:t>The Model Code works to harmonize the standards for legal professional ethics across Canada. The rules contained within the Model Code are reviewed and updated regularly to ensure they respond to best practices and emerging issues in legal practice and ethics. </a:t>
            </a:r>
            <a:endParaRPr lang="en-CA" sz="1800" dirty="0">
              <a:effectLst/>
              <a:latin typeface="SymbolMT"/>
            </a:endParaRPr>
          </a:p>
          <a:p>
            <a:pPr>
              <a:buFont typeface="Arial" panose="020B0604020202020204" pitchFamily="34" charset="0"/>
              <a:buChar char="•"/>
            </a:pPr>
            <a:r>
              <a:rPr lang="en-CA" sz="1800" dirty="0">
                <a:effectLst/>
                <a:latin typeface="ArialMT"/>
              </a:rPr>
              <a:t>It is important to recognize that the FLSC does not directly regulate lawyers and its Model Code does not apply directly to lawyers. The regulation of lawyers is done at the provincial and territorial level by the local law society. The local law society’s Code of Conduct governs the lawyers within each province or territory. </a:t>
            </a:r>
            <a:endParaRPr lang="en-CA" sz="1800" dirty="0">
              <a:effectLst/>
              <a:latin typeface="SymbolMT"/>
            </a:endParaRPr>
          </a:p>
          <a:p>
            <a:pPr>
              <a:buFont typeface="Arial" panose="020B0604020202020204" pitchFamily="34" charset="0"/>
              <a:buChar char="•"/>
            </a:pPr>
            <a:r>
              <a:rPr lang="en-CA" sz="1800" dirty="0">
                <a:effectLst/>
                <a:latin typeface="ArialMT"/>
              </a:rPr>
              <a:t>What the FLSC does with its Model Code is set a standard the provincial and territorial Codes may mirror. When the Model Code is updated, Canada’s law societies are asked to update their Codes in the same way. Lawyers in Canada enjoy broad mobility rights (the ability to practice elsewhere in Canada) and having largely consistent codes of conduct facilitates that mobility. </a:t>
            </a:r>
            <a:endParaRPr lang="en-CA" sz="1800" dirty="0">
              <a:effectLst/>
              <a:latin typeface="SymbolMT"/>
            </a:endParaRPr>
          </a:p>
          <a:p>
            <a:pPr>
              <a:buFont typeface="Arial" panose="020B0604020202020204" pitchFamily="34" charset="0"/>
              <a:buChar char="•"/>
            </a:pPr>
            <a:r>
              <a:rPr lang="en-CA" sz="1800" dirty="0">
                <a:effectLst/>
                <a:latin typeface="ArialMT"/>
              </a:rPr>
              <a:t>Nunavut’s Code of Conduct does mirror the Model Code in many ways but decisions on changes are made at the local level to reflect what is best for Nunavut’s lawyers and our unique status as an Inuit territory.</a:t>
            </a:r>
            <a:endParaRPr lang="en-CA" sz="1800" dirty="0">
              <a:effectLst/>
              <a:latin typeface="SymbolMT"/>
            </a:endParaRPr>
          </a:p>
          <a:p>
            <a:pPr>
              <a:buFont typeface="Arial" panose="020B0604020202020204" pitchFamily="34" charset="0"/>
              <a:buChar char="•"/>
            </a:pPr>
            <a:r>
              <a:rPr lang="en-CA" sz="1800" dirty="0">
                <a:effectLst/>
                <a:latin typeface="ArialMT"/>
              </a:rPr>
              <a:t>Codes of Conduct assist lawyers in answering questions they may have in their day-to- day practice that relate to professionalism and ethics. Law Societies use Codes of Conduct to measure a lawyer’s conduct against that expected of them and their colleagues when a complaint is made about a lawyer. </a:t>
            </a:r>
            <a:endParaRPr lang="en-CA" sz="1800" dirty="0">
              <a:effectLst/>
              <a:latin typeface="SymbolMT"/>
            </a:endParaRPr>
          </a:p>
          <a:p>
            <a:endParaRPr lang="en-US" dirty="0"/>
          </a:p>
        </p:txBody>
      </p:sp>
      <p:sp>
        <p:nvSpPr>
          <p:cNvPr id="4" name="Slide Number Placeholder 3"/>
          <p:cNvSpPr>
            <a:spLocks noGrp="1"/>
          </p:cNvSpPr>
          <p:nvPr>
            <p:ph type="sldNum" sz="quarter" idx="5"/>
          </p:nvPr>
        </p:nvSpPr>
        <p:spPr/>
        <p:txBody>
          <a:bodyPr/>
          <a:lstStyle/>
          <a:p>
            <a:fld id="{26E3FB44-297B-FD40-95F1-F759DC6C2ABE}" type="slidenum">
              <a:rPr lang="en-US" smtClean="0"/>
              <a:t>2</a:t>
            </a:fld>
            <a:endParaRPr lang="en-US"/>
          </a:p>
        </p:txBody>
      </p:sp>
    </p:spTree>
    <p:extLst>
      <p:ext uri="{BB962C8B-B14F-4D97-AF65-F5344CB8AC3E}">
        <p14:creationId xmlns:p14="http://schemas.microsoft.com/office/powerpoint/2010/main" val="3798975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dirty="0">
                <a:effectLst/>
                <a:latin typeface="ArialMT"/>
              </a:rPr>
              <a:t>Today’s focus group is looking at the FLSC’s proposed amendments to the Model Code. Your feedback will be used to assist the Law Society of Nunavut in developing its feedback to the FLSC regarding the proposed amendments. </a:t>
            </a:r>
            <a:endParaRPr lang="en-CA" dirty="0"/>
          </a:p>
          <a:p>
            <a:r>
              <a:rPr lang="en-CA" sz="1800" dirty="0">
                <a:effectLst/>
                <a:latin typeface="ArialMT"/>
              </a:rPr>
              <a:t>This work is part of the FLSC’s consultation process and the FLSC will use the feedback it receives to inform its next steps. There may be a second consultation, however this is not guaranteed so it is important to provide feedback at this stage. </a:t>
            </a:r>
            <a:endParaRPr lang="en-CA" dirty="0"/>
          </a:p>
          <a:p>
            <a:endParaRPr lang="en-US" dirty="0"/>
          </a:p>
        </p:txBody>
      </p:sp>
      <p:sp>
        <p:nvSpPr>
          <p:cNvPr id="4" name="Slide Number Placeholder 3"/>
          <p:cNvSpPr>
            <a:spLocks noGrp="1"/>
          </p:cNvSpPr>
          <p:nvPr>
            <p:ph type="sldNum" sz="quarter" idx="5"/>
          </p:nvPr>
        </p:nvSpPr>
        <p:spPr/>
        <p:txBody>
          <a:bodyPr/>
          <a:lstStyle/>
          <a:p>
            <a:fld id="{26E3FB44-297B-FD40-95F1-F759DC6C2ABE}" type="slidenum">
              <a:rPr lang="en-US" smtClean="0"/>
              <a:t>3</a:t>
            </a:fld>
            <a:endParaRPr lang="en-US"/>
          </a:p>
        </p:txBody>
      </p:sp>
    </p:spTree>
    <p:extLst>
      <p:ext uri="{BB962C8B-B14F-4D97-AF65-F5344CB8AC3E}">
        <p14:creationId xmlns:p14="http://schemas.microsoft.com/office/powerpoint/2010/main" val="4199013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7/15/24</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7164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7/15/24</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905069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7/15/24</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607543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7/15/24</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695370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7/15/24</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763308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7/15/24</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852606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7/15/24</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574053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7/15/24</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794260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7/15/24</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422914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7/15/24</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068417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7/15/24</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40820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7/15/24</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723886654"/>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7" r:id="rId6"/>
    <p:sldLayoutId id="2147483732" r:id="rId7"/>
    <p:sldLayoutId id="2147483733" r:id="rId8"/>
    <p:sldLayoutId id="2147483734" r:id="rId9"/>
    <p:sldLayoutId id="2147483736" r:id="rId10"/>
    <p:sldLayoutId id="214748373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rmjaremko@lawsociety.nu.c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flsc.ca/wp-content/uploads/2024/02/Consultation-Report-Final-FEB-2024.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26E0BFB-CDF1-4990-8C11-AC849311E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B00A833-7453-836F-B47E-60BD268138A6}"/>
              </a:ext>
            </a:extLst>
          </p:cNvPr>
          <p:cNvPicPr>
            <a:picLocks noChangeAspect="1"/>
          </p:cNvPicPr>
          <p:nvPr/>
        </p:nvPicPr>
        <p:blipFill rotWithShape="1">
          <a:blip r:embed="rId2"/>
          <a:srcRect t="20886" r="-1" b="-1"/>
          <a:stretch/>
        </p:blipFill>
        <p:spPr>
          <a:xfrm>
            <a:off x="-2" y="10"/>
            <a:ext cx="8668512" cy="6857990"/>
          </a:xfrm>
          <a:prstGeom prst="rect">
            <a:avLst/>
          </a:prstGeom>
        </p:spPr>
      </p:pic>
      <p:sp>
        <p:nvSpPr>
          <p:cNvPr id="11" name="Rectangle 10">
            <a:extLst>
              <a:ext uri="{FF2B5EF4-FFF2-40B4-BE49-F238E27FC236}">
                <a16:creationId xmlns:a16="http://schemas.microsoft.com/office/drawing/2014/main" id="{6069A1F8-9BEB-4786-9694-FC48B2D75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788244" y="0"/>
            <a:ext cx="9403756" cy="6858000"/>
          </a:xfrm>
          <a:prstGeom prst="rect">
            <a:avLst/>
          </a:prstGeom>
          <a:gradFill>
            <a:gsLst>
              <a:gs pos="58000">
                <a:schemeClr val="tx1"/>
              </a:gs>
              <a:gs pos="30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9EDD634-E120-F54E-52D4-1C1002F94F82}"/>
              </a:ext>
            </a:extLst>
          </p:cNvPr>
          <p:cNvSpPr>
            <a:spLocks noGrp="1"/>
          </p:cNvSpPr>
          <p:nvPr>
            <p:ph type="ctrTitle"/>
          </p:nvPr>
        </p:nvSpPr>
        <p:spPr>
          <a:xfrm>
            <a:off x="7848600" y="1122363"/>
            <a:ext cx="4023360" cy="3204134"/>
          </a:xfrm>
        </p:spPr>
        <p:txBody>
          <a:bodyPr anchor="b">
            <a:normAutofit/>
          </a:bodyPr>
          <a:lstStyle/>
          <a:p>
            <a:r>
              <a:rPr lang="en-US" sz="4400" dirty="0">
                <a:solidFill>
                  <a:schemeClr val="bg1"/>
                </a:solidFill>
              </a:rPr>
              <a:t>TRC</a:t>
            </a:r>
            <a:br>
              <a:rPr lang="en-US" sz="4400" dirty="0">
                <a:solidFill>
                  <a:schemeClr val="bg1"/>
                </a:solidFill>
              </a:rPr>
            </a:br>
            <a:r>
              <a:rPr lang="en-US" sz="4400" dirty="0">
                <a:solidFill>
                  <a:schemeClr val="bg1"/>
                </a:solidFill>
              </a:rPr>
              <a:t>Truth and Reconciliation Commission </a:t>
            </a:r>
          </a:p>
        </p:txBody>
      </p:sp>
      <p:sp>
        <p:nvSpPr>
          <p:cNvPr id="3" name="Subtitle 2">
            <a:extLst>
              <a:ext uri="{FF2B5EF4-FFF2-40B4-BE49-F238E27FC236}">
                <a16:creationId xmlns:a16="http://schemas.microsoft.com/office/drawing/2014/main" id="{6027431E-61BB-6B34-ED1A-7789BA31995D}"/>
              </a:ext>
            </a:extLst>
          </p:cNvPr>
          <p:cNvSpPr>
            <a:spLocks noGrp="1"/>
          </p:cNvSpPr>
          <p:nvPr>
            <p:ph type="subTitle" idx="1"/>
          </p:nvPr>
        </p:nvSpPr>
        <p:spPr>
          <a:xfrm>
            <a:off x="7848600" y="4872922"/>
            <a:ext cx="4023360" cy="1208141"/>
          </a:xfrm>
        </p:spPr>
        <p:txBody>
          <a:bodyPr>
            <a:normAutofit/>
          </a:bodyPr>
          <a:lstStyle/>
          <a:p>
            <a:r>
              <a:rPr lang="en-US" sz="2000">
                <a:solidFill>
                  <a:schemeClr val="bg1"/>
                </a:solidFill>
              </a:rPr>
              <a:t>Call 27 </a:t>
            </a:r>
          </a:p>
          <a:p>
            <a:r>
              <a:rPr lang="en-US" sz="2000">
                <a:solidFill>
                  <a:schemeClr val="bg1"/>
                </a:solidFill>
              </a:rPr>
              <a:t>Consultation</a:t>
            </a:r>
          </a:p>
          <a:p>
            <a:endParaRPr lang="en-US" sz="2000">
              <a:solidFill>
                <a:schemeClr val="bg1"/>
              </a:solidFill>
            </a:endParaRP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chemeClr val="bg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black background with a black square&#10;&#10;Description automatically generated with medium confidence">
            <a:extLst>
              <a:ext uri="{FF2B5EF4-FFF2-40B4-BE49-F238E27FC236}">
                <a16:creationId xmlns:a16="http://schemas.microsoft.com/office/drawing/2014/main" id="{6A0D55E2-7F46-1EFA-8E05-6D0230AAD685}"/>
              </a:ext>
            </a:extLst>
          </p:cNvPr>
          <p:cNvPicPr>
            <a:picLocks noChangeAspect="1"/>
          </p:cNvPicPr>
          <p:nvPr/>
        </p:nvPicPr>
        <p:blipFill>
          <a:blip r:embed="rId3"/>
          <a:stretch>
            <a:fillRect/>
          </a:stretch>
        </p:blipFill>
        <p:spPr>
          <a:xfrm>
            <a:off x="162221" y="2140230"/>
            <a:ext cx="5435247" cy="1288770"/>
          </a:xfrm>
          <a:prstGeom prst="rect">
            <a:avLst/>
          </a:prstGeom>
        </p:spPr>
      </p:pic>
    </p:spTree>
    <p:extLst>
      <p:ext uri="{BB962C8B-B14F-4D97-AF65-F5344CB8AC3E}">
        <p14:creationId xmlns:p14="http://schemas.microsoft.com/office/powerpoint/2010/main" val="3385496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A953E-3A53-DEBA-AA8C-78876618E7E0}"/>
              </a:ext>
            </a:extLst>
          </p:cNvPr>
          <p:cNvSpPr>
            <a:spLocks noGrp="1"/>
          </p:cNvSpPr>
          <p:nvPr>
            <p:ph type="title"/>
          </p:nvPr>
        </p:nvSpPr>
        <p:spPr/>
        <p:txBody>
          <a:bodyPr/>
          <a:lstStyle/>
          <a:p>
            <a:r>
              <a:rPr lang="en-US" dirty="0"/>
              <a:t>Your Feedback is sought…</a:t>
            </a:r>
          </a:p>
        </p:txBody>
      </p:sp>
      <p:sp>
        <p:nvSpPr>
          <p:cNvPr id="3" name="Content Placeholder 2">
            <a:extLst>
              <a:ext uri="{FF2B5EF4-FFF2-40B4-BE49-F238E27FC236}">
                <a16:creationId xmlns:a16="http://schemas.microsoft.com/office/drawing/2014/main" id="{406D6EE8-434D-F8A0-CF20-CFA3C99D7E29}"/>
              </a:ext>
            </a:extLst>
          </p:cNvPr>
          <p:cNvSpPr>
            <a:spLocks noGrp="1"/>
          </p:cNvSpPr>
          <p:nvPr>
            <p:ph idx="1"/>
          </p:nvPr>
        </p:nvSpPr>
        <p:spPr/>
        <p:txBody>
          <a:bodyPr/>
          <a:lstStyle/>
          <a:p>
            <a:pPr marL="0" indent="0">
              <a:buNone/>
            </a:pPr>
            <a:r>
              <a:rPr lang="en-CA" sz="1800" dirty="0">
                <a:latin typeface="ArialMT"/>
              </a:rPr>
              <a:t>P</a:t>
            </a:r>
            <a:r>
              <a:rPr lang="en-CA" sz="1800" dirty="0">
                <a:effectLst/>
                <a:latin typeface="ArialMT"/>
              </a:rPr>
              <a:t>lease discuss and consider the following: </a:t>
            </a:r>
            <a:endParaRPr lang="en-CA" dirty="0"/>
          </a:p>
          <a:p>
            <a:pPr>
              <a:buFont typeface="+mj-lt"/>
              <a:buAutoNum type="arabicPeriod"/>
            </a:pPr>
            <a:r>
              <a:rPr lang="en-CA" sz="1800" dirty="0">
                <a:effectLst/>
                <a:latin typeface="ArialMT"/>
              </a:rPr>
              <a:t> the </a:t>
            </a:r>
            <a:r>
              <a:rPr lang="en-CA" sz="1800" b="1" dirty="0">
                <a:effectLst/>
                <a:latin typeface="Arial" panose="020B0604020202020204" pitchFamily="34" charset="0"/>
              </a:rPr>
              <a:t>appropriateness </a:t>
            </a:r>
            <a:r>
              <a:rPr lang="en-CA" sz="1800" dirty="0">
                <a:effectLst/>
                <a:latin typeface="ArialMT"/>
              </a:rPr>
              <a:t>of the proposed amendments, </a:t>
            </a:r>
            <a:endParaRPr lang="en-CA" dirty="0">
              <a:effectLst/>
            </a:endParaRPr>
          </a:p>
          <a:p>
            <a:pPr>
              <a:buFont typeface="+mj-lt"/>
              <a:buAutoNum type="arabicPeriod"/>
            </a:pPr>
            <a:r>
              <a:rPr lang="en-CA" sz="1800" dirty="0">
                <a:effectLst/>
                <a:latin typeface="ArialMT"/>
              </a:rPr>
              <a:t> The </a:t>
            </a:r>
            <a:r>
              <a:rPr lang="en-CA" sz="1800" b="1" dirty="0">
                <a:effectLst/>
                <a:latin typeface="ArialMT"/>
              </a:rPr>
              <a:t>sufficiency </a:t>
            </a:r>
            <a:r>
              <a:rPr lang="en-CA" sz="1800" dirty="0">
                <a:effectLst/>
                <a:latin typeface="ArialMT"/>
              </a:rPr>
              <a:t>of the proposed </a:t>
            </a:r>
            <a:r>
              <a:rPr lang="en-CA" sz="1800" dirty="0">
                <a:latin typeface="ArialMT"/>
              </a:rPr>
              <a:t>amendments – are there additional/ different considerations for Inuit persons/ Nunavut as a territory?</a:t>
            </a:r>
          </a:p>
          <a:p>
            <a:pPr>
              <a:buFont typeface="+mj-lt"/>
              <a:buAutoNum type="arabicPeriod"/>
            </a:pPr>
            <a:r>
              <a:rPr lang="en-CA" sz="1800" dirty="0">
                <a:effectLst/>
                <a:latin typeface="ArialMT"/>
              </a:rPr>
              <a:t>Do you have any </a:t>
            </a:r>
            <a:r>
              <a:rPr lang="en-CA" sz="1800" b="1" dirty="0">
                <a:effectLst/>
                <a:latin typeface="ArialMT"/>
              </a:rPr>
              <a:t>additional comments </a:t>
            </a:r>
            <a:r>
              <a:rPr lang="en-CA" sz="1800" dirty="0">
                <a:effectLst/>
                <a:latin typeface="ArialMT"/>
              </a:rPr>
              <a:t>or feedback to provide? Please detail. </a:t>
            </a:r>
            <a:endParaRPr lang="en-CA" dirty="0"/>
          </a:p>
          <a:p>
            <a:pPr marL="0" indent="0">
              <a:buNone/>
            </a:pPr>
            <a:endParaRPr lang="en-US" dirty="0"/>
          </a:p>
        </p:txBody>
      </p:sp>
    </p:spTree>
    <p:extLst>
      <p:ext uri="{BB962C8B-B14F-4D97-AF65-F5344CB8AC3E}">
        <p14:creationId xmlns:p14="http://schemas.microsoft.com/office/powerpoint/2010/main" val="164955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2930B-61AB-7BCA-5C13-AEA43ACE1384}"/>
              </a:ext>
            </a:extLst>
          </p:cNvPr>
          <p:cNvSpPr>
            <a:spLocks noGrp="1"/>
          </p:cNvSpPr>
          <p:nvPr>
            <p:ph type="title"/>
          </p:nvPr>
        </p:nvSpPr>
        <p:spPr>
          <a:xfrm>
            <a:off x="1115568" y="548640"/>
            <a:ext cx="10168128" cy="2796444"/>
          </a:xfrm>
        </p:spPr>
        <p:txBody>
          <a:bodyPr>
            <a:normAutofit fontScale="90000"/>
          </a:bodyPr>
          <a:lstStyle/>
          <a:p>
            <a:r>
              <a:rPr lang="en-US" dirty="0"/>
              <a:t>Thank you!</a:t>
            </a:r>
            <a:br>
              <a:rPr lang="en-US" dirty="0"/>
            </a:br>
            <a:br>
              <a:rPr lang="en-US" dirty="0"/>
            </a:br>
            <a:r>
              <a:rPr lang="en-US" dirty="0"/>
              <a:t>Questions/ Comments?</a:t>
            </a:r>
            <a:br>
              <a:rPr lang="en-US" dirty="0"/>
            </a:br>
            <a:r>
              <a:rPr lang="en-US" dirty="0"/>
              <a:t>Please contact Rebecca </a:t>
            </a:r>
            <a:r>
              <a:rPr lang="en-US" dirty="0" err="1"/>
              <a:t>Jaremko</a:t>
            </a:r>
            <a:br>
              <a:rPr lang="en-US" dirty="0"/>
            </a:br>
            <a:r>
              <a:rPr lang="en-US" dirty="0">
                <a:hlinkClick r:id="rId2"/>
              </a:rPr>
              <a:t>rmjaremko@lawsociety.nu.ca</a:t>
            </a:r>
            <a:r>
              <a:rPr lang="en-US" dirty="0"/>
              <a:t> </a:t>
            </a:r>
          </a:p>
        </p:txBody>
      </p:sp>
      <p:pic>
        <p:nvPicPr>
          <p:cNvPr id="5" name="Content Placeholder 4" descr="A black background with a black square&#10;&#10;Description automatically generated with medium confidence">
            <a:extLst>
              <a:ext uri="{FF2B5EF4-FFF2-40B4-BE49-F238E27FC236}">
                <a16:creationId xmlns:a16="http://schemas.microsoft.com/office/drawing/2014/main" id="{2823CEF8-FDF7-8AD2-61F7-876A3B086A65}"/>
              </a:ext>
            </a:extLst>
          </p:cNvPr>
          <p:cNvPicPr>
            <a:picLocks noGrp="1" noChangeAspect="1"/>
          </p:cNvPicPr>
          <p:nvPr>
            <p:ph idx="1"/>
          </p:nvPr>
        </p:nvPicPr>
        <p:blipFill>
          <a:blip r:embed="rId3"/>
          <a:stretch>
            <a:fillRect/>
          </a:stretch>
        </p:blipFill>
        <p:spPr>
          <a:xfrm>
            <a:off x="1278288" y="3642047"/>
            <a:ext cx="8566391" cy="2031206"/>
          </a:xfrm>
        </p:spPr>
      </p:pic>
    </p:spTree>
    <p:extLst>
      <p:ext uri="{BB962C8B-B14F-4D97-AF65-F5344CB8AC3E}">
        <p14:creationId xmlns:p14="http://schemas.microsoft.com/office/powerpoint/2010/main" val="247519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C05DA-3337-67D8-544B-43DF89B1D572}"/>
              </a:ext>
            </a:extLst>
          </p:cNvPr>
          <p:cNvSpPr>
            <a:spLocks noGrp="1"/>
          </p:cNvSpPr>
          <p:nvPr>
            <p:ph type="title"/>
          </p:nvPr>
        </p:nvSpPr>
        <p:spPr/>
        <p:txBody>
          <a:bodyPr>
            <a:normAutofit fontScale="90000"/>
          </a:bodyPr>
          <a:lstStyle/>
          <a:p>
            <a:r>
              <a:rPr lang="en-US" dirty="0"/>
              <a:t>Federation of Law Societies of Canada – Model Code</a:t>
            </a:r>
          </a:p>
        </p:txBody>
      </p:sp>
      <p:sp>
        <p:nvSpPr>
          <p:cNvPr id="3" name="Content Placeholder 2">
            <a:extLst>
              <a:ext uri="{FF2B5EF4-FFF2-40B4-BE49-F238E27FC236}">
                <a16:creationId xmlns:a16="http://schemas.microsoft.com/office/drawing/2014/main" id="{FA79395B-1461-CC0F-C27D-BF4359F3C294}"/>
              </a:ext>
            </a:extLst>
          </p:cNvPr>
          <p:cNvSpPr>
            <a:spLocks noGrp="1"/>
          </p:cNvSpPr>
          <p:nvPr>
            <p:ph idx="1"/>
          </p:nvPr>
        </p:nvSpPr>
        <p:spPr/>
        <p:txBody>
          <a:bodyPr/>
          <a:lstStyle/>
          <a:p>
            <a:r>
              <a:rPr lang="en-US" sz="1800" kern="0" dirty="0">
                <a:solidFill>
                  <a:srgbClr val="242424"/>
                </a:solidFill>
                <a:latin typeface="inherit"/>
                <a:ea typeface="Times New Roman" panose="02020603050405020304" pitchFamily="18" charset="0"/>
                <a:cs typeface="Segoe UI" panose="020B0502040204020203" pitchFamily="34" charset="0"/>
              </a:rPr>
              <a:t>A</a:t>
            </a:r>
            <a:r>
              <a:rPr lang="en-US" sz="1800" kern="0" dirty="0">
                <a:solidFill>
                  <a:srgbClr val="242424"/>
                </a:solidFill>
                <a:effectLst/>
                <a:latin typeface="inherit"/>
                <a:ea typeface="Times New Roman" panose="02020603050405020304" pitchFamily="18" charset="0"/>
                <a:cs typeface="Segoe UI" panose="020B0502040204020203" pitchFamily="34" charset="0"/>
              </a:rPr>
              <a:t> Model Code of Professional Conduct was developed by the FLSC and adopted by Council in 2009 </a:t>
            </a:r>
          </a:p>
          <a:p>
            <a:r>
              <a:rPr lang="en-US" sz="1800" kern="0" dirty="0">
                <a:solidFill>
                  <a:srgbClr val="242424"/>
                </a:solidFill>
                <a:latin typeface="inherit"/>
                <a:ea typeface="Times New Roman" panose="02020603050405020304" pitchFamily="18" charset="0"/>
                <a:cs typeface="Segoe UI" panose="020B0502040204020203" pitchFamily="34" charset="0"/>
              </a:rPr>
              <a:t>Intent is to</a:t>
            </a:r>
            <a:r>
              <a:rPr lang="en-US" sz="1800" kern="0" dirty="0">
                <a:solidFill>
                  <a:srgbClr val="242424"/>
                </a:solidFill>
                <a:effectLst/>
                <a:latin typeface="inherit"/>
                <a:ea typeface="Times New Roman" panose="02020603050405020304" pitchFamily="18" charset="0"/>
                <a:cs typeface="Segoe UI" panose="020B0502040204020203" pitchFamily="34" charset="0"/>
              </a:rPr>
              <a:t> synchronize as much as possible the ethical and professional obligations of legal professionals in Canada. </a:t>
            </a:r>
          </a:p>
          <a:p>
            <a:r>
              <a:rPr lang="en-US" sz="1800" kern="0" dirty="0">
                <a:solidFill>
                  <a:srgbClr val="242424"/>
                </a:solidFill>
                <a:effectLst/>
                <a:latin typeface="inherit"/>
                <a:ea typeface="Times New Roman" panose="02020603050405020304" pitchFamily="18" charset="0"/>
                <a:cs typeface="Segoe UI" panose="020B0502040204020203" pitchFamily="34" charset="0"/>
              </a:rPr>
              <a:t>13/14 law societies have adopted the Model Code or have taken steps to ensure their P/T rules are consistent with it. </a:t>
            </a:r>
          </a:p>
          <a:p>
            <a:r>
              <a:rPr lang="en-US" sz="1800" kern="0" dirty="0">
                <a:solidFill>
                  <a:srgbClr val="242424"/>
                </a:solidFill>
                <a:effectLst/>
                <a:latin typeface="inherit"/>
                <a:ea typeface="Times New Roman" panose="02020603050405020304" pitchFamily="18" charset="0"/>
                <a:cs typeface="Segoe UI" panose="020B0502040204020203" pitchFamily="34" charset="0"/>
              </a:rPr>
              <a:t>The Model Code is overseen by a Standing Committee that is responsible for ensuring it is responsive to, and reflective of, currently legal practice and ethics. </a:t>
            </a:r>
            <a:endParaRPr lang="en-US" sz="1800" kern="0" dirty="0">
              <a:solidFill>
                <a:srgbClr val="242424"/>
              </a:solidFill>
              <a:latin typeface="inherit"/>
              <a:ea typeface="Times New Roman" panose="02020603050405020304" pitchFamily="18" charset="0"/>
              <a:cs typeface="Segoe UI" panose="020B0502040204020203" pitchFamily="34" charset="0"/>
            </a:endParaRPr>
          </a:p>
          <a:p>
            <a:endParaRPr lang="en-CA" sz="18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04583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4A907-B5AE-F2BC-49FA-0527842C12CF}"/>
              </a:ext>
            </a:extLst>
          </p:cNvPr>
          <p:cNvSpPr>
            <a:spLocks noGrp="1"/>
          </p:cNvSpPr>
          <p:nvPr>
            <p:ph type="title"/>
          </p:nvPr>
        </p:nvSpPr>
        <p:spPr/>
        <p:txBody>
          <a:bodyPr/>
          <a:lstStyle/>
          <a:p>
            <a:r>
              <a:rPr lang="en-US" dirty="0"/>
              <a:t>FLSC and TRC</a:t>
            </a:r>
          </a:p>
        </p:txBody>
      </p:sp>
      <p:sp>
        <p:nvSpPr>
          <p:cNvPr id="3" name="Content Placeholder 2">
            <a:extLst>
              <a:ext uri="{FF2B5EF4-FFF2-40B4-BE49-F238E27FC236}">
                <a16:creationId xmlns:a16="http://schemas.microsoft.com/office/drawing/2014/main" id="{8E9B9821-9307-973E-DCE5-5C7E30F34035}"/>
              </a:ext>
            </a:extLst>
          </p:cNvPr>
          <p:cNvSpPr>
            <a:spLocks noGrp="1"/>
          </p:cNvSpPr>
          <p:nvPr>
            <p:ph idx="1"/>
          </p:nvPr>
        </p:nvSpPr>
        <p:spPr/>
        <p:txBody>
          <a:bodyPr/>
          <a:lstStyle/>
          <a:p>
            <a:r>
              <a:rPr lang="en-US" sz="1800" kern="0" dirty="0">
                <a:solidFill>
                  <a:srgbClr val="242424"/>
                </a:solidFill>
                <a:effectLst/>
                <a:latin typeface="inherit"/>
                <a:ea typeface="Times New Roman" panose="02020603050405020304" pitchFamily="18" charset="0"/>
                <a:cs typeface="Segoe UI" panose="020B0502040204020203" pitchFamily="34" charset="0"/>
              </a:rPr>
              <a:t>For the last few years, the FLSC Model Code standing committee has undertaken an examination of the Model Code to determine what changes are needed in response to the TRC.</a:t>
            </a:r>
          </a:p>
          <a:p>
            <a:r>
              <a:rPr lang="en-US" sz="1800" kern="0" dirty="0">
                <a:solidFill>
                  <a:srgbClr val="242424"/>
                </a:solidFill>
                <a:latin typeface="inherit"/>
                <a:ea typeface="Times New Roman" panose="02020603050405020304" pitchFamily="18" charset="0"/>
                <a:cs typeface="Segoe UI" panose="020B0502040204020203" pitchFamily="34" charset="0"/>
              </a:rPr>
              <a:t>The FLSC Model</a:t>
            </a:r>
            <a:r>
              <a:rPr lang="en-US" sz="1800" kern="0" dirty="0">
                <a:solidFill>
                  <a:srgbClr val="242424"/>
                </a:solidFill>
                <a:effectLst/>
                <a:latin typeface="inherit"/>
                <a:ea typeface="Times New Roman" panose="02020603050405020304" pitchFamily="18" charset="0"/>
                <a:cs typeface="Segoe UI" panose="020B0502040204020203" pitchFamily="34" charset="0"/>
              </a:rPr>
              <a:t> standing committee spent considerable time informing itself of the elements of (and underlying) Call to Action 27. </a:t>
            </a:r>
          </a:p>
          <a:p>
            <a:pPr lvl="1"/>
            <a:r>
              <a:rPr lang="en-US" sz="1400" kern="0" dirty="0">
                <a:solidFill>
                  <a:srgbClr val="242424"/>
                </a:solidFill>
                <a:effectLst/>
                <a:latin typeface="inherit"/>
                <a:ea typeface="Times New Roman" panose="02020603050405020304" pitchFamily="18" charset="0"/>
                <a:cs typeface="Segoe UI" panose="020B0502040204020203" pitchFamily="34" charset="0"/>
              </a:rPr>
              <a:t>Members attended educational programming, spoke to external experts, and engaged with Indigenous legal practitioners and academics on a range of topics. They also heard early on that they needed to engage with a broad range of Indigenous individual and groups prior to drafting any proposed amendments. </a:t>
            </a:r>
            <a:r>
              <a:rPr lang="en-CA" sz="800" dirty="0">
                <a:effectLst/>
              </a:rPr>
              <a:t> </a:t>
            </a:r>
            <a:r>
              <a:rPr lang="en-US" sz="1400" kern="0" dirty="0">
                <a:solidFill>
                  <a:srgbClr val="242424"/>
                </a:solidFill>
                <a:effectLst/>
                <a:latin typeface="inherit"/>
                <a:ea typeface="Times New Roman" panose="02020603050405020304" pitchFamily="18" charset="0"/>
                <a:cs typeface="Segoe UI" panose="020B0502040204020203" pitchFamily="34" charset="0"/>
              </a:rPr>
              <a:t> </a:t>
            </a:r>
            <a:endParaRPr lang="en-CA" sz="14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5"/>
              <a:tabLst>
                <a:tab pos="457200" algn="l"/>
              </a:tabLst>
            </a:pPr>
            <a:r>
              <a:rPr lang="en-US" sz="1800" kern="0" dirty="0">
                <a:solidFill>
                  <a:srgbClr val="242424"/>
                </a:solidFill>
                <a:effectLst/>
                <a:latin typeface="inherit"/>
                <a:ea typeface="Times New Roman" panose="02020603050405020304" pitchFamily="18" charset="0"/>
                <a:cs typeface="Segoe UI" panose="020B0502040204020203" pitchFamily="34" charset="0"/>
              </a:rPr>
              <a:t>They went through a preliminary round of engagement with over 20 Indigenous individuals and groups, seeking advice on how to approach changes to the Model Code. The input led them to draft proposed amendments that are now part of a larger public consultation, which includes the law societies. </a:t>
            </a:r>
            <a:endParaRPr lang="en-CA" sz="18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indent="0">
              <a:lnSpc>
                <a:spcPts val="1155"/>
              </a:lnSpc>
              <a:buNone/>
            </a:pPr>
            <a:endParaRPr lang="en-CA"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17167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23288-069C-D56E-D71D-35EC6E696C95}"/>
              </a:ext>
            </a:extLst>
          </p:cNvPr>
          <p:cNvSpPr>
            <a:spLocks noGrp="1"/>
          </p:cNvSpPr>
          <p:nvPr>
            <p:ph type="title"/>
          </p:nvPr>
        </p:nvSpPr>
        <p:spPr/>
        <p:txBody>
          <a:bodyPr/>
          <a:lstStyle/>
          <a:p>
            <a:r>
              <a:rPr lang="en-US" dirty="0"/>
              <a:t>Call to Action 27</a:t>
            </a:r>
          </a:p>
        </p:txBody>
      </p:sp>
      <p:sp>
        <p:nvSpPr>
          <p:cNvPr id="3" name="Content Placeholder 2">
            <a:extLst>
              <a:ext uri="{FF2B5EF4-FFF2-40B4-BE49-F238E27FC236}">
                <a16:creationId xmlns:a16="http://schemas.microsoft.com/office/drawing/2014/main" id="{7A42F250-11E0-2016-FFED-308681C2AE1B}"/>
              </a:ext>
            </a:extLst>
          </p:cNvPr>
          <p:cNvSpPr>
            <a:spLocks noGrp="1"/>
          </p:cNvSpPr>
          <p:nvPr>
            <p:ph idx="1"/>
          </p:nvPr>
        </p:nvSpPr>
        <p:spPr/>
        <p:txBody>
          <a:bodyPr>
            <a:normAutofit fontScale="92500"/>
          </a:bodyPr>
          <a:lstStyle/>
          <a:p>
            <a:r>
              <a:rPr lang="en-CA" sz="1800" dirty="0">
                <a:effectLst/>
                <a:latin typeface="ArialMT"/>
              </a:rPr>
              <a:t>Call to Action 27 comes from the work of the Truth and Reconciliation Commission of Canada. The work of the Commission led to 94 Calls to Action. Number 27 directly addresses the FLSC, stating: </a:t>
            </a:r>
            <a:endParaRPr lang="en-CA" dirty="0"/>
          </a:p>
          <a:p>
            <a:r>
              <a:rPr lang="en-CA" sz="1800" b="1" dirty="0">
                <a:effectLst/>
                <a:latin typeface="ArialMT"/>
              </a:rPr>
              <a:t>We call upon the Federation of Law Societies of Canada to ensure that lawyers receive appropriate cultural competency training, which includes the history and legacy of residential schools, the United Nations Declaration on the Rights of Indigenous Peoples, Treaties and Aboriginal rights, Indigenous law, and Aboriginal– Crown relations. This will require skills-based training in intercultural competency, conflict resolution, human rights, and anti-racism. </a:t>
            </a:r>
            <a:endParaRPr lang="en-CA" b="1" dirty="0"/>
          </a:p>
          <a:p>
            <a:r>
              <a:rPr lang="en-CA" sz="1800" dirty="0">
                <a:effectLst/>
                <a:latin typeface="ArialMT"/>
              </a:rPr>
              <a:t>This Call to Action is quite broad in its coverage of topics about which lawyers should receive training and education, as they relate to Indigenous Peoples. </a:t>
            </a:r>
            <a:endParaRPr lang="en-CA" dirty="0"/>
          </a:p>
          <a:p>
            <a:r>
              <a:rPr lang="en-CA" sz="1800" dirty="0">
                <a:effectLst/>
                <a:latin typeface="ArialMT"/>
              </a:rPr>
              <a:t>The FLSC has determined that it is appropriate for the Model Code to be reviewed and amended, in light of Call to Action 27. </a:t>
            </a:r>
            <a:endParaRPr lang="en-CA" dirty="0"/>
          </a:p>
          <a:p>
            <a:endParaRPr lang="en-US" dirty="0"/>
          </a:p>
        </p:txBody>
      </p:sp>
    </p:spTree>
    <p:extLst>
      <p:ext uri="{BB962C8B-B14F-4D97-AF65-F5344CB8AC3E}">
        <p14:creationId xmlns:p14="http://schemas.microsoft.com/office/powerpoint/2010/main" val="683556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DAF9B-4765-0885-B791-32B5474B0BE8}"/>
              </a:ext>
            </a:extLst>
          </p:cNvPr>
          <p:cNvSpPr>
            <a:spLocks noGrp="1"/>
          </p:cNvSpPr>
          <p:nvPr>
            <p:ph type="title"/>
          </p:nvPr>
        </p:nvSpPr>
        <p:spPr/>
        <p:txBody>
          <a:bodyPr/>
          <a:lstStyle/>
          <a:p>
            <a:r>
              <a:rPr lang="en-US" dirty="0"/>
              <a:t>Key Elements of FLSC proposals</a:t>
            </a:r>
          </a:p>
        </p:txBody>
      </p:sp>
      <p:sp>
        <p:nvSpPr>
          <p:cNvPr id="3" name="Content Placeholder 2">
            <a:extLst>
              <a:ext uri="{FF2B5EF4-FFF2-40B4-BE49-F238E27FC236}">
                <a16:creationId xmlns:a16="http://schemas.microsoft.com/office/drawing/2014/main" id="{AFB465A7-8210-90A5-E4A9-F22E17D17B97}"/>
              </a:ext>
            </a:extLst>
          </p:cNvPr>
          <p:cNvSpPr>
            <a:spLocks noGrp="1"/>
          </p:cNvSpPr>
          <p:nvPr>
            <p:ph idx="1"/>
          </p:nvPr>
        </p:nvSpPr>
        <p:spPr/>
        <p:txBody>
          <a:bodyPr/>
          <a:lstStyle/>
          <a:p>
            <a:pPr marL="0" lvl="0" indent="0">
              <a:buNone/>
              <a:tabLst>
                <a:tab pos="457200" algn="l"/>
              </a:tabLst>
            </a:pPr>
            <a:endParaRPr lang="en-CA" sz="12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mj-lt"/>
              <a:buAutoNum type="arabicPeriod"/>
              <a:tabLst>
                <a:tab pos="914400" algn="l"/>
              </a:tabLst>
            </a:pPr>
            <a:r>
              <a:rPr lang="en-US" sz="1150" kern="0" dirty="0">
                <a:solidFill>
                  <a:srgbClr val="242424"/>
                </a:solidFill>
                <a:effectLst/>
                <a:latin typeface="inherit"/>
                <a:ea typeface="Times New Roman" panose="02020603050405020304" pitchFamily="18" charset="0"/>
                <a:cs typeface="Segoe UI" panose="020B0502040204020203" pitchFamily="34" charset="0"/>
              </a:rPr>
              <a:t>The Model Code sets out the ethical rules for legal professionals; not how the requisite knowledge and skills will be acquired. Legal education providers have the discretion to make that determination. </a:t>
            </a:r>
            <a:endParaRPr lang="en-CA" sz="12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mj-lt"/>
              <a:buAutoNum type="arabicPeriod"/>
              <a:tabLst>
                <a:tab pos="914400" algn="l"/>
              </a:tabLst>
            </a:pPr>
            <a:r>
              <a:rPr lang="en-US" sz="1150" kern="0" dirty="0">
                <a:solidFill>
                  <a:srgbClr val="242424"/>
                </a:solidFill>
                <a:effectLst/>
                <a:latin typeface="inherit"/>
                <a:ea typeface="Times New Roman" panose="02020603050405020304" pitchFamily="18" charset="0"/>
                <a:cs typeface="Segoe UI" panose="020B0502040204020203" pitchFamily="34" charset="0"/>
              </a:rPr>
              <a:t>The proposed amendments avoided using specific terms like intercultural competency because they were seen as problematic, and instead focuses on duties that relate to this concept. </a:t>
            </a:r>
            <a:endParaRPr lang="en-CA" sz="12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mj-lt"/>
              <a:buAutoNum type="arabicPeriod"/>
              <a:tabLst>
                <a:tab pos="914400" algn="l"/>
              </a:tabLst>
            </a:pPr>
            <a:r>
              <a:rPr lang="en-US" sz="1150" kern="0" dirty="0">
                <a:solidFill>
                  <a:srgbClr val="242424"/>
                </a:solidFill>
                <a:effectLst/>
                <a:latin typeface="inherit"/>
                <a:ea typeface="Times New Roman" panose="02020603050405020304" pitchFamily="18" charset="0"/>
                <a:cs typeface="Segoe UI" panose="020B0502040204020203" pitchFamily="34" charset="0"/>
              </a:rPr>
              <a:t>Four concepts informing the amendments have received broad support to date:</a:t>
            </a:r>
            <a:endParaRPr lang="en-CA" sz="12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buFont typeface="+mj-lt"/>
              <a:buAutoNum type="arabicPeriod"/>
              <a:tabLst>
                <a:tab pos="1371600" algn="l"/>
              </a:tabLst>
            </a:pPr>
            <a:r>
              <a:rPr lang="en-US" sz="1150" kern="0" dirty="0">
                <a:solidFill>
                  <a:srgbClr val="242424"/>
                </a:solidFill>
                <a:effectLst/>
                <a:latin typeface="inherit"/>
                <a:ea typeface="Times New Roman" panose="02020603050405020304" pitchFamily="18" charset="0"/>
                <a:cs typeface="Segoe UI" panose="020B0502040204020203" pitchFamily="34" charset="0"/>
              </a:rPr>
              <a:t>The focus should be on building knowledge and communication skills in order to provide competent legal services. </a:t>
            </a:r>
            <a:endParaRPr lang="en-CA" sz="12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buFont typeface="+mj-lt"/>
              <a:buAutoNum type="arabicPeriod"/>
              <a:tabLst>
                <a:tab pos="1371600" algn="l"/>
              </a:tabLst>
            </a:pPr>
            <a:r>
              <a:rPr lang="en-US" sz="1150" kern="0" dirty="0">
                <a:solidFill>
                  <a:srgbClr val="242424"/>
                </a:solidFill>
                <a:effectLst/>
                <a:latin typeface="inherit"/>
                <a:ea typeface="Times New Roman" panose="02020603050405020304" pitchFamily="18" charset="0"/>
                <a:cs typeface="Segoe UI" panose="020B0502040204020203" pitchFamily="34" charset="0"/>
              </a:rPr>
              <a:t>A baseline level of knowledge and communication skills should be required of all legal professionals, regardless of whether or not they provide services to Indigenous clients. Although this does not mean lawyers can or should hold themselves out as “experts” in Indigenous law.</a:t>
            </a:r>
            <a:endParaRPr lang="en-CA" sz="12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buFont typeface="+mj-lt"/>
              <a:buAutoNum type="arabicPeriod"/>
              <a:tabLst>
                <a:tab pos="1371600" algn="l"/>
              </a:tabLst>
            </a:pPr>
            <a:r>
              <a:rPr lang="en-US" sz="1150" kern="0" dirty="0">
                <a:solidFill>
                  <a:srgbClr val="242424"/>
                </a:solidFill>
                <a:effectLst/>
                <a:latin typeface="inherit"/>
                <a:ea typeface="Times New Roman" panose="02020603050405020304" pitchFamily="18" charset="0"/>
                <a:cs typeface="Segoe UI" panose="020B0502040204020203" pitchFamily="34" charset="0"/>
              </a:rPr>
              <a:t>A higher level of knowledge and communication should be required for practitioners who engage directly with Indigenous clients or other parties. </a:t>
            </a:r>
            <a:endParaRPr lang="en-CA" sz="12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buFont typeface="+mj-lt"/>
              <a:buAutoNum type="arabicPeriod"/>
              <a:tabLst>
                <a:tab pos="1371600" algn="l"/>
              </a:tabLst>
            </a:pPr>
            <a:r>
              <a:rPr lang="en-US" sz="1150" kern="0" dirty="0">
                <a:solidFill>
                  <a:srgbClr val="242424"/>
                </a:solidFill>
                <a:effectLst/>
                <a:latin typeface="inherit"/>
                <a:ea typeface="Times New Roman" panose="02020603050405020304" pitchFamily="18" charset="0"/>
                <a:cs typeface="Segoe UI" panose="020B0502040204020203" pitchFamily="34" charset="0"/>
              </a:rPr>
              <a:t>Changes to the Code to improve client service and enhance public protection are also warranted beyond the scope of CTA 27. </a:t>
            </a:r>
            <a:endParaRPr lang="en-CA" sz="12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15972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11DC1-635F-E8A8-59E2-A33181256B87}"/>
              </a:ext>
            </a:extLst>
          </p:cNvPr>
          <p:cNvSpPr>
            <a:spLocks noGrp="1"/>
          </p:cNvSpPr>
          <p:nvPr>
            <p:ph type="title"/>
          </p:nvPr>
        </p:nvSpPr>
        <p:spPr/>
        <p:txBody>
          <a:bodyPr/>
          <a:lstStyle/>
          <a:p>
            <a:r>
              <a:rPr lang="en-US" dirty="0"/>
              <a:t>An Integrated Approach</a:t>
            </a:r>
          </a:p>
        </p:txBody>
      </p:sp>
      <p:sp>
        <p:nvSpPr>
          <p:cNvPr id="3" name="Content Placeholder 2">
            <a:extLst>
              <a:ext uri="{FF2B5EF4-FFF2-40B4-BE49-F238E27FC236}">
                <a16:creationId xmlns:a16="http://schemas.microsoft.com/office/drawing/2014/main" id="{AF306F7F-0FCC-67DB-C51E-A7603ED0EF55}"/>
              </a:ext>
            </a:extLst>
          </p:cNvPr>
          <p:cNvSpPr>
            <a:spLocks noGrp="1"/>
          </p:cNvSpPr>
          <p:nvPr>
            <p:ph idx="1"/>
          </p:nvPr>
        </p:nvSpPr>
        <p:spPr/>
        <p:txBody>
          <a:bodyPr/>
          <a:lstStyle/>
          <a:p>
            <a:pPr marL="342900" lvl="0" indent="-342900">
              <a:buFont typeface="+mj-lt"/>
              <a:buAutoNum type="arabicPeriod" startAt="8"/>
              <a:tabLst>
                <a:tab pos="457200" algn="l"/>
              </a:tabLst>
            </a:pPr>
            <a:r>
              <a:rPr lang="en-US" sz="1150" kern="0" dirty="0">
                <a:solidFill>
                  <a:srgbClr val="242424"/>
                </a:solidFill>
                <a:effectLst/>
                <a:latin typeface="inherit"/>
                <a:ea typeface="Times New Roman" panose="02020603050405020304" pitchFamily="18" charset="0"/>
                <a:cs typeface="Segoe UI" panose="020B0502040204020203" pitchFamily="34" charset="0"/>
              </a:rPr>
              <a:t>The proposed amendments infuse ethical and professional obligations for legal professionals relating to the CTA 27 throughout the Code (as opposed to a standalone section). You can see the proposed changes in relation to existing rules, including:</a:t>
            </a:r>
            <a:endParaRPr lang="en-CA" sz="12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mj-lt"/>
              <a:buAutoNum type="arabicPeriod"/>
              <a:tabLst>
                <a:tab pos="914400" algn="l"/>
              </a:tabLst>
            </a:pPr>
            <a:r>
              <a:rPr lang="en-US" sz="1150" kern="0" dirty="0">
                <a:solidFill>
                  <a:srgbClr val="242424"/>
                </a:solidFill>
                <a:effectLst/>
                <a:latin typeface="inherit"/>
                <a:ea typeface="Times New Roman" panose="02020603050405020304" pitchFamily="18" charset="0"/>
                <a:cs typeface="Segoe UI" panose="020B0502040204020203" pitchFamily="34" charset="0"/>
              </a:rPr>
              <a:t>The Preface</a:t>
            </a:r>
            <a:endParaRPr lang="en-CA" sz="12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mj-lt"/>
              <a:buAutoNum type="arabicPeriod"/>
              <a:tabLst>
                <a:tab pos="914400" algn="l"/>
              </a:tabLst>
            </a:pPr>
            <a:r>
              <a:rPr lang="en-US" sz="1150" kern="0" dirty="0">
                <a:solidFill>
                  <a:srgbClr val="242424"/>
                </a:solidFill>
                <a:effectLst/>
                <a:latin typeface="inherit"/>
                <a:ea typeface="Times New Roman" panose="02020603050405020304" pitchFamily="18" charset="0"/>
                <a:cs typeface="Segoe UI" panose="020B0502040204020203" pitchFamily="34" charset="0"/>
              </a:rPr>
              <a:t>Integrity </a:t>
            </a:r>
            <a:endParaRPr lang="en-CA" sz="12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mj-lt"/>
              <a:buAutoNum type="arabicPeriod"/>
              <a:tabLst>
                <a:tab pos="914400" algn="l"/>
              </a:tabLst>
            </a:pPr>
            <a:r>
              <a:rPr lang="en-US" sz="1150" kern="0" dirty="0">
                <a:solidFill>
                  <a:srgbClr val="242424"/>
                </a:solidFill>
                <a:effectLst/>
                <a:latin typeface="inherit"/>
                <a:ea typeface="Times New Roman" panose="02020603050405020304" pitchFamily="18" charset="0"/>
                <a:cs typeface="Segoe UI" panose="020B0502040204020203" pitchFamily="34" charset="0"/>
              </a:rPr>
              <a:t>Competence (where most changes are proposed)</a:t>
            </a:r>
            <a:endParaRPr lang="en-CA" sz="12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mj-lt"/>
              <a:buAutoNum type="arabicPeriod"/>
              <a:tabLst>
                <a:tab pos="914400" algn="l"/>
              </a:tabLst>
            </a:pPr>
            <a:r>
              <a:rPr lang="en-US" sz="1150" kern="0" dirty="0">
                <a:solidFill>
                  <a:srgbClr val="242424"/>
                </a:solidFill>
                <a:effectLst/>
                <a:latin typeface="inherit"/>
                <a:ea typeface="Times New Roman" panose="02020603050405020304" pitchFamily="18" charset="0"/>
                <a:cs typeface="Segoe UI" panose="020B0502040204020203" pitchFamily="34" charset="0"/>
              </a:rPr>
              <a:t>Quality of service </a:t>
            </a:r>
            <a:endParaRPr lang="en-CA" sz="12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mj-lt"/>
              <a:buAutoNum type="arabicPeriod"/>
              <a:tabLst>
                <a:tab pos="914400" algn="l"/>
              </a:tabLst>
            </a:pPr>
            <a:r>
              <a:rPr lang="en-US" sz="1150" kern="0" dirty="0">
                <a:solidFill>
                  <a:srgbClr val="242424"/>
                </a:solidFill>
                <a:effectLst/>
                <a:latin typeface="inherit"/>
                <a:ea typeface="Times New Roman" panose="02020603050405020304" pitchFamily="18" charset="0"/>
                <a:cs typeface="Segoe UI" panose="020B0502040204020203" pitchFamily="34" charset="0"/>
              </a:rPr>
              <a:t>The lawyer as advocate</a:t>
            </a:r>
            <a:endParaRPr lang="en-CA" sz="12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mj-lt"/>
              <a:buAutoNum type="arabicPeriod"/>
              <a:tabLst>
                <a:tab pos="914400" algn="l"/>
              </a:tabLst>
            </a:pPr>
            <a:r>
              <a:rPr lang="en-US" sz="1150" kern="0" dirty="0">
                <a:solidFill>
                  <a:srgbClr val="242424"/>
                </a:solidFill>
                <a:effectLst/>
                <a:latin typeface="inherit"/>
                <a:ea typeface="Times New Roman" panose="02020603050405020304" pitchFamily="18" charset="0"/>
                <a:cs typeface="Segoe UI" panose="020B0502040204020203" pitchFamily="34" charset="0"/>
              </a:rPr>
              <a:t>Duties of principal</a:t>
            </a:r>
            <a:endParaRPr lang="en-CA" sz="12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mj-lt"/>
              <a:buAutoNum type="arabicPeriod"/>
              <a:tabLst>
                <a:tab pos="914400" algn="l"/>
              </a:tabLst>
            </a:pPr>
            <a:r>
              <a:rPr lang="en-US" sz="1150" kern="0" dirty="0">
                <a:solidFill>
                  <a:srgbClr val="242424"/>
                </a:solidFill>
                <a:effectLst/>
                <a:latin typeface="inherit"/>
                <a:ea typeface="Times New Roman" panose="02020603050405020304" pitchFamily="18" charset="0"/>
                <a:cs typeface="Segoe UI" panose="020B0502040204020203" pitchFamily="34" charset="0"/>
              </a:rPr>
              <a:t>Discrimination </a:t>
            </a:r>
            <a:endParaRPr lang="en-CA" sz="12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185750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010CF-B309-EFDC-3FCE-3B2E08D714C7}"/>
              </a:ext>
            </a:extLst>
          </p:cNvPr>
          <p:cNvSpPr>
            <a:spLocks noGrp="1"/>
          </p:cNvSpPr>
          <p:nvPr>
            <p:ph type="title"/>
          </p:nvPr>
        </p:nvSpPr>
        <p:spPr/>
        <p:txBody>
          <a:bodyPr/>
          <a:lstStyle/>
          <a:p>
            <a:r>
              <a:rPr lang="en-US" dirty="0"/>
              <a:t>Proposed Amendments - Specifics</a:t>
            </a:r>
          </a:p>
        </p:txBody>
      </p:sp>
      <p:sp>
        <p:nvSpPr>
          <p:cNvPr id="3" name="Content Placeholder 2">
            <a:extLst>
              <a:ext uri="{FF2B5EF4-FFF2-40B4-BE49-F238E27FC236}">
                <a16:creationId xmlns:a16="http://schemas.microsoft.com/office/drawing/2014/main" id="{5E9F2E89-4384-29C3-100F-5FE597918E95}"/>
              </a:ext>
            </a:extLst>
          </p:cNvPr>
          <p:cNvSpPr>
            <a:spLocks noGrp="1"/>
          </p:cNvSpPr>
          <p:nvPr>
            <p:ph idx="1"/>
          </p:nvPr>
        </p:nvSpPr>
        <p:spPr/>
        <p:txBody>
          <a:bodyPr/>
          <a:lstStyle/>
          <a:p>
            <a:r>
              <a:rPr lang="en-US" dirty="0"/>
              <a:t>Draft amendments (red text): </a:t>
            </a:r>
            <a:r>
              <a:rPr lang="en-US" dirty="0">
                <a:hlinkClick r:id="rId2"/>
              </a:rPr>
              <a:t>https://flsc.ca/wp-content/uploads/2024/02/Consultation-Report-Final-FEB-2024.pdf</a:t>
            </a:r>
            <a:endParaRPr lang="en-US" dirty="0"/>
          </a:p>
          <a:p>
            <a:pPr marL="0" indent="0">
              <a:buNone/>
            </a:pPr>
            <a:endParaRPr lang="en-US" dirty="0"/>
          </a:p>
        </p:txBody>
      </p:sp>
    </p:spTree>
    <p:extLst>
      <p:ext uri="{BB962C8B-B14F-4D97-AF65-F5344CB8AC3E}">
        <p14:creationId xmlns:p14="http://schemas.microsoft.com/office/powerpoint/2010/main" val="280755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223DE-A00E-7570-F646-4FD1EB473FC8}"/>
              </a:ext>
            </a:extLst>
          </p:cNvPr>
          <p:cNvSpPr>
            <a:spLocks noGrp="1"/>
          </p:cNvSpPr>
          <p:nvPr>
            <p:ph type="title"/>
          </p:nvPr>
        </p:nvSpPr>
        <p:spPr/>
        <p:txBody>
          <a:bodyPr/>
          <a:lstStyle/>
          <a:p>
            <a:r>
              <a:rPr lang="en-US" dirty="0"/>
              <a:t>The Law Society of Nunavut</a:t>
            </a:r>
          </a:p>
        </p:txBody>
      </p:sp>
      <p:sp>
        <p:nvSpPr>
          <p:cNvPr id="3" name="Content Placeholder 2">
            <a:extLst>
              <a:ext uri="{FF2B5EF4-FFF2-40B4-BE49-F238E27FC236}">
                <a16:creationId xmlns:a16="http://schemas.microsoft.com/office/drawing/2014/main" id="{164A61FC-F1B7-5FC9-B1B4-999620A44E5B}"/>
              </a:ext>
            </a:extLst>
          </p:cNvPr>
          <p:cNvSpPr>
            <a:spLocks noGrp="1"/>
          </p:cNvSpPr>
          <p:nvPr>
            <p:ph idx="1"/>
          </p:nvPr>
        </p:nvSpPr>
        <p:spPr/>
        <p:txBody>
          <a:bodyPr>
            <a:normAutofit/>
          </a:bodyPr>
          <a:lstStyle/>
          <a:p>
            <a:r>
              <a:rPr lang="en-US" sz="2400" dirty="0"/>
              <a:t>The LSN is now conducting its own consultation on the amendments proposed by the FLSC.</a:t>
            </a:r>
          </a:p>
          <a:p>
            <a:r>
              <a:rPr lang="en-US" sz="2400" dirty="0"/>
              <a:t>We are inviting your comments.</a:t>
            </a:r>
          </a:p>
          <a:p>
            <a:r>
              <a:rPr lang="en-US" sz="2400" kern="0" dirty="0">
                <a:solidFill>
                  <a:srgbClr val="242424"/>
                </a:solidFill>
                <a:effectLst/>
                <a:latin typeface="inherit"/>
                <a:ea typeface="Times New Roman" panose="02020603050405020304" pitchFamily="18" charset="0"/>
                <a:cs typeface="Segoe UI" panose="020B0502040204020203" pitchFamily="34" charset="0"/>
              </a:rPr>
              <a:t>The consultation report is available on the FLSC website</a:t>
            </a:r>
          </a:p>
          <a:p>
            <a:r>
              <a:rPr lang="en-US" sz="2400" kern="0" dirty="0">
                <a:solidFill>
                  <a:srgbClr val="242424"/>
                </a:solidFill>
                <a:effectLst/>
                <a:latin typeface="inherit"/>
                <a:ea typeface="Times New Roman" panose="02020603050405020304" pitchFamily="18" charset="0"/>
                <a:cs typeface="Segoe UI" panose="020B0502040204020203" pitchFamily="34" charset="0"/>
              </a:rPr>
              <a:t> the deadline for input is </a:t>
            </a:r>
            <a:r>
              <a:rPr lang="en-US" sz="2400" b="1" kern="0" dirty="0">
                <a:solidFill>
                  <a:srgbClr val="242424"/>
                </a:solidFill>
                <a:effectLst/>
                <a:latin typeface="inherit"/>
                <a:ea typeface="Times New Roman" panose="02020603050405020304" pitchFamily="18" charset="0"/>
                <a:cs typeface="Segoe UI" panose="020B0502040204020203" pitchFamily="34" charset="0"/>
              </a:rPr>
              <a:t>November 29</a:t>
            </a:r>
            <a:r>
              <a:rPr lang="en-US" sz="2400" b="1" kern="0" baseline="30000" dirty="0">
                <a:solidFill>
                  <a:srgbClr val="242424"/>
                </a:solidFill>
                <a:effectLst/>
                <a:latin typeface="inherit"/>
                <a:ea typeface="Times New Roman" panose="02020603050405020304" pitchFamily="18" charset="0"/>
                <a:cs typeface="Segoe UI" panose="020B0502040204020203" pitchFamily="34" charset="0"/>
              </a:rPr>
              <a:t>th</a:t>
            </a:r>
            <a:r>
              <a:rPr lang="en-US" sz="2400" b="1" kern="0" dirty="0">
                <a:solidFill>
                  <a:srgbClr val="242424"/>
                </a:solidFill>
                <a:effectLst/>
                <a:latin typeface="inherit"/>
                <a:ea typeface="Times New Roman" panose="02020603050405020304" pitchFamily="18" charset="0"/>
                <a:cs typeface="Segoe UI" panose="020B0502040204020203" pitchFamily="34" charset="0"/>
              </a:rPr>
              <a:t>. </a:t>
            </a:r>
            <a:endParaRPr lang="en-US" sz="2400" b="1" dirty="0"/>
          </a:p>
        </p:txBody>
      </p:sp>
    </p:spTree>
    <p:extLst>
      <p:ext uri="{BB962C8B-B14F-4D97-AF65-F5344CB8AC3E}">
        <p14:creationId xmlns:p14="http://schemas.microsoft.com/office/powerpoint/2010/main" val="1300447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DDD50-BA73-7A0D-D3D1-22A2EC8C268A}"/>
              </a:ext>
            </a:extLst>
          </p:cNvPr>
          <p:cNvSpPr>
            <a:spLocks noGrp="1"/>
          </p:cNvSpPr>
          <p:nvPr>
            <p:ph type="title"/>
          </p:nvPr>
        </p:nvSpPr>
        <p:spPr/>
        <p:txBody>
          <a:bodyPr/>
          <a:lstStyle/>
          <a:p>
            <a:r>
              <a:rPr lang="en-US" dirty="0"/>
              <a:t>New Rules Proposed</a:t>
            </a:r>
          </a:p>
        </p:txBody>
      </p:sp>
      <p:sp>
        <p:nvSpPr>
          <p:cNvPr id="3" name="Content Placeholder 2">
            <a:extLst>
              <a:ext uri="{FF2B5EF4-FFF2-40B4-BE49-F238E27FC236}">
                <a16:creationId xmlns:a16="http://schemas.microsoft.com/office/drawing/2014/main" id="{599E0E06-599C-7EB0-DFAB-C002113CF86A}"/>
              </a:ext>
            </a:extLst>
          </p:cNvPr>
          <p:cNvSpPr>
            <a:spLocks noGrp="1"/>
          </p:cNvSpPr>
          <p:nvPr>
            <p:ph idx="1"/>
          </p:nvPr>
        </p:nvSpPr>
        <p:spPr/>
        <p:txBody>
          <a:bodyPr/>
          <a:lstStyle/>
          <a:p>
            <a:pPr lvl="0">
              <a:tabLst>
                <a:tab pos="457200" algn="l"/>
              </a:tabLst>
            </a:pPr>
            <a:r>
              <a:rPr lang="en-US" sz="1800" kern="0" dirty="0">
                <a:solidFill>
                  <a:srgbClr val="242424"/>
                </a:solidFill>
                <a:effectLst/>
                <a:latin typeface="inherit"/>
                <a:ea typeface="Times New Roman" panose="02020603050405020304" pitchFamily="18" charset="0"/>
                <a:cs typeface="Segoe UI" panose="020B0502040204020203" pitchFamily="34" charset="0"/>
              </a:rPr>
              <a:t>There are also new rules and commentary proposed. </a:t>
            </a:r>
          </a:p>
          <a:p>
            <a:pPr lvl="0">
              <a:tabLst>
                <a:tab pos="457200" algn="l"/>
              </a:tabLst>
            </a:pPr>
            <a:r>
              <a:rPr lang="en-US" sz="1800" kern="0" dirty="0">
                <a:solidFill>
                  <a:srgbClr val="242424"/>
                </a:solidFill>
                <a:effectLst/>
                <a:latin typeface="inherit"/>
                <a:ea typeface="Times New Roman" panose="02020603050405020304" pitchFamily="18" charset="0"/>
                <a:cs typeface="Segoe UI" panose="020B0502040204020203" pitchFamily="34" charset="0"/>
              </a:rPr>
              <a:t>The Model Code already applies to the interactions between legal professionals and clients or others (which includes Indigenous peoples)</a:t>
            </a:r>
          </a:p>
          <a:p>
            <a:pPr lvl="0">
              <a:tabLst>
                <a:tab pos="457200" algn="l"/>
              </a:tabLst>
            </a:pPr>
            <a:r>
              <a:rPr lang="en-US" sz="1800" kern="0" dirty="0">
                <a:solidFill>
                  <a:srgbClr val="242424"/>
                </a:solidFill>
                <a:effectLst/>
                <a:latin typeface="inherit"/>
                <a:ea typeface="Times New Roman" panose="02020603050405020304" pitchFamily="18" charset="0"/>
                <a:cs typeface="Segoe UI" panose="020B0502040204020203" pitchFamily="34" charset="0"/>
              </a:rPr>
              <a:t> new rules and revisions proposed highlight where the standing committee regarded it necessary to elaborate on how they specifically apply to Indigenous peoples. </a:t>
            </a:r>
            <a:endParaRPr lang="en-CA" sz="1800" kern="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indent="0">
              <a:lnSpc>
                <a:spcPts val="1155"/>
              </a:lnSpc>
              <a:buNone/>
            </a:pPr>
            <a:r>
              <a:rPr lang="en-US" sz="1800" kern="0" dirty="0">
                <a:solidFill>
                  <a:srgbClr val="242424"/>
                </a:solidFill>
                <a:effectLst/>
                <a:latin typeface="inherit"/>
                <a:ea typeface="Times New Roman" panose="02020603050405020304" pitchFamily="18" charset="0"/>
                <a:cs typeface="Calibri" panose="020F0502020204030204" pitchFamily="34" charset="0"/>
              </a:rPr>
              <a:t> </a:t>
            </a:r>
            <a:endParaRPr lang="en-C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462210637"/>
      </p:ext>
    </p:extLst>
  </p:cSld>
  <p:clrMapOvr>
    <a:masterClrMapping/>
  </p:clrMapOvr>
</p:sld>
</file>

<file path=ppt/theme/theme1.xml><?xml version="1.0" encoding="utf-8"?>
<a:theme xmlns:a="http://schemas.openxmlformats.org/drawingml/2006/main" name="AccentBoxVTI">
  <a:themeElements>
    <a:clrScheme name="AnalogousFromLightSeedRightStep">
      <a:dk1>
        <a:srgbClr val="000000"/>
      </a:dk1>
      <a:lt1>
        <a:srgbClr val="FFFFFF"/>
      </a:lt1>
      <a:dk2>
        <a:srgbClr val="41243C"/>
      </a:dk2>
      <a:lt2>
        <a:srgbClr val="E2E8E3"/>
      </a:lt2>
      <a:accent1>
        <a:srgbClr val="C493BC"/>
      </a:accent1>
      <a:accent2>
        <a:srgbClr val="BA7F98"/>
      </a:accent2>
      <a:accent3>
        <a:srgbClr val="C69696"/>
      </a:accent3>
      <a:accent4>
        <a:srgbClr val="BA977F"/>
      </a:accent4>
      <a:accent5>
        <a:srgbClr val="ABA481"/>
      </a:accent5>
      <a:accent6>
        <a:srgbClr val="9CA974"/>
      </a:accent6>
      <a:hlink>
        <a:srgbClr val="568E5F"/>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1361</Words>
  <Application>Microsoft Macintosh PowerPoint</Application>
  <PresentationFormat>Widescreen</PresentationFormat>
  <Paragraphs>73</Paragraphs>
  <Slides>11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ArialMT</vt:lpstr>
      <vt:lpstr>Avenir Next LT Pro</vt:lpstr>
      <vt:lpstr>Calibri</vt:lpstr>
      <vt:lpstr>inherit</vt:lpstr>
      <vt:lpstr>SymbolMT</vt:lpstr>
      <vt:lpstr>AccentBoxVTI</vt:lpstr>
      <vt:lpstr>TRC Truth and Reconciliation Commission </vt:lpstr>
      <vt:lpstr>Federation of Law Societies of Canada – Model Code</vt:lpstr>
      <vt:lpstr>FLSC and TRC</vt:lpstr>
      <vt:lpstr>Call to Action 27</vt:lpstr>
      <vt:lpstr>Key Elements of FLSC proposals</vt:lpstr>
      <vt:lpstr>An Integrated Approach</vt:lpstr>
      <vt:lpstr>Proposed Amendments - Specifics</vt:lpstr>
      <vt:lpstr>The Law Society of Nunavut</vt:lpstr>
      <vt:lpstr>New Rules Proposed</vt:lpstr>
      <vt:lpstr>Your Feedback is sought…</vt:lpstr>
      <vt:lpstr>Thank you!  Questions/ Comments? Please contact Rebecca Jaremko rmjaremko@lawsociety.nu.ca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TRC Truth and Reconciliation Commission </dc:title>
  <dc:creator>Rebecca Jaremko Bromwich</dc:creator>
  <cp:lastModifiedBy>Rebecca Jaremko Bromwich</cp:lastModifiedBy>
  <cp:revision>18</cp:revision>
  <dcterms:created xsi:type="dcterms:W3CDTF">2024-07-04T18:16:47Z</dcterms:created>
  <dcterms:modified xsi:type="dcterms:W3CDTF">2024-07-16T02:17:39Z</dcterms:modified>
</cp:coreProperties>
</file>