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3" r:id="rId6"/>
    <p:sldId id="264" r:id="rId7"/>
    <p:sldId id="261" r:id="rId8"/>
    <p:sldId id="265" r:id="rId9"/>
    <p:sldId id="262" r:id="rId10"/>
    <p:sldId id="267" r:id="rId11"/>
    <p:sldId id="266"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E1B74F-F715-4A3D-9A55-DEC4CCA91218}" v="1" dt="2020-10-21T17:03:47.7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6667" autoAdjust="0"/>
  </p:normalViewPr>
  <p:slideViewPr>
    <p:cSldViewPr snapToGrid="0">
      <p:cViewPr varScale="1">
        <p:scale>
          <a:sx n="44" d="100"/>
          <a:sy n="44" d="100"/>
        </p:scale>
        <p:origin x="1524" y="44"/>
      </p:cViewPr>
      <p:guideLst/>
    </p:cSldViewPr>
  </p:slideViewPr>
  <p:notesTextViewPr>
    <p:cViewPr>
      <p:scale>
        <a:sx n="1" d="1"/>
        <a:sy n="1" d="1"/>
      </p:scale>
      <p:origin x="0" y="0"/>
    </p:cViewPr>
  </p:notesTextViewPr>
  <p:sorterViewPr>
    <p:cViewPr>
      <p:scale>
        <a:sx n="100" d="100"/>
        <a:sy n="100" d="100"/>
      </p:scale>
      <p:origin x="0" y="-27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35" tIns="45718" rIns="91435" bIns="45718"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35" tIns="45718" rIns="91435" bIns="45718" rtlCol="0"/>
          <a:lstStyle>
            <a:lvl1pPr algn="r">
              <a:defRPr sz="1200"/>
            </a:lvl1pPr>
          </a:lstStyle>
          <a:p>
            <a:fld id="{24666858-C640-4E2F-A129-8E206E7331C8}" type="datetimeFigureOut">
              <a:rPr lang="en-CA" smtClean="0"/>
              <a:t>2020-10-21</a:t>
            </a:fld>
            <a:endParaRPr lang="en-CA"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35" tIns="45718" rIns="91435" bIns="45718"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35" tIns="45718" rIns="91435" bIns="457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4"/>
            <a:ext cx="2971800" cy="458787"/>
          </a:xfrm>
          <a:prstGeom prst="rect">
            <a:avLst/>
          </a:prstGeom>
        </p:spPr>
        <p:txBody>
          <a:bodyPr vert="horz" lIns="91435" tIns="45718" rIns="91435" bIns="45718"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4"/>
            <a:ext cx="2971800" cy="458787"/>
          </a:xfrm>
          <a:prstGeom prst="rect">
            <a:avLst/>
          </a:prstGeom>
        </p:spPr>
        <p:txBody>
          <a:bodyPr vert="horz" lIns="91435" tIns="45718" rIns="91435" bIns="45718" rtlCol="0" anchor="b"/>
          <a:lstStyle>
            <a:lvl1pPr algn="r">
              <a:defRPr sz="1200"/>
            </a:lvl1pPr>
          </a:lstStyle>
          <a:p>
            <a:fld id="{2A1405BE-D9F0-4B31-B830-797E57768F99}" type="slidenum">
              <a:rPr lang="en-CA" smtClean="0"/>
              <a:t>‹#›</a:t>
            </a:fld>
            <a:endParaRPr lang="en-CA" dirty="0"/>
          </a:p>
        </p:txBody>
      </p:sp>
    </p:spTree>
    <p:extLst>
      <p:ext uri="{BB962C8B-B14F-4D97-AF65-F5344CB8AC3E}">
        <p14:creationId xmlns:p14="http://schemas.microsoft.com/office/powerpoint/2010/main" val="3622752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2A1405BE-D9F0-4B31-B830-797E57768F99}" type="slidenum">
              <a:rPr lang="en-CA" smtClean="0"/>
              <a:t>1</a:t>
            </a:fld>
            <a:endParaRPr lang="en-CA" dirty="0"/>
          </a:p>
        </p:txBody>
      </p:sp>
    </p:spTree>
    <p:extLst>
      <p:ext uri="{BB962C8B-B14F-4D97-AF65-F5344CB8AC3E}">
        <p14:creationId xmlns:p14="http://schemas.microsoft.com/office/powerpoint/2010/main" val="6616462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2A1405BE-D9F0-4B31-B830-797E57768F99}" type="slidenum">
              <a:rPr lang="en-CA" smtClean="0"/>
              <a:t>10</a:t>
            </a:fld>
            <a:endParaRPr lang="en-CA" dirty="0"/>
          </a:p>
        </p:txBody>
      </p:sp>
    </p:spTree>
    <p:extLst>
      <p:ext uri="{BB962C8B-B14F-4D97-AF65-F5344CB8AC3E}">
        <p14:creationId xmlns:p14="http://schemas.microsoft.com/office/powerpoint/2010/main" val="14618162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800" b="1" dirty="0">
                <a:solidFill>
                  <a:srgbClr val="000000"/>
                </a:solidFill>
                <a:latin typeface="Calibri" panose="020F0502020204030204" pitchFamily="34" charset="0"/>
                <a:ea typeface="Times New Roman" panose="02020603050405020304" pitchFamily="18" charset="0"/>
              </a:rPr>
              <a:t>Participant Exit Survey – </a:t>
            </a:r>
            <a:r>
              <a:rPr lang="en-CA" sz="1800" dirty="0">
                <a:solidFill>
                  <a:srgbClr val="000000"/>
                </a:solidFill>
                <a:latin typeface="Calibri" panose="020F0502020204030204" pitchFamily="34" charset="0"/>
                <a:ea typeface="Times New Roman" panose="02020603050405020304" pitchFamily="18" charset="0"/>
              </a:rPr>
              <a:t>this survey captures demographic information and session evaluation from PLEI event (community session, presentation or lecture) participants. This is key information to understand both ‘who’ is being reached by the project and if learning objectives are being met. </a:t>
            </a:r>
            <a:endParaRPr lang="en-CA" sz="1800" dirty="0">
              <a:latin typeface="Times New Roman" panose="02020603050405020304" pitchFamily="18" charset="0"/>
              <a:ea typeface="Times New Roman" panose="02020603050405020304" pitchFamily="18" charset="0"/>
            </a:endParaRPr>
          </a:p>
          <a:p>
            <a:r>
              <a:rPr lang="en-CA" sz="1800" dirty="0">
                <a:latin typeface="Calibri" panose="020F0502020204030204" pitchFamily="34" charset="0"/>
                <a:ea typeface="Times New Roman" panose="02020603050405020304" pitchFamily="18" charset="0"/>
              </a:rPr>
              <a:t> </a:t>
            </a:r>
            <a:endParaRPr lang="en-CA" sz="1800" dirty="0">
              <a:latin typeface="Times New Roman" panose="02020603050405020304" pitchFamily="18" charset="0"/>
              <a:ea typeface="Times New Roman" panose="02020603050405020304" pitchFamily="18" charset="0"/>
            </a:endParaRPr>
          </a:p>
          <a:p>
            <a:r>
              <a:rPr lang="en-CA" sz="1800" dirty="0">
                <a:solidFill>
                  <a:srgbClr val="000000"/>
                </a:solidFill>
                <a:latin typeface="Calibri" panose="020F0502020204030204" pitchFamily="34" charset="0"/>
                <a:ea typeface="Times New Roman" panose="02020603050405020304" pitchFamily="18" charset="0"/>
              </a:rPr>
              <a:t>Administrative data (top, right corner): the type of PLEI activity can be check off by facilitators, before handing out the participant survey</a:t>
            </a:r>
            <a:endParaRPr lang="en-CA" sz="1800" dirty="0">
              <a:latin typeface="Times New Roman" panose="02020603050405020304" pitchFamily="18" charset="0"/>
              <a:ea typeface="Times New Roman" panose="02020603050405020304" pitchFamily="18" charset="0"/>
            </a:endParaRPr>
          </a:p>
          <a:p>
            <a:r>
              <a:rPr lang="en-CA" sz="1800" dirty="0">
                <a:latin typeface="Calibri" panose="020F0502020204030204" pitchFamily="34" charset="0"/>
                <a:ea typeface="Times New Roman" panose="02020603050405020304" pitchFamily="18" charset="0"/>
              </a:rPr>
              <a:t> </a:t>
            </a:r>
            <a:endParaRPr lang="en-CA" sz="1800" dirty="0">
              <a:latin typeface="Times New Roman" panose="02020603050405020304" pitchFamily="18" charset="0"/>
              <a:ea typeface="Times New Roman" panose="02020603050405020304" pitchFamily="18" charset="0"/>
            </a:endParaRPr>
          </a:p>
          <a:p>
            <a:r>
              <a:rPr lang="en-CA" sz="1800" dirty="0">
                <a:solidFill>
                  <a:srgbClr val="000000"/>
                </a:solidFill>
                <a:latin typeface="Calibri" panose="020F0502020204030204" pitchFamily="34" charset="0"/>
                <a:ea typeface="Times New Roman" panose="02020603050405020304" pitchFamily="18" charset="0"/>
              </a:rPr>
              <a:t>Questions 1-4: Respondent demographics, respondent circles answer(s) which apply.</a:t>
            </a:r>
            <a:endParaRPr lang="en-CA" sz="1800" dirty="0">
              <a:latin typeface="Times New Roman" panose="02020603050405020304" pitchFamily="18" charset="0"/>
              <a:ea typeface="Times New Roman" panose="02020603050405020304" pitchFamily="18" charset="0"/>
            </a:endParaRPr>
          </a:p>
          <a:p>
            <a:r>
              <a:rPr lang="en-CA" sz="1800" dirty="0">
                <a:latin typeface="Calibri" panose="020F0502020204030204" pitchFamily="34" charset="0"/>
                <a:ea typeface="Times New Roman" panose="02020603050405020304" pitchFamily="18" charset="0"/>
              </a:rPr>
              <a:t> </a:t>
            </a:r>
            <a:endParaRPr lang="en-CA" sz="1800" dirty="0">
              <a:latin typeface="Times New Roman" panose="02020603050405020304" pitchFamily="18" charset="0"/>
              <a:ea typeface="Times New Roman" panose="02020603050405020304" pitchFamily="18" charset="0"/>
            </a:endParaRPr>
          </a:p>
          <a:p>
            <a:r>
              <a:rPr lang="en-CA" sz="1800" dirty="0">
                <a:solidFill>
                  <a:srgbClr val="000000"/>
                </a:solidFill>
                <a:latin typeface="Calibri" panose="020F0502020204030204" pitchFamily="34" charset="0"/>
                <a:ea typeface="Times New Roman" panose="02020603050405020304" pitchFamily="18" charset="0"/>
              </a:rPr>
              <a:t>Question 5: This should be filled in </a:t>
            </a:r>
            <a:r>
              <a:rPr lang="en-CA" sz="1800" u="sng" dirty="0">
                <a:solidFill>
                  <a:srgbClr val="000000"/>
                </a:solidFill>
                <a:latin typeface="Calibri" panose="020F0502020204030204" pitchFamily="34" charset="0"/>
                <a:ea typeface="Times New Roman" panose="02020603050405020304" pitchFamily="18" charset="0"/>
              </a:rPr>
              <a:t>at the beginning</a:t>
            </a:r>
            <a:r>
              <a:rPr lang="en-CA" sz="1800" dirty="0">
                <a:solidFill>
                  <a:srgbClr val="000000"/>
                </a:solidFill>
                <a:latin typeface="Calibri" panose="020F0502020204030204" pitchFamily="34" charset="0"/>
                <a:ea typeface="Times New Roman" panose="02020603050405020304" pitchFamily="18" charset="0"/>
              </a:rPr>
              <a:t> of the session, prior to the delivery of any legal education or advice. This is to help facilitators understand what participants expect, coming to a public legal education and information session. </a:t>
            </a:r>
            <a:endParaRPr lang="en-CA" sz="1800" dirty="0">
              <a:latin typeface="Times New Roman" panose="02020603050405020304" pitchFamily="18" charset="0"/>
              <a:ea typeface="Times New Roman" panose="02020603050405020304" pitchFamily="18" charset="0"/>
            </a:endParaRPr>
          </a:p>
          <a:p>
            <a:r>
              <a:rPr lang="en-CA" sz="1800" dirty="0">
                <a:latin typeface="Calibri" panose="020F0502020204030204" pitchFamily="34" charset="0"/>
                <a:ea typeface="Times New Roman" panose="02020603050405020304" pitchFamily="18" charset="0"/>
              </a:rPr>
              <a:t> </a:t>
            </a:r>
            <a:endParaRPr lang="en-CA" sz="1800" dirty="0">
              <a:latin typeface="Times New Roman" panose="02020603050405020304" pitchFamily="18" charset="0"/>
              <a:ea typeface="Times New Roman" panose="02020603050405020304" pitchFamily="18" charset="0"/>
            </a:endParaRPr>
          </a:p>
          <a:p>
            <a:r>
              <a:rPr lang="en-CA" sz="1800" dirty="0">
                <a:solidFill>
                  <a:srgbClr val="000000"/>
                </a:solidFill>
                <a:latin typeface="Calibri" panose="020F0502020204030204" pitchFamily="34" charset="0"/>
                <a:ea typeface="Times New Roman" panose="02020603050405020304" pitchFamily="18" charset="0"/>
              </a:rPr>
              <a:t>Questions 6-11: These should be completed </a:t>
            </a:r>
            <a:r>
              <a:rPr lang="en-CA" sz="1800" u="sng" dirty="0">
                <a:solidFill>
                  <a:srgbClr val="000000"/>
                </a:solidFill>
                <a:latin typeface="Calibri" panose="020F0502020204030204" pitchFamily="34" charset="0"/>
                <a:ea typeface="Times New Roman" panose="02020603050405020304" pitchFamily="18" charset="0"/>
              </a:rPr>
              <a:t>at the end</a:t>
            </a:r>
            <a:r>
              <a:rPr lang="en-CA" sz="1800" dirty="0">
                <a:solidFill>
                  <a:srgbClr val="000000"/>
                </a:solidFill>
                <a:latin typeface="Calibri" panose="020F0502020204030204" pitchFamily="34" charset="0"/>
                <a:ea typeface="Times New Roman" panose="02020603050405020304" pitchFamily="18" charset="0"/>
              </a:rPr>
              <a:t> of the session, after the delivery of legal education, information and advice (if applicable). These Likert scales correspond with various project management and reporting indicators. Participants should be instructed to select only one response per question. </a:t>
            </a:r>
            <a:endParaRPr lang="en-CA" sz="1800" dirty="0">
              <a:latin typeface="Times New Roman" panose="02020603050405020304" pitchFamily="18" charset="0"/>
              <a:ea typeface="Times New Roman" panose="02020603050405020304" pitchFamily="18" charset="0"/>
            </a:endParaRPr>
          </a:p>
          <a:p>
            <a:r>
              <a:rPr lang="en-CA" sz="1800" dirty="0">
                <a:latin typeface="Calibri" panose="020F0502020204030204" pitchFamily="34" charset="0"/>
                <a:ea typeface="Times New Roman" panose="02020603050405020304" pitchFamily="18" charset="0"/>
              </a:rPr>
              <a:t> </a:t>
            </a:r>
            <a:endParaRPr lang="en-CA" sz="1800" dirty="0">
              <a:latin typeface="Times New Roman" panose="02020603050405020304" pitchFamily="18" charset="0"/>
              <a:ea typeface="Times New Roman" panose="02020603050405020304" pitchFamily="18" charset="0"/>
            </a:endParaRPr>
          </a:p>
          <a:p>
            <a:r>
              <a:rPr lang="en-CA" sz="1800" dirty="0">
                <a:solidFill>
                  <a:srgbClr val="000000"/>
                </a:solidFill>
                <a:latin typeface="Calibri" panose="020F0502020204030204" pitchFamily="34" charset="0"/>
                <a:ea typeface="Times New Roman" panose="02020603050405020304" pitchFamily="18" charset="0"/>
              </a:rPr>
              <a:t>Question 12: Additional comments- participants may add additional comments here.</a:t>
            </a:r>
            <a:endParaRPr lang="en-CA" sz="1800" dirty="0">
              <a:latin typeface="Times New Roman" panose="02020603050405020304" pitchFamily="18" charset="0"/>
              <a:ea typeface="Times New Roman" panose="02020603050405020304" pitchFamily="18" charset="0"/>
            </a:endParaRPr>
          </a:p>
          <a:p>
            <a:pPr>
              <a:lnSpc>
                <a:spcPct val="107000"/>
              </a:lnSpc>
              <a:spcAft>
                <a:spcPts val="800"/>
              </a:spcAft>
            </a:pPr>
            <a:endParaRPr lang="en-CA" sz="1800" dirty="0">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2A1405BE-D9F0-4B31-B830-797E57768F99}" type="slidenum">
              <a:rPr lang="en-CA" smtClean="0"/>
              <a:t>11</a:t>
            </a:fld>
            <a:endParaRPr lang="en-CA" dirty="0"/>
          </a:p>
        </p:txBody>
      </p:sp>
    </p:spTree>
    <p:extLst>
      <p:ext uri="{BB962C8B-B14F-4D97-AF65-F5344CB8AC3E}">
        <p14:creationId xmlns:p14="http://schemas.microsoft.com/office/powerpoint/2010/main" val="2466590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2A1405BE-D9F0-4B31-B830-797E57768F99}" type="slidenum">
              <a:rPr lang="en-CA" smtClean="0"/>
              <a:t>12</a:t>
            </a:fld>
            <a:endParaRPr lang="en-CA" dirty="0"/>
          </a:p>
        </p:txBody>
      </p:sp>
    </p:spTree>
    <p:extLst>
      <p:ext uri="{BB962C8B-B14F-4D97-AF65-F5344CB8AC3E}">
        <p14:creationId xmlns:p14="http://schemas.microsoft.com/office/powerpoint/2010/main" val="3404769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2A1405BE-D9F0-4B31-B830-797E57768F99}" type="slidenum">
              <a:rPr lang="en-CA" smtClean="0"/>
              <a:t>2</a:t>
            </a:fld>
            <a:endParaRPr lang="en-CA" dirty="0"/>
          </a:p>
        </p:txBody>
      </p:sp>
    </p:spTree>
    <p:extLst>
      <p:ext uri="{BB962C8B-B14F-4D97-AF65-F5344CB8AC3E}">
        <p14:creationId xmlns:p14="http://schemas.microsoft.com/office/powerpoint/2010/main" val="1475640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2A1405BE-D9F0-4B31-B830-797E57768F99}" type="slidenum">
              <a:rPr lang="en-CA" smtClean="0"/>
              <a:t>3</a:t>
            </a:fld>
            <a:endParaRPr lang="en-CA" dirty="0"/>
          </a:p>
        </p:txBody>
      </p:sp>
    </p:spTree>
    <p:extLst>
      <p:ext uri="{BB962C8B-B14F-4D97-AF65-F5344CB8AC3E}">
        <p14:creationId xmlns:p14="http://schemas.microsoft.com/office/powerpoint/2010/main" val="3466125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CA" sz="1800" b="1" dirty="0">
                <a:latin typeface="Calibri" panose="020F0502020204030204" pitchFamily="34" charset="0"/>
                <a:ea typeface="Calibri" panose="020F0502020204030204" pitchFamily="34" charset="0"/>
                <a:cs typeface="Calibri" panose="020F0502020204030204" pitchFamily="34" charset="0"/>
              </a:rPr>
              <a:t>Event Facilitator’s Log – </a:t>
            </a:r>
            <a:r>
              <a:rPr lang="en-CA" sz="1800" dirty="0">
                <a:latin typeface="Calibri" panose="020F0502020204030204" pitchFamily="34" charset="0"/>
                <a:ea typeface="Calibri" panose="020F0502020204030204" pitchFamily="34" charset="0"/>
                <a:cs typeface="Times New Roman" panose="02020603050405020304" pitchFamily="18" charset="0"/>
              </a:rPr>
              <a:t>this log aids in documenting: the process of delivering PLEI and the uptake and quality of PLEI events. Subsequent face-to-face legal consultations (occurring immediately post-event) will also be recorded here. Documentation of this information is crucial to monitor and evaluate project progress and for reporting purposes. </a:t>
            </a:r>
          </a:p>
          <a:p>
            <a:pPr>
              <a:lnSpc>
                <a:spcPct val="107000"/>
              </a:lnSpc>
              <a:spcAft>
                <a:spcPts val="800"/>
              </a:spcAft>
            </a:pPr>
            <a:r>
              <a:rPr lang="en-CA" sz="1800" u="sng" dirty="0">
                <a:latin typeface="Calibri" panose="020F0502020204030204" pitchFamily="34" charset="0"/>
                <a:ea typeface="Calibri" panose="020F0502020204030204" pitchFamily="34" charset="0"/>
                <a:cs typeface="Times New Roman" panose="02020603050405020304" pitchFamily="18" charset="0"/>
              </a:rPr>
              <a:t>Facilitator/Co-facilitator information</a:t>
            </a:r>
            <a:r>
              <a:rPr lang="en-CA" sz="1800" dirty="0">
                <a:latin typeface="Calibri" panose="020F0502020204030204" pitchFamily="34" charset="0"/>
                <a:ea typeface="Calibri" panose="020F0502020204030204" pitchFamily="34" charset="0"/>
                <a:cs typeface="Times New Roman" panose="02020603050405020304" pitchFamily="18" charset="0"/>
              </a:rPr>
              <a:t> (Questions 1&amp;2): **Required** </a:t>
            </a:r>
          </a:p>
          <a:p>
            <a:pPr>
              <a:lnSpc>
                <a:spcPct val="107000"/>
              </a:lnSpc>
              <a:spcAft>
                <a:spcPts val="800"/>
              </a:spcAft>
            </a:pPr>
            <a:r>
              <a:rPr lang="en-CA" sz="1800" dirty="0">
                <a:latin typeface="Calibri" panose="020F0502020204030204" pitchFamily="34" charset="0"/>
                <a:ea typeface="Calibri" panose="020F0502020204030204" pitchFamily="34" charset="0"/>
                <a:cs typeface="Times New Roman" panose="02020603050405020304" pitchFamily="18" charset="0"/>
              </a:rPr>
              <a:t>These questions help determine if the project is abiding by the commitment to follow a trauma-informed approach. In addition, events should be facilitated by persons who strive for cultural competence and who can provide a culturally safe learning environment. Facilitators are expected to be respectful of the concept of Inuit </a:t>
            </a:r>
            <a:r>
              <a:rPr lang="en-CA" sz="1800" dirty="0">
                <a:solidFill>
                  <a:srgbClr val="222222"/>
                </a:solidFill>
                <a:latin typeface="Calibri" panose="020F0502020204030204" pitchFamily="34" charset="0"/>
                <a:ea typeface="Calibri" panose="020F0502020204030204" pitchFamily="34" charset="0"/>
                <a:cs typeface="Calibri" panose="020F0502020204030204" pitchFamily="34" charset="0"/>
              </a:rPr>
              <a:t>Qaujimajatuqangit (IQ) and should make every attempt to adhere to the</a:t>
            </a:r>
            <a:r>
              <a:rPr lang="en-CA" sz="1800" dirty="0">
                <a:latin typeface="Calibri" panose="020F0502020204030204" pitchFamily="34" charset="0"/>
                <a:ea typeface="Calibri" panose="020F0502020204030204" pitchFamily="34" charset="0"/>
                <a:cs typeface="Times New Roman" panose="02020603050405020304" pitchFamily="18" charset="0"/>
              </a:rPr>
              <a:t> key Inuit Societal Values as set out by the Government of Nunavut (no date).</a:t>
            </a:r>
          </a:p>
          <a:p>
            <a:r>
              <a:rPr lang="en-CA" sz="1800" dirty="0">
                <a:latin typeface="Calibri" panose="020F0502020204030204" pitchFamily="34" charset="0"/>
                <a:ea typeface="Times New Roman" panose="02020603050405020304" pitchFamily="18" charset="0"/>
              </a:rPr>
              <a:t> </a:t>
            </a:r>
            <a:endParaRPr lang="en-CA" sz="1800" dirty="0">
              <a:latin typeface="Times New Roman" panose="02020603050405020304" pitchFamily="18" charset="0"/>
              <a:ea typeface="Times New Roman" panose="02020603050405020304" pitchFamily="18" charset="0"/>
            </a:endParaRPr>
          </a:p>
          <a:p>
            <a:r>
              <a:rPr lang="en-CA" sz="1800" u="sng" dirty="0">
                <a:solidFill>
                  <a:srgbClr val="000000"/>
                </a:solidFill>
                <a:latin typeface="Calibri" panose="020F0502020204030204" pitchFamily="34" charset="0"/>
                <a:ea typeface="Times New Roman" panose="02020603050405020304" pitchFamily="18" charset="0"/>
              </a:rPr>
              <a:t>Event information</a:t>
            </a:r>
            <a:r>
              <a:rPr lang="en-CA" sz="1800" dirty="0">
                <a:solidFill>
                  <a:srgbClr val="000000"/>
                </a:solidFill>
                <a:latin typeface="Calibri" panose="020F0502020204030204" pitchFamily="34" charset="0"/>
                <a:ea typeface="Times New Roman" panose="02020603050405020304" pitchFamily="18" charset="0"/>
              </a:rPr>
              <a:t> (Questions 3 to 5): ** Required** </a:t>
            </a:r>
            <a:endParaRPr lang="en-CA" sz="1800" dirty="0">
              <a:latin typeface="Times New Roman" panose="02020603050405020304" pitchFamily="18" charset="0"/>
              <a:ea typeface="Times New Roman" panose="02020603050405020304" pitchFamily="18" charset="0"/>
            </a:endParaRPr>
          </a:p>
          <a:p>
            <a:r>
              <a:rPr lang="en-CA" sz="1800" dirty="0">
                <a:solidFill>
                  <a:srgbClr val="000000"/>
                </a:solidFill>
                <a:latin typeface="Calibri" panose="020F0502020204030204" pitchFamily="34" charset="0"/>
                <a:ea typeface="Times New Roman" panose="02020603050405020304" pitchFamily="18" charset="0"/>
              </a:rPr>
              <a:t>These questions will be used for both project management and reporting purposes. For each public engagement, it is important to know: type of event; number of participants and type (and quantity) of materials distributed. </a:t>
            </a:r>
            <a:endParaRPr lang="en-CA" sz="1800" dirty="0">
              <a:latin typeface="Times New Roman" panose="02020603050405020304" pitchFamily="18" charset="0"/>
              <a:ea typeface="Times New Roman" panose="02020603050405020304" pitchFamily="18" charset="0"/>
            </a:endParaRPr>
          </a:p>
          <a:p>
            <a:r>
              <a:rPr lang="en-CA" sz="1800" dirty="0">
                <a:latin typeface="Calibri" panose="020F0502020204030204" pitchFamily="34" charset="0"/>
                <a:ea typeface="Times New Roman" panose="02020603050405020304" pitchFamily="18" charset="0"/>
              </a:rPr>
              <a:t> </a:t>
            </a:r>
            <a:endParaRPr lang="en-CA" sz="1800" dirty="0">
              <a:latin typeface="Times New Roman" panose="02020603050405020304" pitchFamily="18" charset="0"/>
              <a:ea typeface="Times New Roman" panose="02020603050405020304" pitchFamily="18" charset="0"/>
            </a:endParaRPr>
          </a:p>
          <a:p>
            <a:r>
              <a:rPr lang="en-CA" sz="1800" u="sng" dirty="0">
                <a:solidFill>
                  <a:srgbClr val="000000"/>
                </a:solidFill>
                <a:latin typeface="Calibri" panose="020F0502020204030204" pitchFamily="34" charset="0"/>
                <a:ea typeface="Times New Roman" panose="02020603050405020304" pitchFamily="18" charset="0"/>
              </a:rPr>
              <a:t>Narratives and Notes</a:t>
            </a:r>
            <a:r>
              <a:rPr lang="en-CA" sz="1800" dirty="0">
                <a:solidFill>
                  <a:srgbClr val="000000"/>
                </a:solidFill>
                <a:latin typeface="Calibri" panose="020F0502020204030204" pitchFamily="34" charset="0"/>
                <a:ea typeface="Times New Roman" panose="02020603050405020304" pitchFamily="18" charset="0"/>
              </a:rPr>
              <a:t> (Questions 6 through 9): **Optional** </a:t>
            </a:r>
            <a:endParaRPr lang="en-CA" sz="1800" dirty="0">
              <a:latin typeface="Times New Roman" panose="02020603050405020304" pitchFamily="18" charset="0"/>
              <a:ea typeface="Times New Roman" panose="02020603050405020304" pitchFamily="18" charset="0"/>
            </a:endParaRPr>
          </a:p>
          <a:p>
            <a:r>
              <a:rPr lang="en-CA" sz="1800" dirty="0">
                <a:solidFill>
                  <a:srgbClr val="000000"/>
                </a:solidFill>
                <a:latin typeface="Calibri" panose="020F0502020204030204" pitchFamily="34" charset="0"/>
                <a:ea typeface="Times New Roman" panose="02020603050405020304" pitchFamily="18" charset="0"/>
              </a:rPr>
              <a:t>These questions need only be completed if pertinent information arises while planning, carrying out or debriefing after the event. Please feel free to share thoughts on: challenges; lessons learned; unique perspectives; et cetera. Bullet points are encouraged.</a:t>
            </a:r>
            <a:endParaRPr lang="en-CA" sz="1800" dirty="0">
              <a:latin typeface="Times New Roman" panose="02020603050405020304" pitchFamily="18" charset="0"/>
              <a:ea typeface="Times New Roman" panose="02020603050405020304" pitchFamily="18" charset="0"/>
            </a:endParaRPr>
          </a:p>
          <a:p>
            <a:r>
              <a:rPr lang="en-CA" sz="1800" dirty="0">
                <a:latin typeface="Calibri" panose="020F0502020204030204" pitchFamily="34" charset="0"/>
                <a:ea typeface="Times New Roman" panose="02020603050405020304" pitchFamily="18" charset="0"/>
              </a:rPr>
              <a:t> </a:t>
            </a:r>
            <a:endParaRPr lang="en-CA" sz="1800" dirty="0">
              <a:latin typeface="Times New Roman" panose="02020603050405020304" pitchFamily="18" charset="0"/>
              <a:ea typeface="Times New Roman" panose="02020603050405020304" pitchFamily="18" charset="0"/>
            </a:endParaRPr>
          </a:p>
          <a:p>
            <a:r>
              <a:rPr lang="en-CA" sz="1800" u="sng" dirty="0">
                <a:solidFill>
                  <a:srgbClr val="000000"/>
                </a:solidFill>
                <a:latin typeface="Calibri" panose="020F0502020204030204" pitchFamily="34" charset="0"/>
                <a:ea typeface="Times New Roman" panose="02020603050405020304" pitchFamily="18" charset="0"/>
              </a:rPr>
              <a:t>Table 1</a:t>
            </a:r>
            <a:r>
              <a:rPr lang="en-CA" sz="1800" dirty="0">
                <a:solidFill>
                  <a:srgbClr val="000000"/>
                </a:solidFill>
                <a:latin typeface="Calibri" panose="020F0502020204030204" pitchFamily="34" charset="0"/>
                <a:ea typeface="Times New Roman" panose="02020603050405020304" pitchFamily="18" charset="0"/>
              </a:rPr>
              <a:t>- In-person legal advice during or post PLEI event: **Required** </a:t>
            </a:r>
            <a:endParaRPr lang="en-CA" sz="1800" dirty="0">
              <a:latin typeface="Times New Roman" panose="02020603050405020304" pitchFamily="18" charset="0"/>
              <a:ea typeface="Times New Roman" panose="02020603050405020304" pitchFamily="18" charset="0"/>
            </a:endParaRPr>
          </a:p>
          <a:p>
            <a:r>
              <a:rPr lang="en-CA" sz="1800" dirty="0">
                <a:solidFill>
                  <a:srgbClr val="000000"/>
                </a:solidFill>
                <a:latin typeface="Calibri" panose="020F0502020204030204" pitchFamily="34" charset="0"/>
                <a:ea typeface="Times New Roman" panose="02020603050405020304" pitchFamily="18" charset="0"/>
              </a:rPr>
              <a:t>This table provides insight into the demographics of those accessing free legal advice and captures information about referral partnerships and pathways. Each of rows 1-5 records information from one individual consultation. Rows 6 and 7 are sub-totals and totals, respectively. Cells should be filled thus:</a:t>
            </a:r>
            <a:endParaRPr lang="en-CA" sz="1800" dirty="0">
              <a:latin typeface="Times New Roman" panose="02020603050405020304" pitchFamily="18" charset="0"/>
              <a:ea typeface="Times New Roman" panose="02020603050405020304" pitchFamily="18" charset="0"/>
            </a:endParaRPr>
          </a:p>
          <a:p>
            <a:pPr marL="342881" indent="-342881">
              <a:buFont typeface="Symbol" panose="05050102010706020507" pitchFamily="18" charset="2"/>
              <a:buChar char=""/>
            </a:pPr>
            <a:r>
              <a:rPr lang="en-CA" sz="1800" dirty="0">
                <a:solidFill>
                  <a:srgbClr val="000000"/>
                </a:solidFill>
                <a:latin typeface="Calibri" panose="020F0502020204030204" pitchFamily="34" charset="0"/>
                <a:ea typeface="Times New Roman" panose="02020603050405020304" pitchFamily="18" charset="0"/>
              </a:rPr>
              <a:t>Column A- record ‘Y’ if legal advice was given during the consultation. Some consultations may not include legal advice (i.e. may require only referral to other services). In this case, record ‘N’. Cell A7 is the sum of all ‘Y’ responses in Column A.</a:t>
            </a:r>
            <a:endParaRPr lang="en-CA" sz="1800" dirty="0">
              <a:latin typeface="Times New Roman" panose="02020603050405020304" pitchFamily="18" charset="0"/>
              <a:ea typeface="Times New Roman" panose="02020603050405020304" pitchFamily="18" charset="0"/>
            </a:endParaRPr>
          </a:p>
          <a:p>
            <a:pPr marL="342881" indent="-342881">
              <a:buFont typeface="Symbol" panose="05050102010706020507" pitchFamily="18" charset="2"/>
              <a:buChar char=""/>
            </a:pPr>
            <a:r>
              <a:rPr lang="en-CA" sz="1800" dirty="0">
                <a:solidFill>
                  <a:srgbClr val="000000"/>
                </a:solidFill>
                <a:latin typeface="Calibri" panose="020F0502020204030204" pitchFamily="34" charset="0"/>
                <a:ea typeface="Times New Roman" panose="02020603050405020304" pitchFamily="18" charset="0"/>
              </a:rPr>
              <a:t>Column B- if client was referred TO you from another service/organisation, place an ‘x’ under Column B, in the appropriate row. If the client was not referred, leave this cell blank.</a:t>
            </a:r>
            <a:endParaRPr lang="en-CA" sz="1800" dirty="0">
              <a:latin typeface="Times New Roman" panose="02020603050405020304" pitchFamily="18" charset="0"/>
              <a:ea typeface="Times New Roman" panose="02020603050405020304" pitchFamily="18" charset="0"/>
            </a:endParaRPr>
          </a:p>
          <a:p>
            <a:pPr marL="342881" indent="-342881">
              <a:buFont typeface="Symbol" panose="05050102010706020507" pitchFamily="18" charset="2"/>
              <a:buChar char=""/>
            </a:pPr>
            <a:r>
              <a:rPr lang="en-CA" sz="1800" dirty="0">
                <a:solidFill>
                  <a:srgbClr val="000000"/>
                </a:solidFill>
                <a:latin typeface="Calibri" panose="020F0502020204030204" pitchFamily="34" charset="0"/>
                <a:ea typeface="Times New Roman" panose="02020603050405020304" pitchFamily="18" charset="0"/>
              </a:rPr>
              <a:t>Column C- if you refer client to another service to obtain legal advice, place an ‘x’ under Column C in the appropriate row. If you do not refer the client, leave this cell blank.</a:t>
            </a:r>
            <a:endParaRPr lang="en-CA" sz="1800" dirty="0">
              <a:latin typeface="Times New Roman" panose="02020603050405020304" pitchFamily="18" charset="0"/>
              <a:ea typeface="Times New Roman" panose="02020603050405020304" pitchFamily="18" charset="0"/>
            </a:endParaRPr>
          </a:p>
          <a:p>
            <a:pPr marL="342881" indent="-342881">
              <a:buFont typeface="Symbol" panose="05050102010706020507" pitchFamily="18" charset="2"/>
              <a:buChar char=""/>
            </a:pPr>
            <a:r>
              <a:rPr lang="en-CA" sz="1800" dirty="0">
                <a:solidFill>
                  <a:srgbClr val="000000"/>
                </a:solidFill>
                <a:latin typeface="Calibri" panose="020F0502020204030204" pitchFamily="34" charset="0"/>
                <a:ea typeface="Times New Roman" panose="02020603050405020304" pitchFamily="18" charset="0"/>
              </a:rPr>
              <a:t>Column D- if you refer the client to another service to obtain ‘other’ assistance, place an ‘x’ under Column C, in the appropriate row. An example would be if a client is referred to health services for physical or mental health support. If you do not refer the client, leave this cell blank.</a:t>
            </a:r>
            <a:endParaRPr lang="en-CA" sz="1800" dirty="0">
              <a:latin typeface="Times New Roman" panose="02020603050405020304" pitchFamily="18" charset="0"/>
              <a:ea typeface="Times New Roman" panose="02020603050405020304" pitchFamily="18" charset="0"/>
            </a:endParaRPr>
          </a:p>
          <a:p>
            <a:pPr marL="342881" indent="-342881">
              <a:buFont typeface="Symbol" panose="05050102010706020507" pitchFamily="18" charset="2"/>
              <a:buChar char=""/>
            </a:pPr>
            <a:r>
              <a:rPr lang="en-CA" sz="1800" dirty="0">
                <a:solidFill>
                  <a:srgbClr val="000000"/>
                </a:solidFill>
                <a:latin typeface="Calibri" panose="020F0502020204030204" pitchFamily="34" charset="0"/>
                <a:ea typeface="Times New Roman" panose="02020603050405020304" pitchFamily="18" charset="0"/>
              </a:rPr>
              <a:t>Cell B6 is the sum of all ‘In’ referrals (Sum B1:B5); Cell C6 is the sum of all ‘Out- for legal advice’ referrals (Sum C1:C5); Cell D6 is the sum of all ‘Out- for other advice’ (Sum D1:D5). Finally, Cell B7 is the sum total of </a:t>
            </a:r>
            <a:r>
              <a:rPr lang="en-CA" sz="1800" u="sng" dirty="0">
                <a:solidFill>
                  <a:srgbClr val="000000"/>
                </a:solidFill>
                <a:latin typeface="Calibri" panose="020F0502020204030204" pitchFamily="34" charset="0"/>
                <a:ea typeface="Times New Roman" panose="02020603050405020304" pitchFamily="18" charset="0"/>
              </a:rPr>
              <a:t>all</a:t>
            </a:r>
            <a:r>
              <a:rPr lang="en-CA" sz="1800" dirty="0">
                <a:solidFill>
                  <a:srgbClr val="000000"/>
                </a:solidFill>
                <a:latin typeface="Calibri" panose="020F0502020204030204" pitchFamily="34" charset="0"/>
                <a:ea typeface="Times New Roman" panose="02020603050405020304" pitchFamily="18" charset="0"/>
              </a:rPr>
              <a:t> referrals, both in and out (B6+C6+D6)</a:t>
            </a:r>
            <a:endParaRPr lang="en-CA" sz="1800" dirty="0">
              <a:latin typeface="Times New Roman" panose="02020603050405020304" pitchFamily="18" charset="0"/>
              <a:ea typeface="Times New Roman" panose="02020603050405020304" pitchFamily="18" charset="0"/>
            </a:endParaRPr>
          </a:p>
          <a:p>
            <a:pPr marL="342881" indent="-342881">
              <a:buFont typeface="Symbol" panose="05050102010706020507" pitchFamily="18" charset="2"/>
              <a:buChar char=""/>
            </a:pPr>
            <a:r>
              <a:rPr lang="en-CA" sz="1800" dirty="0">
                <a:solidFill>
                  <a:srgbClr val="000000"/>
                </a:solidFill>
                <a:latin typeface="Calibri" panose="020F0502020204030204" pitchFamily="34" charset="0"/>
                <a:ea typeface="Times New Roman" panose="02020603050405020304" pitchFamily="18" charset="0"/>
              </a:rPr>
              <a:t>Columns E-H – these columns should only be filled in if the client is comfortable to disclose information regarding gender. Clients should be informed this information will be used for reporting purposes and will not be disclosed for other intents. In row 7, place the sum total of each response in the appropriate column.</a:t>
            </a:r>
            <a:endParaRPr lang="en-CA" sz="1800" dirty="0">
              <a:latin typeface="Times New Roman" panose="02020603050405020304" pitchFamily="18" charset="0"/>
              <a:ea typeface="Times New Roman" panose="02020603050405020304" pitchFamily="18" charset="0"/>
            </a:endParaRPr>
          </a:p>
          <a:p>
            <a:pPr marL="342881" indent="-342881">
              <a:buFont typeface="Symbol" panose="05050102010706020507" pitchFamily="18" charset="2"/>
              <a:buChar char=""/>
            </a:pPr>
            <a:r>
              <a:rPr lang="en-CA" sz="1800" dirty="0">
                <a:solidFill>
                  <a:srgbClr val="000000"/>
                </a:solidFill>
                <a:latin typeface="Calibri" panose="020F0502020204030204" pitchFamily="34" charset="0"/>
                <a:ea typeface="Times New Roman" panose="02020603050405020304" pitchFamily="18" charset="0"/>
              </a:rPr>
              <a:t>Columns I-K – these columns will be used to assess use by one of the target populations (Youth, aged 13-17). Place an ‘x’ under the column signifying the client’s age range, in the appropriate row. In row 7, please place the sum total of each response in the appropriate column.</a:t>
            </a:r>
            <a:endParaRPr lang="en-CA" sz="1800" dirty="0">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2A1405BE-D9F0-4B31-B830-797E57768F99}" type="slidenum">
              <a:rPr lang="en-CA" smtClean="0"/>
              <a:t>4</a:t>
            </a:fld>
            <a:endParaRPr lang="en-CA" dirty="0"/>
          </a:p>
        </p:txBody>
      </p:sp>
    </p:spTree>
    <p:extLst>
      <p:ext uri="{BB962C8B-B14F-4D97-AF65-F5344CB8AC3E}">
        <p14:creationId xmlns:p14="http://schemas.microsoft.com/office/powerpoint/2010/main" val="34221651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CA" sz="1800" b="1">
                <a:latin typeface="Calibri" panose="020F0502020204030204" pitchFamily="34" charset="0"/>
                <a:ea typeface="Calibri" panose="020F0502020204030204" pitchFamily="34" charset="0"/>
                <a:cs typeface="Calibri" panose="020F0502020204030204" pitchFamily="34" charset="0"/>
              </a:rPr>
              <a:t>Event Facilitator’s Log – </a:t>
            </a:r>
            <a:r>
              <a:rPr lang="en-CA" sz="1800">
                <a:latin typeface="Calibri" panose="020F0502020204030204" pitchFamily="34" charset="0"/>
                <a:ea typeface="Calibri" panose="020F0502020204030204" pitchFamily="34" charset="0"/>
                <a:cs typeface="Times New Roman" panose="02020603050405020304" pitchFamily="18" charset="0"/>
              </a:rPr>
              <a:t>this log aids in documenting: the process of delivering PLEI and the uptake and quality of PLEI events. Subsequent face-to-face legal consultations (occurring immediately post-event) will also be recorded here. Documentation of this information is crucial to monitor and evaluate project progress and for reporting purposes. </a:t>
            </a:r>
          </a:p>
          <a:p>
            <a:pPr>
              <a:lnSpc>
                <a:spcPct val="107000"/>
              </a:lnSpc>
              <a:spcAft>
                <a:spcPts val="800"/>
              </a:spcAft>
            </a:pPr>
            <a:r>
              <a:rPr lang="en-CA" sz="1800" u="sng">
                <a:latin typeface="Calibri" panose="020F0502020204030204" pitchFamily="34" charset="0"/>
                <a:ea typeface="Calibri" panose="020F0502020204030204" pitchFamily="34" charset="0"/>
                <a:cs typeface="Times New Roman" panose="02020603050405020304" pitchFamily="18" charset="0"/>
              </a:rPr>
              <a:t>Facilitator/Co-facilitator information</a:t>
            </a:r>
            <a:r>
              <a:rPr lang="en-CA" sz="1800">
                <a:latin typeface="Calibri" panose="020F0502020204030204" pitchFamily="34" charset="0"/>
                <a:ea typeface="Calibri" panose="020F0502020204030204" pitchFamily="34" charset="0"/>
                <a:cs typeface="Times New Roman" panose="02020603050405020304" pitchFamily="18" charset="0"/>
              </a:rPr>
              <a:t> (Questions 1&amp;2): **Required** </a:t>
            </a:r>
          </a:p>
          <a:p>
            <a:pPr>
              <a:lnSpc>
                <a:spcPct val="107000"/>
              </a:lnSpc>
              <a:spcAft>
                <a:spcPts val="800"/>
              </a:spcAft>
            </a:pPr>
            <a:r>
              <a:rPr lang="en-CA" sz="1800">
                <a:latin typeface="Calibri" panose="020F0502020204030204" pitchFamily="34" charset="0"/>
                <a:ea typeface="Calibri" panose="020F0502020204030204" pitchFamily="34" charset="0"/>
                <a:cs typeface="Times New Roman" panose="02020603050405020304" pitchFamily="18" charset="0"/>
              </a:rPr>
              <a:t>These questions help determine if the project is abiding by the commitment to follow a trauma-informed approach. In addition, events should be facilitated by persons who strive for cultural competence and who can provide a culturally safe learning environment. Facilitators are expected to be respectful of the concept of Inuit </a:t>
            </a:r>
            <a:r>
              <a:rPr lang="en-CA" sz="1800">
                <a:solidFill>
                  <a:srgbClr val="222222"/>
                </a:solidFill>
                <a:latin typeface="Calibri" panose="020F0502020204030204" pitchFamily="34" charset="0"/>
                <a:ea typeface="Calibri" panose="020F0502020204030204" pitchFamily="34" charset="0"/>
                <a:cs typeface="Calibri" panose="020F0502020204030204" pitchFamily="34" charset="0"/>
              </a:rPr>
              <a:t>Qaujimajatuqangit (IQ) and should make every attempt to adhere to the</a:t>
            </a:r>
            <a:r>
              <a:rPr lang="en-CA" sz="1800">
                <a:latin typeface="Calibri" panose="020F0502020204030204" pitchFamily="34" charset="0"/>
                <a:ea typeface="Calibri" panose="020F0502020204030204" pitchFamily="34" charset="0"/>
                <a:cs typeface="Times New Roman" panose="02020603050405020304" pitchFamily="18" charset="0"/>
              </a:rPr>
              <a:t> key Inuit Societal Values as set out by the Government of Nunavut (no date).</a:t>
            </a:r>
          </a:p>
          <a:p>
            <a:r>
              <a:rPr lang="en-CA" sz="1800">
                <a:latin typeface="Calibri" panose="020F0502020204030204" pitchFamily="34" charset="0"/>
                <a:ea typeface="Times New Roman" panose="02020603050405020304" pitchFamily="18" charset="0"/>
              </a:rPr>
              <a:t> </a:t>
            </a:r>
            <a:endParaRPr lang="en-CA" sz="1800">
              <a:latin typeface="Times New Roman" panose="02020603050405020304" pitchFamily="18" charset="0"/>
              <a:ea typeface="Times New Roman" panose="02020603050405020304" pitchFamily="18" charset="0"/>
            </a:endParaRPr>
          </a:p>
          <a:p>
            <a:r>
              <a:rPr lang="en-CA" sz="1800" u="sng">
                <a:solidFill>
                  <a:srgbClr val="000000"/>
                </a:solidFill>
                <a:latin typeface="Calibri" panose="020F0502020204030204" pitchFamily="34" charset="0"/>
                <a:ea typeface="Times New Roman" panose="02020603050405020304" pitchFamily="18" charset="0"/>
              </a:rPr>
              <a:t>Event information</a:t>
            </a:r>
            <a:r>
              <a:rPr lang="en-CA" sz="1800">
                <a:solidFill>
                  <a:srgbClr val="000000"/>
                </a:solidFill>
                <a:latin typeface="Calibri" panose="020F0502020204030204" pitchFamily="34" charset="0"/>
                <a:ea typeface="Times New Roman" panose="02020603050405020304" pitchFamily="18" charset="0"/>
              </a:rPr>
              <a:t> (Questions 3 to 5): ** Required** </a:t>
            </a:r>
            <a:endParaRPr lang="en-CA" sz="1800">
              <a:latin typeface="Times New Roman" panose="02020603050405020304" pitchFamily="18" charset="0"/>
              <a:ea typeface="Times New Roman" panose="02020603050405020304" pitchFamily="18" charset="0"/>
            </a:endParaRPr>
          </a:p>
          <a:p>
            <a:r>
              <a:rPr lang="en-CA" sz="1800">
                <a:solidFill>
                  <a:srgbClr val="000000"/>
                </a:solidFill>
                <a:latin typeface="Calibri" panose="020F0502020204030204" pitchFamily="34" charset="0"/>
                <a:ea typeface="Times New Roman" panose="02020603050405020304" pitchFamily="18" charset="0"/>
              </a:rPr>
              <a:t>These questions will be used for both project management and reporting purposes. For each public engagement, it is important to know: type of event; number of participants and type (and quantity) of materials distributed. </a:t>
            </a:r>
            <a:endParaRPr lang="en-CA" sz="1800">
              <a:latin typeface="Times New Roman" panose="02020603050405020304" pitchFamily="18" charset="0"/>
              <a:ea typeface="Times New Roman" panose="02020603050405020304" pitchFamily="18" charset="0"/>
            </a:endParaRPr>
          </a:p>
          <a:p>
            <a:r>
              <a:rPr lang="en-CA" sz="1800">
                <a:latin typeface="Calibri" panose="020F0502020204030204" pitchFamily="34" charset="0"/>
                <a:ea typeface="Times New Roman" panose="02020603050405020304" pitchFamily="18" charset="0"/>
              </a:rPr>
              <a:t> </a:t>
            </a:r>
            <a:endParaRPr lang="en-CA" sz="1800">
              <a:latin typeface="Times New Roman" panose="02020603050405020304" pitchFamily="18" charset="0"/>
              <a:ea typeface="Times New Roman" panose="02020603050405020304" pitchFamily="18" charset="0"/>
            </a:endParaRPr>
          </a:p>
          <a:p>
            <a:r>
              <a:rPr lang="en-CA" sz="1800" u="sng">
                <a:solidFill>
                  <a:srgbClr val="000000"/>
                </a:solidFill>
                <a:latin typeface="Calibri" panose="020F0502020204030204" pitchFamily="34" charset="0"/>
                <a:ea typeface="Times New Roman" panose="02020603050405020304" pitchFamily="18" charset="0"/>
              </a:rPr>
              <a:t>Narratives and Notes</a:t>
            </a:r>
            <a:r>
              <a:rPr lang="en-CA" sz="1800">
                <a:solidFill>
                  <a:srgbClr val="000000"/>
                </a:solidFill>
                <a:latin typeface="Calibri" panose="020F0502020204030204" pitchFamily="34" charset="0"/>
                <a:ea typeface="Times New Roman" panose="02020603050405020304" pitchFamily="18" charset="0"/>
              </a:rPr>
              <a:t> (Questions 6 through 9): **Optional** </a:t>
            </a:r>
            <a:endParaRPr lang="en-CA" sz="1800">
              <a:latin typeface="Times New Roman" panose="02020603050405020304" pitchFamily="18" charset="0"/>
              <a:ea typeface="Times New Roman" panose="02020603050405020304" pitchFamily="18" charset="0"/>
            </a:endParaRPr>
          </a:p>
          <a:p>
            <a:r>
              <a:rPr lang="en-CA" sz="1800">
                <a:solidFill>
                  <a:srgbClr val="000000"/>
                </a:solidFill>
                <a:latin typeface="Calibri" panose="020F0502020204030204" pitchFamily="34" charset="0"/>
                <a:ea typeface="Times New Roman" panose="02020603050405020304" pitchFamily="18" charset="0"/>
              </a:rPr>
              <a:t>These questions need only be completed if pertinent information arises while planning, carrying out or debriefing after the event. Please feel free to share thoughts on: challenges; lessons learned; unique perspectives; et cetera. Bullet points are encouraged.</a:t>
            </a:r>
            <a:endParaRPr lang="en-CA" sz="1800">
              <a:latin typeface="Times New Roman" panose="02020603050405020304" pitchFamily="18" charset="0"/>
              <a:ea typeface="Times New Roman" panose="02020603050405020304" pitchFamily="18" charset="0"/>
            </a:endParaRPr>
          </a:p>
          <a:p>
            <a:r>
              <a:rPr lang="en-CA" sz="1800">
                <a:latin typeface="Calibri" panose="020F0502020204030204" pitchFamily="34" charset="0"/>
                <a:ea typeface="Times New Roman" panose="02020603050405020304" pitchFamily="18" charset="0"/>
              </a:rPr>
              <a:t> </a:t>
            </a:r>
            <a:endParaRPr lang="en-CA" sz="1800">
              <a:latin typeface="Times New Roman" panose="02020603050405020304" pitchFamily="18" charset="0"/>
              <a:ea typeface="Times New Roman" panose="02020603050405020304" pitchFamily="18" charset="0"/>
            </a:endParaRPr>
          </a:p>
          <a:p>
            <a:r>
              <a:rPr lang="en-CA" sz="1800" u="sng">
                <a:solidFill>
                  <a:srgbClr val="000000"/>
                </a:solidFill>
                <a:latin typeface="Calibri" panose="020F0502020204030204" pitchFamily="34" charset="0"/>
                <a:ea typeface="Times New Roman" panose="02020603050405020304" pitchFamily="18" charset="0"/>
              </a:rPr>
              <a:t>Table 1</a:t>
            </a:r>
            <a:r>
              <a:rPr lang="en-CA" sz="1800">
                <a:solidFill>
                  <a:srgbClr val="000000"/>
                </a:solidFill>
                <a:latin typeface="Calibri" panose="020F0502020204030204" pitchFamily="34" charset="0"/>
                <a:ea typeface="Times New Roman" panose="02020603050405020304" pitchFamily="18" charset="0"/>
              </a:rPr>
              <a:t>- In-person legal advice during or post PLEI event: **Required** </a:t>
            </a:r>
            <a:endParaRPr lang="en-CA" sz="1800">
              <a:latin typeface="Times New Roman" panose="02020603050405020304" pitchFamily="18" charset="0"/>
              <a:ea typeface="Times New Roman" panose="02020603050405020304" pitchFamily="18" charset="0"/>
            </a:endParaRPr>
          </a:p>
          <a:p>
            <a:r>
              <a:rPr lang="en-CA" sz="1800">
                <a:solidFill>
                  <a:srgbClr val="000000"/>
                </a:solidFill>
                <a:latin typeface="Calibri" panose="020F0502020204030204" pitchFamily="34" charset="0"/>
                <a:ea typeface="Times New Roman" panose="02020603050405020304" pitchFamily="18" charset="0"/>
              </a:rPr>
              <a:t>This table provides insight into the demographics of those accessing free legal advice and captures information about referral partnerships and pathways. Each of rows 1-5 records information from one individual consultation. Rows 6 and 7 are sub-totals and totals, respectively. Cells should be filled thus:</a:t>
            </a:r>
            <a:endParaRPr lang="en-CA" sz="1800">
              <a:latin typeface="Times New Roman" panose="02020603050405020304" pitchFamily="18" charset="0"/>
              <a:ea typeface="Times New Roman" panose="02020603050405020304" pitchFamily="18" charset="0"/>
            </a:endParaRPr>
          </a:p>
          <a:p>
            <a:pPr marL="342881" indent="-342881">
              <a:buFont typeface="Symbol" panose="05050102010706020507" pitchFamily="18" charset="2"/>
              <a:buChar char=""/>
            </a:pPr>
            <a:r>
              <a:rPr lang="en-CA" sz="1800">
                <a:solidFill>
                  <a:srgbClr val="000000"/>
                </a:solidFill>
                <a:latin typeface="Calibri" panose="020F0502020204030204" pitchFamily="34" charset="0"/>
                <a:ea typeface="Times New Roman" panose="02020603050405020304" pitchFamily="18" charset="0"/>
              </a:rPr>
              <a:t>Column A- record ‘Y’ if legal advice was given during the consultation. Some consultations may not include legal advice (i.e. may require only referral to other services). In this case, record ‘N’. Cell A7 is the sum of all ‘Y’ responses in Column A.</a:t>
            </a:r>
            <a:endParaRPr lang="en-CA" sz="1800">
              <a:latin typeface="Times New Roman" panose="02020603050405020304" pitchFamily="18" charset="0"/>
              <a:ea typeface="Times New Roman" panose="02020603050405020304" pitchFamily="18" charset="0"/>
            </a:endParaRPr>
          </a:p>
          <a:p>
            <a:pPr marL="342881" indent="-342881">
              <a:buFont typeface="Symbol" panose="05050102010706020507" pitchFamily="18" charset="2"/>
              <a:buChar char=""/>
            </a:pPr>
            <a:r>
              <a:rPr lang="en-CA" sz="1800">
                <a:solidFill>
                  <a:srgbClr val="000000"/>
                </a:solidFill>
                <a:latin typeface="Calibri" panose="020F0502020204030204" pitchFamily="34" charset="0"/>
                <a:ea typeface="Times New Roman" panose="02020603050405020304" pitchFamily="18" charset="0"/>
              </a:rPr>
              <a:t>Column B- if client was referred TO you from another service/organisation, place an ‘x’ under Column B, in the appropriate row. If the client was not referred, leave this cell blank.</a:t>
            </a:r>
            <a:endParaRPr lang="en-CA" sz="1800">
              <a:latin typeface="Times New Roman" panose="02020603050405020304" pitchFamily="18" charset="0"/>
              <a:ea typeface="Times New Roman" panose="02020603050405020304" pitchFamily="18" charset="0"/>
            </a:endParaRPr>
          </a:p>
          <a:p>
            <a:pPr marL="342881" indent="-342881">
              <a:buFont typeface="Symbol" panose="05050102010706020507" pitchFamily="18" charset="2"/>
              <a:buChar char=""/>
            </a:pPr>
            <a:r>
              <a:rPr lang="en-CA" sz="1800">
                <a:solidFill>
                  <a:srgbClr val="000000"/>
                </a:solidFill>
                <a:latin typeface="Calibri" panose="020F0502020204030204" pitchFamily="34" charset="0"/>
                <a:ea typeface="Times New Roman" panose="02020603050405020304" pitchFamily="18" charset="0"/>
              </a:rPr>
              <a:t>Column C- if you refer client to another service to obtain legal advice, place an ‘x’ under Column C in the appropriate row. If you do not refer the client, leave this cell blank.</a:t>
            </a:r>
            <a:endParaRPr lang="en-CA" sz="1800">
              <a:latin typeface="Times New Roman" panose="02020603050405020304" pitchFamily="18" charset="0"/>
              <a:ea typeface="Times New Roman" panose="02020603050405020304" pitchFamily="18" charset="0"/>
            </a:endParaRPr>
          </a:p>
          <a:p>
            <a:pPr marL="342881" indent="-342881">
              <a:buFont typeface="Symbol" panose="05050102010706020507" pitchFamily="18" charset="2"/>
              <a:buChar char=""/>
            </a:pPr>
            <a:r>
              <a:rPr lang="en-CA" sz="1800">
                <a:solidFill>
                  <a:srgbClr val="000000"/>
                </a:solidFill>
                <a:latin typeface="Calibri" panose="020F0502020204030204" pitchFamily="34" charset="0"/>
                <a:ea typeface="Times New Roman" panose="02020603050405020304" pitchFamily="18" charset="0"/>
              </a:rPr>
              <a:t>Column D- if you refer the client to another service to obtain ‘other’ assistance, place an ‘x’ under Column C, in the appropriate row. An example would be if a client is referred to health services for physical or mental health support. If you do not refer the client, leave this cell blank.</a:t>
            </a:r>
            <a:endParaRPr lang="en-CA" sz="1800">
              <a:latin typeface="Times New Roman" panose="02020603050405020304" pitchFamily="18" charset="0"/>
              <a:ea typeface="Times New Roman" panose="02020603050405020304" pitchFamily="18" charset="0"/>
            </a:endParaRPr>
          </a:p>
          <a:p>
            <a:pPr marL="342881" indent="-342881">
              <a:buFont typeface="Symbol" panose="05050102010706020507" pitchFamily="18" charset="2"/>
              <a:buChar char=""/>
            </a:pPr>
            <a:r>
              <a:rPr lang="en-CA" sz="1800">
                <a:solidFill>
                  <a:srgbClr val="000000"/>
                </a:solidFill>
                <a:latin typeface="Calibri" panose="020F0502020204030204" pitchFamily="34" charset="0"/>
                <a:ea typeface="Times New Roman" panose="02020603050405020304" pitchFamily="18" charset="0"/>
              </a:rPr>
              <a:t>Cell B6 is the sum of all ‘In’ referrals (Sum B1:B5); Cell C6 is the sum of all ‘Out- for legal advice’ referrals (Sum C1:C5); Cell D6 is the sum of all ‘Out- for other advice’ (Sum D1:D5). Finally, Cell B7 is the sum total of </a:t>
            </a:r>
            <a:r>
              <a:rPr lang="en-CA" sz="1800" u="sng">
                <a:solidFill>
                  <a:srgbClr val="000000"/>
                </a:solidFill>
                <a:latin typeface="Calibri" panose="020F0502020204030204" pitchFamily="34" charset="0"/>
                <a:ea typeface="Times New Roman" panose="02020603050405020304" pitchFamily="18" charset="0"/>
              </a:rPr>
              <a:t>all</a:t>
            </a:r>
            <a:r>
              <a:rPr lang="en-CA" sz="1800">
                <a:solidFill>
                  <a:srgbClr val="000000"/>
                </a:solidFill>
                <a:latin typeface="Calibri" panose="020F0502020204030204" pitchFamily="34" charset="0"/>
                <a:ea typeface="Times New Roman" panose="02020603050405020304" pitchFamily="18" charset="0"/>
              </a:rPr>
              <a:t> referrals, both in and out (B6+C6+D6)</a:t>
            </a:r>
            <a:endParaRPr lang="en-CA" sz="1800">
              <a:latin typeface="Times New Roman" panose="02020603050405020304" pitchFamily="18" charset="0"/>
              <a:ea typeface="Times New Roman" panose="02020603050405020304" pitchFamily="18" charset="0"/>
            </a:endParaRPr>
          </a:p>
          <a:p>
            <a:pPr marL="342881" indent="-342881">
              <a:buFont typeface="Symbol" panose="05050102010706020507" pitchFamily="18" charset="2"/>
              <a:buChar char=""/>
            </a:pPr>
            <a:r>
              <a:rPr lang="en-CA" sz="1800">
                <a:solidFill>
                  <a:srgbClr val="000000"/>
                </a:solidFill>
                <a:latin typeface="Calibri" panose="020F0502020204030204" pitchFamily="34" charset="0"/>
                <a:ea typeface="Times New Roman" panose="02020603050405020304" pitchFamily="18" charset="0"/>
              </a:rPr>
              <a:t>Columns E-H – these columns should only be filled in if the client is comfortable to disclose information regarding gender. Clients should be informed this information will be used for reporting purposes and will not be disclosed for other intents. In row 7, place the sum total of each response in the appropriate column.</a:t>
            </a:r>
            <a:endParaRPr lang="en-CA" sz="1800">
              <a:latin typeface="Times New Roman" panose="02020603050405020304" pitchFamily="18" charset="0"/>
              <a:ea typeface="Times New Roman" panose="02020603050405020304" pitchFamily="18" charset="0"/>
            </a:endParaRPr>
          </a:p>
          <a:p>
            <a:pPr marL="342881" indent="-342881">
              <a:buFont typeface="Symbol" panose="05050102010706020507" pitchFamily="18" charset="2"/>
              <a:buChar char=""/>
            </a:pPr>
            <a:r>
              <a:rPr lang="en-CA" sz="1800">
                <a:solidFill>
                  <a:srgbClr val="000000"/>
                </a:solidFill>
                <a:latin typeface="Calibri" panose="020F0502020204030204" pitchFamily="34" charset="0"/>
                <a:ea typeface="Times New Roman" panose="02020603050405020304" pitchFamily="18" charset="0"/>
              </a:rPr>
              <a:t>Columns I-K – these columns will be used to assess use by one of the target populations (Youth, aged 13-17). Place an ‘x’ under the column signifying the client’s age range, in the appropriate row. In row 7, please place the sum total of each response in the appropriate column.</a:t>
            </a:r>
            <a:endParaRPr lang="en-CA" sz="1800" dirty="0">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2A1405BE-D9F0-4B31-B830-797E57768F99}" type="slidenum">
              <a:rPr lang="en-CA" smtClean="0"/>
              <a:t>5</a:t>
            </a:fld>
            <a:endParaRPr lang="en-CA" dirty="0"/>
          </a:p>
        </p:txBody>
      </p:sp>
    </p:spTree>
    <p:extLst>
      <p:ext uri="{BB962C8B-B14F-4D97-AF65-F5344CB8AC3E}">
        <p14:creationId xmlns:p14="http://schemas.microsoft.com/office/powerpoint/2010/main" val="8614035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CA" sz="1800" b="1">
                <a:latin typeface="Calibri" panose="020F0502020204030204" pitchFamily="34" charset="0"/>
                <a:ea typeface="Calibri" panose="020F0502020204030204" pitchFamily="34" charset="0"/>
                <a:cs typeface="Calibri" panose="020F0502020204030204" pitchFamily="34" charset="0"/>
              </a:rPr>
              <a:t>Event Facilitator’s Log – </a:t>
            </a:r>
            <a:r>
              <a:rPr lang="en-CA" sz="1800">
                <a:latin typeface="Calibri" panose="020F0502020204030204" pitchFamily="34" charset="0"/>
                <a:ea typeface="Calibri" panose="020F0502020204030204" pitchFamily="34" charset="0"/>
                <a:cs typeface="Times New Roman" panose="02020603050405020304" pitchFamily="18" charset="0"/>
              </a:rPr>
              <a:t>this log aids in documenting: the process of delivering PLEI and the uptake and quality of PLEI events. Subsequent face-to-face legal consultations (occurring immediately post-event) will also be recorded here. Documentation of this information is crucial to monitor and evaluate project progress and for reporting purposes. </a:t>
            </a:r>
          </a:p>
          <a:p>
            <a:pPr>
              <a:lnSpc>
                <a:spcPct val="107000"/>
              </a:lnSpc>
              <a:spcAft>
                <a:spcPts val="800"/>
              </a:spcAft>
            </a:pPr>
            <a:r>
              <a:rPr lang="en-CA" sz="1800" u="sng">
                <a:latin typeface="Calibri" panose="020F0502020204030204" pitchFamily="34" charset="0"/>
                <a:ea typeface="Calibri" panose="020F0502020204030204" pitchFamily="34" charset="0"/>
                <a:cs typeface="Times New Roman" panose="02020603050405020304" pitchFamily="18" charset="0"/>
              </a:rPr>
              <a:t>Facilitator/Co-facilitator information</a:t>
            </a:r>
            <a:r>
              <a:rPr lang="en-CA" sz="1800">
                <a:latin typeface="Calibri" panose="020F0502020204030204" pitchFamily="34" charset="0"/>
                <a:ea typeface="Calibri" panose="020F0502020204030204" pitchFamily="34" charset="0"/>
                <a:cs typeface="Times New Roman" panose="02020603050405020304" pitchFamily="18" charset="0"/>
              </a:rPr>
              <a:t> (Questions 1&amp;2): **Required** </a:t>
            </a:r>
          </a:p>
          <a:p>
            <a:pPr>
              <a:lnSpc>
                <a:spcPct val="107000"/>
              </a:lnSpc>
              <a:spcAft>
                <a:spcPts val="800"/>
              </a:spcAft>
            </a:pPr>
            <a:r>
              <a:rPr lang="en-CA" sz="1800">
                <a:latin typeface="Calibri" panose="020F0502020204030204" pitchFamily="34" charset="0"/>
                <a:ea typeface="Calibri" panose="020F0502020204030204" pitchFamily="34" charset="0"/>
                <a:cs typeface="Times New Roman" panose="02020603050405020304" pitchFamily="18" charset="0"/>
              </a:rPr>
              <a:t>These questions help determine if the project is abiding by the commitment to follow a trauma-informed approach. In addition, events should be facilitated by persons who strive for cultural competence and who can provide a culturally safe learning environment. Facilitators are expected to be respectful of the concept of Inuit </a:t>
            </a:r>
            <a:r>
              <a:rPr lang="en-CA" sz="1800">
                <a:solidFill>
                  <a:srgbClr val="222222"/>
                </a:solidFill>
                <a:latin typeface="Calibri" panose="020F0502020204030204" pitchFamily="34" charset="0"/>
                <a:ea typeface="Calibri" panose="020F0502020204030204" pitchFamily="34" charset="0"/>
                <a:cs typeface="Calibri" panose="020F0502020204030204" pitchFamily="34" charset="0"/>
              </a:rPr>
              <a:t>Qaujimajatuqangit (IQ) and should make every attempt to adhere to the</a:t>
            </a:r>
            <a:r>
              <a:rPr lang="en-CA" sz="1800">
                <a:latin typeface="Calibri" panose="020F0502020204030204" pitchFamily="34" charset="0"/>
                <a:ea typeface="Calibri" panose="020F0502020204030204" pitchFamily="34" charset="0"/>
                <a:cs typeface="Times New Roman" panose="02020603050405020304" pitchFamily="18" charset="0"/>
              </a:rPr>
              <a:t> key Inuit Societal Values as set out by the Government of Nunavut (no date).</a:t>
            </a:r>
          </a:p>
          <a:p>
            <a:r>
              <a:rPr lang="en-CA" sz="1800">
                <a:latin typeface="Calibri" panose="020F0502020204030204" pitchFamily="34" charset="0"/>
                <a:ea typeface="Times New Roman" panose="02020603050405020304" pitchFamily="18" charset="0"/>
              </a:rPr>
              <a:t> </a:t>
            </a:r>
            <a:endParaRPr lang="en-CA" sz="1800">
              <a:latin typeface="Times New Roman" panose="02020603050405020304" pitchFamily="18" charset="0"/>
              <a:ea typeface="Times New Roman" panose="02020603050405020304" pitchFamily="18" charset="0"/>
            </a:endParaRPr>
          </a:p>
          <a:p>
            <a:r>
              <a:rPr lang="en-CA" sz="1800" u="sng">
                <a:solidFill>
                  <a:srgbClr val="000000"/>
                </a:solidFill>
                <a:latin typeface="Calibri" panose="020F0502020204030204" pitchFamily="34" charset="0"/>
                <a:ea typeface="Times New Roman" panose="02020603050405020304" pitchFamily="18" charset="0"/>
              </a:rPr>
              <a:t>Event information</a:t>
            </a:r>
            <a:r>
              <a:rPr lang="en-CA" sz="1800">
                <a:solidFill>
                  <a:srgbClr val="000000"/>
                </a:solidFill>
                <a:latin typeface="Calibri" panose="020F0502020204030204" pitchFamily="34" charset="0"/>
                <a:ea typeface="Times New Roman" panose="02020603050405020304" pitchFamily="18" charset="0"/>
              </a:rPr>
              <a:t> (Questions 3 to 5): ** Required** </a:t>
            </a:r>
            <a:endParaRPr lang="en-CA" sz="1800">
              <a:latin typeface="Times New Roman" panose="02020603050405020304" pitchFamily="18" charset="0"/>
              <a:ea typeface="Times New Roman" panose="02020603050405020304" pitchFamily="18" charset="0"/>
            </a:endParaRPr>
          </a:p>
          <a:p>
            <a:r>
              <a:rPr lang="en-CA" sz="1800">
                <a:solidFill>
                  <a:srgbClr val="000000"/>
                </a:solidFill>
                <a:latin typeface="Calibri" panose="020F0502020204030204" pitchFamily="34" charset="0"/>
                <a:ea typeface="Times New Roman" panose="02020603050405020304" pitchFamily="18" charset="0"/>
              </a:rPr>
              <a:t>These questions will be used for both project management and reporting purposes. For each public engagement, it is important to know: type of event; number of participants and type (and quantity) of materials distributed. </a:t>
            </a:r>
            <a:endParaRPr lang="en-CA" sz="1800">
              <a:latin typeface="Times New Roman" panose="02020603050405020304" pitchFamily="18" charset="0"/>
              <a:ea typeface="Times New Roman" panose="02020603050405020304" pitchFamily="18" charset="0"/>
            </a:endParaRPr>
          </a:p>
          <a:p>
            <a:r>
              <a:rPr lang="en-CA" sz="1800">
                <a:latin typeface="Calibri" panose="020F0502020204030204" pitchFamily="34" charset="0"/>
                <a:ea typeface="Times New Roman" panose="02020603050405020304" pitchFamily="18" charset="0"/>
              </a:rPr>
              <a:t> </a:t>
            </a:r>
            <a:endParaRPr lang="en-CA" sz="1800">
              <a:latin typeface="Times New Roman" panose="02020603050405020304" pitchFamily="18" charset="0"/>
              <a:ea typeface="Times New Roman" panose="02020603050405020304" pitchFamily="18" charset="0"/>
            </a:endParaRPr>
          </a:p>
          <a:p>
            <a:r>
              <a:rPr lang="en-CA" sz="1800" u="sng">
                <a:solidFill>
                  <a:srgbClr val="000000"/>
                </a:solidFill>
                <a:latin typeface="Calibri" panose="020F0502020204030204" pitchFamily="34" charset="0"/>
                <a:ea typeface="Times New Roman" panose="02020603050405020304" pitchFamily="18" charset="0"/>
              </a:rPr>
              <a:t>Narratives and Notes</a:t>
            </a:r>
            <a:r>
              <a:rPr lang="en-CA" sz="1800">
                <a:solidFill>
                  <a:srgbClr val="000000"/>
                </a:solidFill>
                <a:latin typeface="Calibri" panose="020F0502020204030204" pitchFamily="34" charset="0"/>
                <a:ea typeface="Times New Roman" panose="02020603050405020304" pitchFamily="18" charset="0"/>
              </a:rPr>
              <a:t> (Questions 6 through 9): **Optional** </a:t>
            </a:r>
            <a:endParaRPr lang="en-CA" sz="1800">
              <a:latin typeface="Times New Roman" panose="02020603050405020304" pitchFamily="18" charset="0"/>
              <a:ea typeface="Times New Roman" panose="02020603050405020304" pitchFamily="18" charset="0"/>
            </a:endParaRPr>
          </a:p>
          <a:p>
            <a:r>
              <a:rPr lang="en-CA" sz="1800">
                <a:solidFill>
                  <a:srgbClr val="000000"/>
                </a:solidFill>
                <a:latin typeface="Calibri" panose="020F0502020204030204" pitchFamily="34" charset="0"/>
                <a:ea typeface="Times New Roman" panose="02020603050405020304" pitchFamily="18" charset="0"/>
              </a:rPr>
              <a:t>These questions need only be completed if pertinent information arises while planning, carrying out or debriefing after the event. Please feel free to share thoughts on: challenges; lessons learned; unique perspectives; et cetera. Bullet points are encouraged.</a:t>
            </a:r>
            <a:endParaRPr lang="en-CA" sz="1800">
              <a:latin typeface="Times New Roman" panose="02020603050405020304" pitchFamily="18" charset="0"/>
              <a:ea typeface="Times New Roman" panose="02020603050405020304" pitchFamily="18" charset="0"/>
            </a:endParaRPr>
          </a:p>
          <a:p>
            <a:r>
              <a:rPr lang="en-CA" sz="1800">
                <a:latin typeface="Calibri" panose="020F0502020204030204" pitchFamily="34" charset="0"/>
                <a:ea typeface="Times New Roman" panose="02020603050405020304" pitchFamily="18" charset="0"/>
              </a:rPr>
              <a:t> </a:t>
            </a:r>
            <a:endParaRPr lang="en-CA" sz="1800">
              <a:latin typeface="Times New Roman" panose="02020603050405020304" pitchFamily="18" charset="0"/>
              <a:ea typeface="Times New Roman" panose="02020603050405020304" pitchFamily="18" charset="0"/>
            </a:endParaRPr>
          </a:p>
          <a:p>
            <a:r>
              <a:rPr lang="en-CA" sz="1800" u="sng">
                <a:solidFill>
                  <a:srgbClr val="000000"/>
                </a:solidFill>
                <a:latin typeface="Calibri" panose="020F0502020204030204" pitchFamily="34" charset="0"/>
                <a:ea typeface="Times New Roman" panose="02020603050405020304" pitchFamily="18" charset="0"/>
              </a:rPr>
              <a:t>Table 1</a:t>
            </a:r>
            <a:r>
              <a:rPr lang="en-CA" sz="1800">
                <a:solidFill>
                  <a:srgbClr val="000000"/>
                </a:solidFill>
                <a:latin typeface="Calibri" panose="020F0502020204030204" pitchFamily="34" charset="0"/>
                <a:ea typeface="Times New Roman" panose="02020603050405020304" pitchFamily="18" charset="0"/>
              </a:rPr>
              <a:t>- In-person legal advice during or post PLEI event: **Required** </a:t>
            </a:r>
            <a:endParaRPr lang="en-CA" sz="1800">
              <a:latin typeface="Times New Roman" panose="02020603050405020304" pitchFamily="18" charset="0"/>
              <a:ea typeface="Times New Roman" panose="02020603050405020304" pitchFamily="18" charset="0"/>
            </a:endParaRPr>
          </a:p>
          <a:p>
            <a:r>
              <a:rPr lang="en-CA" sz="1800">
                <a:solidFill>
                  <a:srgbClr val="000000"/>
                </a:solidFill>
                <a:latin typeface="Calibri" panose="020F0502020204030204" pitchFamily="34" charset="0"/>
                <a:ea typeface="Times New Roman" panose="02020603050405020304" pitchFamily="18" charset="0"/>
              </a:rPr>
              <a:t>This table provides insight into the demographics of those accessing free legal advice and captures information about referral partnerships and pathways. Each of rows 1-5 records information from one individual consultation. Rows 6 and 7 are sub-totals and totals, respectively. Cells should be filled thus:</a:t>
            </a:r>
            <a:endParaRPr lang="en-CA" sz="1800">
              <a:latin typeface="Times New Roman" panose="02020603050405020304" pitchFamily="18" charset="0"/>
              <a:ea typeface="Times New Roman" panose="02020603050405020304" pitchFamily="18" charset="0"/>
            </a:endParaRPr>
          </a:p>
          <a:p>
            <a:pPr marL="342881" indent="-342881">
              <a:buFont typeface="Symbol" panose="05050102010706020507" pitchFamily="18" charset="2"/>
              <a:buChar char=""/>
            </a:pPr>
            <a:r>
              <a:rPr lang="en-CA" sz="1800">
                <a:solidFill>
                  <a:srgbClr val="000000"/>
                </a:solidFill>
                <a:latin typeface="Calibri" panose="020F0502020204030204" pitchFamily="34" charset="0"/>
                <a:ea typeface="Times New Roman" panose="02020603050405020304" pitchFamily="18" charset="0"/>
              </a:rPr>
              <a:t>Column A- record ‘Y’ if legal advice was given during the consultation. Some consultations may not include legal advice (i.e. may require only referral to other services). In this case, record ‘N’. Cell A7 is the sum of all ‘Y’ responses in Column A.</a:t>
            </a:r>
            <a:endParaRPr lang="en-CA" sz="1800">
              <a:latin typeface="Times New Roman" panose="02020603050405020304" pitchFamily="18" charset="0"/>
              <a:ea typeface="Times New Roman" panose="02020603050405020304" pitchFamily="18" charset="0"/>
            </a:endParaRPr>
          </a:p>
          <a:p>
            <a:pPr marL="342881" indent="-342881">
              <a:buFont typeface="Symbol" panose="05050102010706020507" pitchFamily="18" charset="2"/>
              <a:buChar char=""/>
            </a:pPr>
            <a:r>
              <a:rPr lang="en-CA" sz="1800">
                <a:solidFill>
                  <a:srgbClr val="000000"/>
                </a:solidFill>
                <a:latin typeface="Calibri" panose="020F0502020204030204" pitchFamily="34" charset="0"/>
                <a:ea typeface="Times New Roman" panose="02020603050405020304" pitchFamily="18" charset="0"/>
              </a:rPr>
              <a:t>Column B- if client was referred TO you from another service/organisation, place an ‘x’ under Column B, in the appropriate row. If the client was not referred, leave this cell blank.</a:t>
            </a:r>
            <a:endParaRPr lang="en-CA" sz="1800">
              <a:latin typeface="Times New Roman" panose="02020603050405020304" pitchFamily="18" charset="0"/>
              <a:ea typeface="Times New Roman" panose="02020603050405020304" pitchFamily="18" charset="0"/>
            </a:endParaRPr>
          </a:p>
          <a:p>
            <a:pPr marL="342881" indent="-342881">
              <a:buFont typeface="Symbol" panose="05050102010706020507" pitchFamily="18" charset="2"/>
              <a:buChar char=""/>
            </a:pPr>
            <a:r>
              <a:rPr lang="en-CA" sz="1800">
                <a:solidFill>
                  <a:srgbClr val="000000"/>
                </a:solidFill>
                <a:latin typeface="Calibri" panose="020F0502020204030204" pitchFamily="34" charset="0"/>
                <a:ea typeface="Times New Roman" panose="02020603050405020304" pitchFamily="18" charset="0"/>
              </a:rPr>
              <a:t>Column C- if you refer client to another service to obtain legal advice, place an ‘x’ under Column C in the appropriate row. If you do not refer the client, leave this cell blank.</a:t>
            </a:r>
            <a:endParaRPr lang="en-CA" sz="1800">
              <a:latin typeface="Times New Roman" panose="02020603050405020304" pitchFamily="18" charset="0"/>
              <a:ea typeface="Times New Roman" panose="02020603050405020304" pitchFamily="18" charset="0"/>
            </a:endParaRPr>
          </a:p>
          <a:p>
            <a:pPr marL="342881" indent="-342881">
              <a:buFont typeface="Symbol" panose="05050102010706020507" pitchFamily="18" charset="2"/>
              <a:buChar char=""/>
            </a:pPr>
            <a:r>
              <a:rPr lang="en-CA" sz="1800">
                <a:solidFill>
                  <a:srgbClr val="000000"/>
                </a:solidFill>
                <a:latin typeface="Calibri" panose="020F0502020204030204" pitchFamily="34" charset="0"/>
                <a:ea typeface="Times New Roman" panose="02020603050405020304" pitchFamily="18" charset="0"/>
              </a:rPr>
              <a:t>Column D- if you refer the client to another service to obtain ‘other’ assistance, place an ‘x’ under Column C, in the appropriate row. An example would be if a client is referred to health services for physical or mental health support. If you do not refer the client, leave this cell blank.</a:t>
            </a:r>
            <a:endParaRPr lang="en-CA" sz="1800">
              <a:latin typeface="Times New Roman" panose="02020603050405020304" pitchFamily="18" charset="0"/>
              <a:ea typeface="Times New Roman" panose="02020603050405020304" pitchFamily="18" charset="0"/>
            </a:endParaRPr>
          </a:p>
          <a:p>
            <a:pPr marL="342881" indent="-342881">
              <a:buFont typeface="Symbol" panose="05050102010706020507" pitchFamily="18" charset="2"/>
              <a:buChar char=""/>
            </a:pPr>
            <a:r>
              <a:rPr lang="en-CA" sz="1800">
                <a:solidFill>
                  <a:srgbClr val="000000"/>
                </a:solidFill>
                <a:latin typeface="Calibri" panose="020F0502020204030204" pitchFamily="34" charset="0"/>
                <a:ea typeface="Times New Roman" panose="02020603050405020304" pitchFamily="18" charset="0"/>
              </a:rPr>
              <a:t>Cell B6 is the sum of all ‘In’ referrals (Sum B1:B5); Cell C6 is the sum of all ‘Out- for legal advice’ referrals (Sum C1:C5); Cell D6 is the sum of all ‘Out- for other advice’ (Sum D1:D5). Finally, Cell B7 is the sum total of </a:t>
            </a:r>
            <a:r>
              <a:rPr lang="en-CA" sz="1800" u="sng">
                <a:solidFill>
                  <a:srgbClr val="000000"/>
                </a:solidFill>
                <a:latin typeface="Calibri" panose="020F0502020204030204" pitchFamily="34" charset="0"/>
                <a:ea typeface="Times New Roman" panose="02020603050405020304" pitchFamily="18" charset="0"/>
              </a:rPr>
              <a:t>all</a:t>
            </a:r>
            <a:r>
              <a:rPr lang="en-CA" sz="1800">
                <a:solidFill>
                  <a:srgbClr val="000000"/>
                </a:solidFill>
                <a:latin typeface="Calibri" panose="020F0502020204030204" pitchFamily="34" charset="0"/>
                <a:ea typeface="Times New Roman" panose="02020603050405020304" pitchFamily="18" charset="0"/>
              </a:rPr>
              <a:t> referrals, both in and out (B6+C6+D6)</a:t>
            </a:r>
            <a:endParaRPr lang="en-CA" sz="1800">
              <a:latin typeface="Times New Roman" panose="02020603050405020304" pitchFamily="18" charset="0"/>
              <a:ea typeface="Times New Roman" panose="02020603050405020304" pitchFamily="18" charset="0"/>
            </a:endParaRPr>
          </a:p>
          <a:p>
            <a:pPr marL="342881" indent="-342881">
              <a:buFont typeface="Symbol" panose="05050102010706020507" pitchFamily="18" charset="2"/>
              <a:buChar char=""/>
            </a:pPr>
            <a:r>
              <a:rPr lang="en-CA" sz="1800">
                <a:solidFill>
                  <a:srgbClr val="000000"/>
                </a:solidFill>
                <a:latin typeface="Calibri" panose="020F0502020204030204" pitchFamily="34" charset="0"/>
                <a:ea typeface="Times New Roman" panose="02020603050405020304" pitchFamily="18" charset="0"/>
              </a:rPr>
              <a:t>Columns E-H – these columns should only be filled in if the client is comfortable to disclose information regarding gender. Clients should be informed this information will be used for reporting purposes and will not be disclosed for other intents. In row 7, place the sum total of each response in the appropriate column.</a:t>
            </a:r>
            <a:endParaRPr lang="en-CA" sz="1800">
              <a:latin typeface="Times New Roman" panose="02020603050405020304" pitchFamily="18" charset="0"/>
              <a:ea typeface="Times New Roman" panose="02020603050405020304" pitchFamily="18" charset="0"/>
            </a:endParaRPr>
          </a:p>
          <a:p>
            <a:pPr marL="342881" indent="-342881">
              <a:buFont typeface="Symbol" panose="05050102010706020507" pitchFamily="18" charset="2"/>
              <a:buChar char=""/>
            </a:pPr>
            <a:r>
              <a:rPr lang="en-CA" sz="1800">
                <a:solidFill>
                  <a:srgbClr val="000000"/>
                </a:solidFill>
                <a:latin typeface="Calibri" panose="020F0502020204030204" pitchFamily="34" charset="0"/>
                <a:ea typeface="Times New Roman" panose="02020603050405020304" pitchFamily="18" charset="0"/>
              </a:rPr>
              <a:t>Columns I-K – these columns will be used to assess use by one of the target populations (Youth, aged 13-17). Place an ‘x’ under the column signifying the client’s age range, in the appropriate row. In row 7, please place the sum total of each response in the appropriate column.</a:t>
            </a:r>
            <a:endParaRPr lang="en-CA" sz="1800" dirty="0">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2A1405BE-D9F0-4B31-B830-797E57768F99}" type="slidenum">
              <a:rPr lang="en-CA" smtClean="0"/>
              <a:t>6</a:t>
            </a:fld>
            <a:endParaRPr lang="en-CA" dirty="0"/>
          </a:p>
        </p:txBody>
      </p:sp>
    </p:spTree>
    <p:extLst>
      <p:ext uri="{BB962C8B-B14F-4D97-AF65-F5344CB8AC3E}">
        <p14:creationId xmlns:p14="http://schemas.microsoft.com/office/powerpoint/2010/main" val="1184147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800" b="1" dirty="0">
                <a:solidFill>
                  <a:srgbClr val="000000"/>
                </a:solidFill>
                <a:latin typeface="Calibri" panose="020F0502020204030204" pitchFamily="34" charset="0"/>
                <a:ea typeface="Times New Roman" panose="02020603050405020304" pitchFamily="18" charset="0"/>
              </a:rPr>
              <a:t>Lawyers’ Log – </a:t>
            </a:r>
            <a:r>
              <a:rPr lang="en-CA" sz="1800" dirty="0">
                <a:solidFill>
                  <a:srgbClr val="000000"/>
                </a:solidFill>
                <a:latin typeface="Calibri" panose="020F0502020204030204" pitchFamily="34" charset="0"/>
                <a:ea typeface="Times New Roman" panose="02020603050405020304" pitchFamily="18" charset="0"/>
              </a:rPr>
              <a:t>this table aids in documenting the delivery of legal advice and the information obtained here is crucial to the monitoring and evaluation of the project and for reporting purposes. It provides insight into the demographics of those accessing free legal advice and captures information about referral partnerships and pathways. Each of rows 1-20 records information from one individual consultation (if you consult with the same client more than once, each individual consultation should be recorded). Rows 21 and 22 are sub-totals and totals, respectively. Cells should be filled thus:</a:t>
            </a:r>
            <a:endParaRPr lang="en-CA" sz="1800" dirty="0">
              <a:latin typeface="Times New Roman" panose="02020603050405020304" pitchFamily="18" charset="0"/>
              <a:ea typeface="Times New Roman" panose="02020603050405020304" pitchFamily="18" charset="0"/>
            </a:endParaRPr>
          </a:p>
          <a:p>
            <a:pPr>
              <a:lnSpc>
                <a:spcPct val="107000"/>
              </a:lnSpc>
              <a:spcAft>
                <a:spcPts val="800"/>
              </a:spcAft>
            </a:pPr>
            <a:r>
              <a:rPr lang="en-CA" sz="18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CA" sz="1800" u="sng" dirty="0">
                <a:latin typeface="Calibri" panose="020F0502020204030204" pitchFamily="34" charset="0"/>
                <a:ea typeface="Calibri" panose="020F0502020204030204" pitchFamily="34" charset="0"/>
                <a:cs typeface="Times New Roman" panose="02020603050405020304" pitchFamily="18" charset="0"/>
              </a:rPr>
              <a:t>Type of Contact</a:t>
            </a:r>
            <a:r>
              <a:rPr lang="en-CA" sz="1800" dirty="0">
                <a:latin typeface="Calibri" panose="020F0502020204030204" pitchFamily="34" charset="0"/>
                <a:ea typeface="Calibri" panose="020F0502020204030204" pitchFamily="34" charset="0"/>
                <a:cs typeface="Times New Roman" panose="02020603050405020304" pitchFamily="18" charset="0"/>
              </a:rPr>
              <a:t> (Columns A-D): place an ‘x’ in the appropriate cell to show the type of client contact: email, telephone, in-person, ‘other’ (for ‘other’ please make a note of the method of contact, i.e. post, instant messaging, etc.). Select all that apply – for example, if a client contacts you by email and you respond to offer legal advice by telephone, please mark both columns ‘A’ and ‘B’ for that particular consultation. </a:t>
            </a:r>
            <a:r>
              <a:rPr lang="en-CA" sz="1800" dirty="0">
                <a:latin typeface="Calibri" panose="020F0502020204030204" pitchFamily="34" charset="0"/>
                <a:ea typeface="Calibri" panose="020F0502020204030204" pitchFamily="34" charset="0"/>
                <a:cs typeface="Calibri" panose="020F0502020204030204" pitchFamily="34" charset="0"/>
              </a:rPr>
              <a:t>Cell A21 is the sum of all emails (Sum A1:A20); Cell B21 is the sum of all phone calls (Sum B1:B20); Cell C21 is the sum of all in-person consults (Sum C1:C20); Cell D21 is the sum of all ‘other’ methods (Sum D1:D20). Finally, Cell A22 is the sum total of </a:t>
            </a:r>
            <a:r>
              <a:rPr lang="en-CA" sz="1800" u="sng" dirty="0">
                <a:latin typeface="Calibri" panose="020F0502020204030204" pitchFamily="34" charset="0"/>
                <a:ea typeface="Calibri" panose="020F0502020204030204" pitchFamily="34" charset="0"/>
                <a:cs typeface="Calibri" panose="020F0502020204030204" pitchFamily="34" charset="0"/>
              </a:rPr>
              <a:t>all</a:t>
            </a:r>
            <a:r>
              <a:rPr lang="en-CA" sz="1800" dirty="0">
                <a:latin typeface="Calibri" panose="020F0502020204030204" pitchFamily="34" charset="0"/>
                <a:ea typeface="Calibri" panose="020F0502020204030204" pitchFamily="34" charset="0"/>
                <a:cs typeface="Calibri" panose="020F0502020204030204" pitchFamily="34" charset="0"/>
              </a:rPr>
              <a:t> contacts (A21+ B21+C21+D21).</a:t>
            </a:r>
            <a:endParaRPr lang="en-CA" sz="1800" dirty="0">
              <a:latin typeface="Calibri" panose="020F0502020204030204" pitchFamily="34" charset="0"/>
              <a:ea typeface="Calibri" panose="020F0502020204030204" pitchFamily="34" charset="0"/>
              <a:cs typeface="Times New Roman" panose="02020603050405020304" pitchFamily="18" charset="0"/>
            </a:endParaRPr>
          </a:p>
          <a:p>
            <a:r>
              <a:rPr lang="en-CA" sz="1800" u="sng" dirty="0">
                <a:solidFill>
                  <a:srgbClr val="000000"/>
                </a:solidFill>
                <a:latin typeface="Calibri" panose="020F0502020204030204" pitchFamily="34" charset="0"/>
                <a:ea typeface="Times New Roman" panose="02020603050405020304" pitchFamily="18" charset="0"/>
              </a:rPr>
              <a:t>Referral</a:t>
            </a:r>
            <a:r>
              <a:rPr lang="en-CA" sz="1800" dirty="0">
                <a:solidFill>
                  <a:srgbClr val="000000"/>
                </a:solidFill>
                <a:latin typeface="Calibri" panose="020F0502020204030204" pitchFamily="34" charset="0"/>
                <a:ea typeface="Times New Roman" panose="02020603050405020304" pitchFamily="18" charset="0"/>
              </a:rPr>
              <a:t> (Columns E-G): place an ‘x’ in the appropriate cell to show type of referral (if any). If there are no referrals, please leave these cells blank.</a:t>
            </a:r>
            <a:endParaRPr lang="en-CA" sz="1800" dirty="0">
              <a:latin typeface="Times New Roman" panose="02020603050405020304" pitchFamily="18" charset="0"/>
              <a:ea typeface="Times New Roman" panose="02020603050405020304" pitchFamily="18" charset="0"/>
            </a:endParaRPr>
          </a:p>
          <a:p>
            <a:r>
              <a:rPr lang="en-CA" sz="1800" dirty="0">
                <a:solidFill>
                  <a:srgbClr val="000000"/>
                </a:solidFill>
                <a:latin typeface="Calibri" panose="020F0502020204030204" pitchFamily="34" charset="0"/>
                <a:ea typeface="Times New Roman" panose="02020603050405020304" pitchFamily="18" charset="0"/>
              </a:rPr>
              <a:t>Column E- place an ‘x’ in the appropriate row if client was referred to you from another organisation. Column F- place an ‘x’ in the appropriate row if you refer client to another service for legal advice. </a:t>
            </a:r>
            <a:endParaRPr lang="en-CA" sz="1800" dirty="0">
              <a:latin typeface="Times New Roman" panose="02020603050405020304" pitchFamily="18" charset="0"/>
              <a:ea typeface="Times New Roman" panose="02020603050405020304" pitchFamily="18" charset="0"/>
            </a:endParaRPr>
          </a:p>
          <a:p>
            <a:r>
              <a:rPr lang="en-CA" sz="1800" dirty="0">
                <a:solidFill>
                  <a:srgbClr val="000000"/>
                </a:solidFill>
                <a:latin typeface="Calibri" panose="020F0502020204030204" pitchFamily="34" charset="0"/>
                <a:ea typeface="Times New Roman" panose="02020603050405020304" pitchFamily="18" charset="0"/>
              </a:rPr>
              <a:t>Column G- place an ‘x’ in the appropriate row if you refer the client to another service to obtain ‘other’ assistance (i.e. if a client is referred to health services for physical or mental health support). </a:t>
            </a:r>
            <a:endParaRPr lang="en-CA" sz="1800" dirty="0">
              <a:latin typeface="Times New Roman" panose="02020603050405020304" pitchFamily="18" charset="0"/>
              <a:ea typeface="Times New Roman" panose="02020603050405020304" pitchFamily="18" charset="0"/>
            </a:endParaRPr>
          </a:p>
          <a:p>
            <a:r>
              <a:rPr lang="en-CA" sz="1800" dirty="0">
                <a:solidFill>
                  <a:srgbClr val="000000"/>
                </a:solidFill>
                <a:latin typeface="Calibri" panose="020F0502020204030204" pitchFamily="34" charset="0"/>
                <a:ea typeface="Times New Roman" panose="02020603050405020304" pitchFamily="18" charset="0"/>
              </a:rPr>
              <a:t>Select all that apply. (i.e. if a client is referred to you from another organisation mark column ‘E’. If the same client is referred by you, to another organisation for further legal advice, mark column ‘F’. In this case, cells E and F (in the appropriate row) would be marked with an ‘x’). </a:t>
            </a:r>
            <a:endParaRPr lang="en-CA" sz="1800" dirty="0">
              <a:latin typeface="Times New Roman" panose="02020603050405020304" pitchFamily="18" charset="0"/>
              <a:ea typeface="Times New Roman" panose="02020603050405020304" pitchFamily="18" charset="0"/>
            </a:endParaRPr>
          </a:p>
          <a:p>
            <a:r>
              <a:rPr lang="en-CA" sz="1800" dirty="0">
                <a:solidFill>
                  <a:srgbClr val="000000"/>
                </a:solidFill>
                <a:latin typeface="Calibri" panose="020F0502020204030204" pitchFamily="34" charset="0"/>
                <a:ea typeface="Times New Roman" panose="02020603050405020304" pitchFamily="18" charset="0"/>
              </a:rPr>
              <a:t>Cell E21 is the sum of all ‘In’ referrals (Sum E1:E20); Cell F6 is the sum of all ‘Out- for legal advice’ referrals (Sum F1:F20); Cell G6 is the sum of all ‘Out- for other advice’ (Sum G1:G20). Finally, Cell E22 is the sum total of </a:t>
            </a:r>
            <a:r>
              <a:rPr lang="en-CA" sz="1800" u="sng" dirty="0">
                <a:solidFill>
                  <a:srgbClr val="000000"/>
                </a:solidFill>
                <a:latin typeface="Calibri" panose="020F0502020204030204" pitchFamily="34" charset="0"/>
                <a:ea typeface="Times New Roman" panose="02020603050405020304" pitchFamily="18" charset="0"/>
              </a:rPr>
              <a:t>all</a:t>
            </a:r>
            <a:r>
              <a:rPr lang="en-CA" sz="1800" dirty="0">
                <a:solidFill>
                  <a:srgbClr val="000000"/>
                </a:solidFill>
                <a:latin typeface="Calibri" panose="020F0502020204030204" pitchFamily="34" charset="0"/>
                <a:ea typeface="Times New Roman" panose="02020603050405020304" pitchFamily="18" charset="0"/>
              </a:rPr>
              <a:t> referrals, both in and out (E21+F21+G21).</a:t>
            </a:r>
            <a:endParaRPr lang="en-CA" sz="1800" dirty="0">
              <a:latin typeface="Times New Roman" panose="02020603050405020304" pitchFamily="18" charset="0"/>
              <a:ea typeface="Times New Roman" panose="02020603050405020304" pitchFamily="18" charset="0"/>
            </a:endParaRPr>
          </a:p>
          <a:p>
            <a:r>
              <a:rPr lang="en-CA" sz="1800" dirty="0">
                <a:latin typeface="Calibri" panose="020F0502020204030204" pitchFamily="34" charset="0"/>
                <a:ea typeface="Times New Roman" panose="02020603050405020304" pitchFamily="18" charset="0"/>
              </a:rPr>
              <a:t> </a:t>
            </a:r>
            <a:endParaRPr lang="en-CA" sz="1800" dirty="0">
              <a:latin typeface="Times New Roman" panose="02020603050405020304" pitchFamily="18" charset="0"/>
              <a:ea typeface="Times New Roman" panose="02020603050405020304" pitchFamily="18" charset="0"/>
            </a:endParaRPr>
          </a:p>
          <a:p>
            <a:r>
              <a:rPr lang="en-CA" sz="1800" u="sng" dirty="0">
                <a:solidFill>
                  <a:srgbClr val="000000"/>
                </a:solidFill>
                <a:latin typeface="Calibri" panose="020F0502020204030204" pitchFamily="34" charset="0"/>
                <a:ea typeface="Times New Roman" panose="02020603050405020304" pitchFamily="18" charset="0"/>
              </a:rPr>
              <a:t>Location of client</a:t>
            </a:r>
            <a:r>
              <a:rPr lang="en-CA" sz="1800" dirty="0">
                <a:solidFill>
                  <a:srgbClr val="000000"/>
                </a:solidFill>
                <a:latin typeface="Calibri" panose="020F0502020204030204" pitchFamily="34" charset="0"/>
                <a:ea typeface="Times New Roman" panose="02020603050405020304" pitchFamily="18" charset="0"/>
              </a:rPr>
              <a:t> (Columns H-N): place an ‘x’ in the appropriate cell to show the client’s community of residence. Sub-totals for each community should be added up in row 21. In row 22, please record the total by region: Cell H22 total for Qikiqtaalik (Sum H21+I21+J21); Cell K22 total for Kivalliq (Sum K21+L21); Cell M22 total for Kitikmeot (Sum M21) and Cell N22 is total ‘other’ unrecorded locations.</a:t>
            </a:r>
            <a:endParaRPr lang="en-CA" sz="1800" dirty="0">
              <a:latin typeface="Times New Roman" panose="02020603050405020304" pitchFamily="18" charset="0"/>
              <a:ea typeface="Times New Roman" panose="02020603050405020304" pitchFamily="18" charset="0"/>
            </a:endParaRPr>
          </a:p>
          <a:p>
            <a:r>
              <a:rPr lang="en-CA" sz="1800" dirty="0">
                <a:latin typeface="Calibri" panose="020F0502020204030204" pitchFamily="34" charset="0"/>
                <a:ea typeface="Times New Roman" panose="02020603050405020304" pitchFamily="18" charset="0"/>
              </a:rPr>
              <a:t> </a:t>
            </a:r>
            <a:endParaRPr lang="en-CA" sz="1800" dirty="0">
              <a:latin typeface="Times New Roman" panose="02020603050405020304" pitchFamily="18" charset="0"/>
              <a:ea typeface="Times New Roman" panose="02020603050405020304" pitchFamily="18" charset="0"/>
            </a:endParaRPr>
          </a:p>
          <a:p>
            <a:r>
              <a:rPr lang="en-CA" sz="1800" u="sng" dirty="0">
                <a:solidFill>
                  <a:srgbClr val="000000"/>
                </a:solidFill>
                <a:latin typeface="Calibri" panose="020F0502020204030204" pitchFamily="34" charset="0"/>
                <a:ea typeface="Times New Roman" panose="02020603050405020304" pitchFamily="18" charset="0"/>
              </a:rPr>
              <a:t>Gender</a:t>
            </a:r>
            <a:r>
              <a:rPr lang="en-CA" sz="1800" dirty="0">
                <a:solidFill>
                  <a:srgbClr val="000000"/>
                </a:solidFill>
                <a:latin typeface="Calibri" panose="020F0502020204030204" pitchFamily="34" charset="0"/>
                <a:ea typeface="Times New Roman" panose="02020603050405020304" pitchFamily="18" charset="0"/>
              </a:rPr>
              <a:t> (Columns O-R): these columns should only be filled in if the client is comfortable to disclose information regarding gender. Clients should be informed this information will be used for reporting purposes and will not be disclosed for other intents. In row 22, place the sum total of each response in the appropriate column.</a:t>
            </a:r>
            <a:endParaRPr lang="en-CA" sz="1800" dirty="0">
              <a:latin typeface="Times New Roman" panose="02020603050405020304" pitchFamily="18" charset="0"/>
              <a:ea typeface="Times New Roman" panose="02020603050405020304" pitchFamily="18" charset="0"/>
            </a:endParaRPr>
          </a:p>
          <a:p>
            <a:pPr>
              <a:lnSpc>
                <a:spcPct val="107000"/>
              </a:lnSpc>
              <a:spcAft>
                <a:spcPts val="800"/>
              </a:spcAft>
            </a:pPr>
            <a:r>
              <a:rPr lang="en-CA" sz="1800" dirty="0">
                <a:latin typeface="Calibri" panose="020F0502020204030204" pitchFamily="34" charset="0"/>
                <a:ea typeface="Calibri" panose="020F0502020204030204" pitchFamily="34" charset="0"/>
                <a:cs typeface="Calibri" panose="020F0502020204030204" pitchFamily="34" charset="0"/>
              </a:rPr>
              <a:t> </a:t>
            </a:r>
            <a:endParaRPr lang="en-CA" sz="1800" dirty="0">
              <a:latin typeface="Calibri" panose="020F0502020204030204" pitchFamily="34" charset="0"/>
              <a:ea typeface="Calibri" panose="020F0502020204030204" pitchFamily="34" charset="0"/>
              <a:cs typeface="Times New Roman" panose="02020603050405020304" pitchFamily="18" charset="0"/>
            </a:endParaRPr>
          </a:p>
          <a:p>
            <a:r>
              <a:rPr lang="en-CA" sz="1800" u="sng" dirty="0">
                <a:solidFill>
                  <a:srgbClr val="000000"/>
                </a:solidFill>
                <a:latin typeface="Calibri" panose="020F0502020204030204" pitchFamily="34" charset="0"/>
                <a:ea typeface="Times New Roman" panose="02020603050405020304" pitchFamily="18" charset="0"/>
              </a:rPr>
              <a:t>Age</a:t>
            </a:r>
            <a:r>
              <a:rPr lang="en-CA" sz="1800" dirty="0">
                <a:solidFill>
                  <a:srgbClr val="000000"/>
                </a:solidFill>
                <a:latin typeface="Calibri" panose="020F0502020204030204" pitchFamily="34" charset="0"/>
                <a:ea typeface="Times New Roman" panose="02020603050405020304" pitchFamily="18" charset="0"/>
              </a:rPr>
              <a:t> (Columns S-U): Place an ‘x’ under the column signifying the client’s age range, in the appropriate row. In row 22, please place the sum total of each response in the appropriate column.</a:t>
            </a:r>
            <a:endParaRPr lang="en-CA" sz="1800" dirty="0">
              <a:latin typeface="Times New Roman" panose="02020603050405020304" pitchFamily="18" charset="0"/>
              <a:ea typeface="Times New Roman" panose="02020603050405020304" pitchFamily="18" charset="0"/>
            </a:endParaRPr>
          </a:p>
          <a:p>
            <a:pPr>
              <a:lnSpc>
                <a:spcPct val="107000"/>
              </a:lnSpc>
              <a:spcAft>
                <a:spcPts val="800"/>
              </a:spcAft>
            </a:pPr>
            <a:r>
              <a:rPr lang="en-CA" sz="1800" dirty="0">
                <a:latin typeface="Calibri" panose="020F0502020204030204" pitchFamily="34" charset="0"/>
                <a:ea typeface="Times New Roman" panose="02020603050405020304" pitchFamily="18" charset="0"/>
                <a:cs typeface="Calibri" panose="020F0502020204030204" pitchFamily="34" charset="0"/>
              </a:rPr>
              <a:t> </a:t>
            </a:r>
            <a:endParaRPr lang="en-CA" sz="1800" dirty="0">
              <a:latin typeface="Calibri" panose="020F0502020204030204" pitchFamily="34" charset="0"/>
              <a:ea typeface="Calibri" panose="020F0502020204030204" pitchFamily="34" charset="0"/>
              <a:cs typeface="Times New Roman" panose="02020603050405020304" pitchFamily="18" charset="0"/>
            </a:endParaRPr>
          </a:p>
          <a:p>
            <a:r>
              <a:rPr lang="en-CA" sz="1800" dirty="0">
                <a:latin typeface="Calibri" panose="020F0502020204030204" pitchFamily="34" charset="0"/>
                <a:ea typeface="Calibri" panose="020F0502020204030204" pitchFamily="34" charset="0"/>
                <a:cs typeface="Calibri" panose="020F0502020204030204" pitchFamily="34" charset="0"/>
              </a:rPr>
              <a:t>This table should not be used to capture legal advice consultations undertaken during or post PLEI event (community session, employer-based presentation, academic lecture). Legal advice given during or immediately following the aforementioned PLEI events will be recorded on the Event Facilitator Log for the appropriate event.</a:t>
            </a:r>
            <a:endParaRPr lang="en-CA"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CA" sz="1800" dirty="0">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2A1405BE-D9F0-4B31-B830-797E57768F99}" type="slidenum">
              <a:rPr lang="en-CA" smtClean="0"/>
              <a:t>7</a:t>
            </a:fld>
            <a:endParaRPr lang="en-CA" dirty="0"/>
          </a:p>
        </p:txBody>
      </p:sp>
    </p:spTree>
    <p:extLst>
      <p:ext uri="{BB962C8B-B14F-4D97-AF65-F5344CB8AC3E}">
        <p14:creationId xmlns:p14="http://schemas.microsoft.com/office/powerpoint/2010/main" val="17697168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2A1405BE-D9F0-4B31-B830-797E57768F99}" type="slidenum">
              <a:rPr lang="en-CA" smtClean="0"/>
              <a:t>8</a:t>
            </a:fld>
            <a:endParaRPr lang="en-CA" dirty="0"/>
          </a:p>
        </p:txBody>
      </p:sp>
    </p:spTree>
    <p:extLst>
      <p:ext uri="{BB962C8B-B14F-4D97-AF65-F5344CB8AC3E}">
        <p14:creationId xmlns:p14="http://schemas.microsoft.com/office/powerpoint/2010/main" val="2919163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2A1405BE-D9F0-4B31-B830-797E57768F99}" type="slidenum">
              <a:rPr lang="en-CA" smtClean="0"/>
              <a:t>9</a:t>
            </a:fld>
            <a:endParaRPr lang="en-CA" dirty="0"/>
          </a:p>
        </p:txBody>
      </p:sp>
    </p:spTree>
    <p:extLst>
      <p:ext uri="{BB962C8B-B14F-4D97-AF65-F5344CB8AC3E}">
        <p14:creationId xmlns:p14="http://schemas.microsoft.com/office/powerpoint/2010/main" val="3689353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CCE7C-87CA-4B2F-9BD5-20E13E2667B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5927A504-E958-4BB9-BDFB-4E47EAE96E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D9BD3789-BC32-48C5-9DF1-D0A44828EF18}"/>
              </a:ext>
            </a:extLst>
          </p:cNvPr>
          <p:cNvSpPr>
            <a:spLocks noGrp="1"/>
          </p:cNvSpPr>
          <p:nvPr>
            <p:ph type="dt" sz="half" idx="10"/>
          </p:nvPr>
        </p:nvSpPr>
        <p:spPr/>
        <p:txBody>
          <a:bodyPr/>
          <a:lstStyle/>
          <a:p>
            <a:fld id="{CB44FDDA-9E5C-4C45-AA25-F86917D69EBC}" type="datetimeFigureOut">
              <a:rPr lang="en-CA" smtClean="0"/>
              <a:t>2020-10-21</a:t>
            </a:fld>
            <a:endParaRPr lang="en-CA" dirty="0"/>
          </a:p>
        </p:txBody>
      </p:sp>
      <p:sp>
        <p:nvSpPr>
          <p:cNvPr id="5" name="Footer Placeholder 4">
            <a:extLst>
              <a:ext uri="{FF2B5EF4-FFF2-40B4-BE49-F238E27FC236}">
                <a16:creationId xmlns:a16="http://schemas.microsoft.com/office/drawing/2014/main" id="{704561E2-B211-486B-89D3-191AC9F97F7B}"/>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FF87B48E-83F1-49B6-A139-274F8BF6406E}"/>
              </a:ext>
            </a:extLst>
          </p:cNvPr>
          <p:cNvSpPr>
            <a:spLocks noGrp="1"/>
          </p:cNvSpPr>
          <p:nvPr>
            <p:ph type="sldNum" sz="quarter" idx="12"/>
          </p:nvPr>
        </p:nvSpPr>
        <p:spPr/>
        <p:txBody>
          <a:bodyPr/>
          <a:lstStyle/>
          <a:p>
            <a:fld id="{B71A63FC-C3D0-4B35-B702-EAE87BB3F930}" type="slidenum">
              <a:rPr lang="en-CA" smtClean="0"/>
              <a:t>‹#›</a:t>
            </a:fld>
            <a:endParaRPr lang="en-CA" dirty="0"/>
          </a:p>
        </p:txBody>
      </p:sp>
    </p:spTree>
    <p:extLst>
      <p:ext uri="{BB962C8B-B14F-4D97-AF65-F5344CB8AC3E}">
        <p14:creationId xmlns:p14="http://schemas.microsoft.com/office/powerpoint/2010/main" val="1549355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DF845-BD20-40C5-864D-08A48B8AFECB}"/>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041E4F3-E914-4816-BD5C-9EC63146A8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28F78A6-A62C-46DD-A3A0-D952F50B8B4F}"/>
              </a:ext>
            </a:extLst>
          </p:cNvPr>
          <p:cNvSpPr>
            <a:spLocks noGrp="1"/>
          </p:cNvSpPr>
          <p:nvPr>
            <p:ph type="dt" sz="half" idx="10"/>
          </p:nvPr>
        </p:nvSpPr>
        <p:spPr/>
        <p:txBody>
          <a:bodyPr/>
          <a:lstStyle/>
          <a:p>
            <a:fld id="{CB44FDDA-9E5C-4C45-AA25-F86917D69EBC}" type="datetimeFigureOut">
              <a:rPr lang="en-CA" smtClean="0"/>
              <a:t>2020-10-21</a:t>
            </a:fld>
            <a:endParaRPr lang="en-CA" dirty="0"/>
          </a:p>
        </p:txBody>
      </p:sp>
      <p:sp>
        <p:nvSpPr>
          <p:cNvPr id="5" name="Footer Placeholder 4">
            <a:extLst>
              <a:ext uri="{FF2B5EF4-FFF2-40B4-BE49-F238E27FC236}">
                <a16:creationId xmlns:a16="http://schemas.microsoft.com/office/drawing/2014/main" id="{05257000-A3F6-4196-8EA9-74F70C84F881}"/>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3AF62A7C-D3F9-4FB9-BFC7-7EF6079C284B}"/>
              </a:ext>
            </a:extLst>
          </p:cNvPr>
          <p:cNvSpPr>
            <a:spLocks noGrp="1"/>
          </p:cNvSpPr>
          <p:nvPr>
            <p:ph type="sldNum" sz="quarter" idx="12"/>
          </p:nvPr>
        </p:nvSpPr>
        <p:spPr/>
        <p:txBody>
          <a:bodyPr/>
          <a:lstStyle/>
          <a:p>
            <a:fld id="{B71A63FC-C3D0-4B35-B702-EAE87BB3F930}" type="slidenum">
              <a:rPr lang="en-CA" smtClean="0"/>
              <a:t>‹#›</a:t>
            </a:fld>
            <a:endParaRPr lang="en-CA" dirty="0"/>
          </a:p>
        </p:txBody>
      </p:sp>
    </p:spTree>
    <p:extLst>
      <p:ext uri="{BB962C8B-B14F-4D97-AF65-F5344CB8AC3E}">
        <p14:creationId xmlns:p14="http://schemas.microsoft.com/office/powerpoint/2010/main" val="3071889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E299DC-8121-4F8E-AFFA-00C5950515D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60BBD41-D86C-4D56-AC66-AEFD6A619BA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039FA20-70F5-4E0F-9EA7-CA40CE21BDFF}"/>
              </a:ext>
            </a:extLst>
          </p:cNvPr>
          <p:cNvSpPr>
            <a:spLocks noGrp="1"/>
          </p:cNvSpPr>
          <p:nvPr>
            <p:ph type="dt" sz="half" idx="10"/>
          </p:nvPr>
        </p:nvSpPr>
        <p:spPr/>
        <p:txBody>
          <a:bodyPr/>
          <a:lstStyle/>
          <a:p>
            <a:fld id="{CB44FDDA-9E5C-4C45-AA25-F86917D69EBC}" type="datetimeFigureOut">
              <a:rPr lang="en-CA" smtClean="0"/>
              <a:t>2020-10-21</a:t>
            </a:fld>
            <a:endParaRPr lang="en-CA" dirty="0"/>
          </a:p>
        </p:txBody>
      </p:sp>
      <p:sp>
        <p:nvSpPr>
          <p:cNvPr id="5" name="Footer Placeholder 4">
            <a:extLst>
              <a:ext uri="{FF2B5EF4-FFF2-40B4-BE49-F238E27FC236}">
                <a16:creationId xmlns:a16="http://schemas.microsoft.com/office/drawing/2014/main" id="{92D64650-FDDC-4F3F-9E06-D1119C31CA69}"/>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F4E565A3-91F4-4166-92F9-548AE55D3228}"/>
              </a:ext>
            </a:extLst>
          </p:cNvPr>
          <p:cNvSpPr>
            <a:spLocks noGrp="1"/>
          </p:cNvSpPr>
          <p:nvPr>
            <p:ph type="sldNum" sz="quarter" idx="12"/>
          </p:nvPr>
        </p:nvSpPr>
        <p:spPr/>
        <p:txBody>
          <a:bodyPr/>
          <a:lstStyle/>
          <a:p>
            <a:fld id="{B71A63FC-C3D0-4B35-B702-EAE87BB3F930}" type="slidenum">
              <a:rPr lang="en-CA" smtClean="0"/>
              <a:t>‹#›</a:t>
            </a:fld>
            <a:endParaRPr lang="en-CA" dirty="0"/>
          </a:p>
        </p:txBody>
      </p:sp>
    </p:spTree>
    <p:extLst>
      <p:ext uri="{BB962C8B-B14F-4D97-AF65-F5344CB8AC3E}">
        <p14:creationId xmlns:p14="http://schemas.microsoft.com/office/powerpoint/2010/main" val="3158261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7EDB3-47BF-4E92-92FD-838D8773131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37E46B0-DE71-4E2C-AE0F-B668A01AFF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B148F2F-1695-4860-A7B2-3CED37C8392E}"/>
              </a:ext>
            </a:extLst>
          </p:cNvPr>
          <p:cNvSpPr>
            <a:spLocks noGrp="1"/>
          </p:cNvSpPr>
          <p:nvPr>
            <p:ph type="dt" sz="half" idx="10"/>
          </p:nvPr>
        </p:nvSpPr>
        <p:spPr/>
        <p:txBody>
          <a:bodyPr/>
          <a:lstStyle/>
          <a:p>
            <a:fld id="{CB44FDDA-9E5C-4C45-AA25-F86917D69EBC}" type="datetimeFigureOut">
              <a:rPr lang="en-CA" smtClean="0"/>
              <a:t>2020-10-21</a:t>
            </a:fld>
            <a:endParaRPr lang="en-CA" dirty="0"/>
          </a:p>
        </p:txBody>
      </p:sp>
      <p:sp>
        <p:nvSpPr>
          <p:cNvPr id="5" name="Footer Placeholder 4">
            <a:extLst>
              <a:ext uri="{FF2B5EF4-FFF2-40B4-BE49-F238E27FC236}">
                <a16:creationId xmlns:a16="http://schemas.microsoft.com/office/drawing/2014/main" id="{AEA26735-5AAC-4BA7-9478-33E377443286}"/>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B2ACE77A-D1B0-40F4-A690-B5BD8F7D69E3}"/>
              </a:ext>
            </a:extLst>
          </p:cNvPr>
          <p:cNvSpPr>
            <a:spLocks noGrp="1"/>
          </p:cNvSpPr>
          <p:nvPr>
            <p:ph type="sldNum" sz="quarter" idx="12"/>
          </p:nvPr>
        </p:nvSpPr>
        <p:spPr/>
        <p:txBody>
          <a:bodyPr/>
          <a:lstStyle/>
          <a:p>
            <a:fld id="{B71A63FC-C3D0-4B35-B702-EAE87BB3F930}" type="slidenum">
              <a:rPr lang="en-CA" smtClean="0"/>
              <a:t>‹#›</a:t>
            </a:fld>
            <a:endParaRPr lang="en-CA" dirty="0"/>
          </a:p>
        </p:txBody>
      </p:sp>
    </p:spTree>
    <p:extLst>
      <p:ext uri="{BB962C8B-B14F-4D97-AF65-F5344CB8AC3E}">
        <p14:creationId xmlns:p14="http://schemas.microsoft.com/office/powerpoint/2010/main" val="3573174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461C8-BCEA-4E60-B817-7B419A7D63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BF4133D-9E83-4CEA-809B-EF765B9862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AC526A-4173-40ED-9264-47D8EDFFD1DC}"/>
              </a:ext>
            </a:extLst>
          </p:cNvPr>
          <p:cNvSpPr>
            <a:spLocks noGrp="1"/>
          </p:cNvSpPr>
          <p:nvPr>
            <p:ph type="dt" sz="half" idx="10"/>
          </p:nvPr>
        </p:nvSpPr>
        <p:spPr/>
        <p:txBody>
          <a:bodyPr/>
          <a:lstStyle/>
          <a:p>
            <a:fld id="{CB44FDDA-9E5C-4C45-AA25-F86917D69EBC}" type="datetimeFigureOut">
              <a:rPr lang="en-CA" smtClean="0"/>
              <a:t>2020-10-21</a:t>
            </a:fld>
            <a:endParaRPr lang="en-CA" dirty="0"/>
          </a:p>
        </p:txBody>
      </p:sp>
      <p:sp>
        <p:nvSpPr>
          <p:cNvPr id="5" name="Footer Placeholder 4">
            <a:extLst>
              <a:ext uri="{FF2B5EF4-FFF2-40B4-BE49-F238E27FC236}">
                <a16:creationId xmlns:a16="http://schemas.microsoft.com/office/drawing/2014/main" id="{EE04329C-1C8E-48F9-8D46-73ED68368CAE}"/>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EB078E09-9E16-49F2-9813-403AA3D3EE16}"/>
              </a:ext>
            </a:extLst>
          </p:cNvPr>
          <p:cNvSpPr>
            <a:spLocks noGrp="1"/>
          </p:cNvSpPr>
          <p:nvPr>
            <p:ph type="sldNum" sz="quarter" idx="12"/>
          </p:nvPr>
        </p:nvSpPr>
        <p:spPr/>
        <p:txBody>
          <a:bodyPr/>
          <a:lstStyle/>
          <a:p>
            <a:fld id="{B71A63FC-C3D0-4B35-B702-EAE87BB3F930}" type="slidenum">
              <a:rPr lang="en-CA" smtClean="0"/>
              <a:t>‹#›</a:t>
            </a:fld>
            <a:endParaRPr lang="en-CA" dirty="0"/>
          </a:p>
        </p:txBody>
      </p:sp>
    </p:spTree>
    <p:extLst>
      <p:ext uri="{BB962C8B-B14F-4D97-AF65-F5344CB8AC3E}">
        <p14:creationId xmlns:p14="http://schemas.microsoft.com/office/powerpoint/2010/main" val="3763517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1B82B-73B5-4B2A-A667-8CFB5A31E99F}"/>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A908672-5463-4D38-A6C6-0F363C81BDD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ABACACF1-0B5B-4DD8-9E36-C0A3533B5EB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8AAD3D0D-CAF5-4241-A70C-5A53036FAAF7}"/>
              </a:ext>
            </a:extLst>
          </p:cNvPr>
          <p:cNvSpPr>
            <a:spLocks noGrp="1"/>
          </p:cNvSpPr>
          <p:nvPr>
            <p:ph type="dt" sz="half" idx="10"/>
          </p:nvPr>
        </p:nvSpPr>
        <p:spPr/>
        <p:txBody>
          <a:bodyPr/>
          <a:lstStyle/>
          <a:p>
            <a:fld id="{CB44FDDA-9E5C-4C45-AA25-F86917D69EBC}" type="datetimeFigureOut">
              <a:rPr lang="en-CA" smtClean="0"/>
              <a:t>2020-10-21</a:t>
            </a:fld>
            <a:endParaRPr lang="en-CA" dirty="0"/>
          </a:p>
        </p:txBody>
      </p:sp>
      <p:sp>
        <p:nvSpPr>
          <p:cNvPr id="6" name="Footer Placeholder 5">
            <a:extLst>
              <a:ext uri="{FF2B5EF4-FFF2-40B4-BE49-F238E27FC236}">
                <a16:creationId xmlns:a16="http://schemas.microsoft.com/office/drawing/2014/main" id="{E2ED95CF-9C89-42EF-947F-427642CBB544}"/>
              </a:ext>
            </a:extLst>
          </p:cNvPr>
          <p:cNvSpPr>
            <a:spLocks noGrp="1"/>
          </p:cNvSpPr>
          <p:nvPr>
            <p:ph type="ftr" sz="quarter" idx="11"/>
          </p:nvPr>
        </p:nvSpPr>
        <p:spPr/>
        <p:txBody>
          <a:bodyPr/>
          <a:lstStyle/>
          <a:p>
            <a:endParaRPr lang="en-CA" dirty="0"/>
          </a:p>
        </p:txBody>
      </p:sp>
      <p:sp>
        <p:nvSpPr>
          <p:cNvPr id="7" name="Slide Number Placeholder 6">
            <a:extLst>
              <a:ext uri="{FF2B5EF4-FFF2-40B4-BE49-F238E27FC236}">
                <a16:creationId xmlns:a16="http://schemas.microsoft.com/office/drawing/2014/main" id="{CB2C161B-132D-4C3A-BADB-80EDCD4737E6}"/>
              </a:ext>
            </a:extLst>
          </p:cNvPr>
          <p:cNvSpPr>
            <a:spLocks noGrp="1"/>
          </p:cNvSpPr>
          <p:nvPr>
            <p:ph type="sldNum" sz="quarter" idx="12"/>
          </p:nvPr>
        </p:nvSpPr>
        <p:spPr/>
        <p:txBody>
          <a:bodyPr/>
          <a:lstStyle/>
          <a:p>
            <a:fld id="{B71A63FC-C3D0-4B35-B702-EAE87BB3F930}" type="slidenum">
              <a:rPr lang="en-CA" smtClean="0"/>
              <a:t>‹#›</a:t>
            </a:fld>
            <a:endParaRPr lang="en-CA" dirty="0"/>
          </a:p>
        </p:txBody>
      </p:sp>
    </p:spTree>
    <p:extLst>
      <p:ext uri="{BB962C8B-B14F-4D97-AF65-F5344CB8AC3E}">
        <p14:creationId xmlns:p14="http://schemas.microsoft.com/office/powerpoint/2010/main" val="3919198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58EF8-7112-4504-B7D2-8F9397A14DCC}"/>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F8F5962-8C4E-454E-9420-741276AD44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67ECA5-20D2-4E59-B76E-9AC3319C198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D829F342-CBDF-4796-8FB0-6544363DC1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49EE86-A163-4E4E-8C88-855F802879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B067D822-6EA2-45AB-9559-28344B0A6DA3}"/>
              </a:ext>
            </a:extLst>
          </p:cNvPr>
          <p:cNvSpPr>
            <a:spLocks noGrp="1"/>
          </p:cNvSpPr>
          <p:nvPr>
            <p:ph type="dt" sz="half" idx="10"/>
          </p:nvPr>
        </p:nvSpPr>
        <p:spPr/>
        <p:txBody>
          <a:bodyPr/>
          <a:lstStyle/>
          <a:p>
            <a:fld id="{CB44FDDA-9E5C-4C45-AA25-F86917D69EBC}" type="datetimeFigureOut">
              <a:rPr lang="en-CA" smtClean="0"/>
              <a:t>2020-10-21</a:t>
            </a:fld>
            <a:endParaRPr lang="en-CA" dirty="0"/>
          </a:p>
        </p:txBody>
      </p:sp>
      <p:sp>
        <p:nvSpPr>
          <p:cNvPr id="8" name="Footer Placeholder 7">
            <a:extLst>
              <a:ext uri="{FF2B5EF4-FFF2-40B4-BE49-F238E27FC236}">
                <a16:creationId xmlns:a16="http://schemas.microsoft.com/office/drawing/2014/main" id="{B8181777-6A18-497C-92C8-AA0F09C37318}"/>
              </a:ext>
            </a:extLst>
          </p:cNvPr>
          <p:cNvSpPr>
            <a:spLocks noGrp="1"/>
          </p:cNvSpPr>
          <p:nvPr>
            <p:ph type="ftr" sz="quarter" idx="11"/>
          </p:nvPr>
        </p:nvSpPr>
        <p:spPr/>
        <p:txBody>
          <a:bodyPr/>
          <a:lstStyle/>
          <a:p>
            <a:endParaRPr lang="en-CA" dirty="0"/>
          </a:p>
        </p:txBody>
      </p:sp>
      <p:sp>
        <p:nvSpPr>
          <p:cNvPr id="9" name="Slide Number Placeholder 8">
            <a:extLst>
              <a:ext uri="{FF2B5EF4-FFF2-40B4-BE49-F238E27FC236}">
                <a16:creationId xmlns:a16="http://schemas.microsoft.com/office/drawing/2014/main" id="{A5DB09D4-A377-4CAB-B87D-FCC74C27422D}"/>
              </a:ext>
            </a:extLst>
          </p:cNvPr>
          <p:cNvSpPr>
            <a:spLocks noGrp="1"/>
          </p:cNvSpPr>
          <p:nvPr>
            <p:ph type="sldNum" sz="quarter" idx="12"/>
          </p:nvPr>
        </p:nvSpPr>
        <p:spPr/>
        <p:txBody>
          <a:bodyPr/>
          <a:lstStyle/>
          <a:p>
            <a:fld id="{B71A63FC-C3D0-4B35-B702-EAE87BB3F930}" type="slidenum">
              <a:rPr lang="en-CA" smtClean="0"/>
              <a:t>‹#›</a:t>
            </a:fld>
            <a:endParaRPr lang="en-CA" dirty="0"/>
          </a:p>
        </p:txBody>
      </p:sp>
    </p:spTree>
    <p:extLst>
      <p:ext uri="{BB962C8B-B14F-4D97-AF65-F5344CB8AC3E}">
        <p14:creationId xmlns:p14="http://schemas.microsoft.com/office/powerpoint/2010/main" val="460759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EAB63-7C4D-4F10-BCC9-249A359510AD}"/>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BD05A2E-8B57-4491-B2EF-1EED7AADC5F5}"/>
              </a:ext>
            </a:extLst>
          </p:cNvPr>
          <p:cNvSpPr>
            <a:spLocks noGrp="1"/>
          </p:cNvSpPr>
          <p:nvPr>
            <p:ph type="dt" sz="half" idx="10"/>
          </p:nvPr>
        </p:nvSpPr>
        <p:spPr/>
        <p:txBody>
          <a:bodyPr/>
          <a:lstStyle/>
          <a:p>
            <a:fld id="{CB44FDDA-9E5C-4C45-AA25-F86917D69EBC}" type="datetimeFigureOut">
              <a:rPr lang="en-CA" smtClean="0"/>
              <a:t>2020-10-21</a:t>
            </a:fld>
            <a:endParaRPr lang="en-CA" dirty="0"/>
          </a:p>
        </p:txBody>
      </p:sp>
      <p:sp>
        <p:nvSpPr>
          <p:cNvPr id="4" name="Footer Placeholder 3">
            <a:extLst>
              <a:ext uri="{FF2B5EF4-FFF2-40B4-BE49-F238E27FC236}">
                <a16:creationId xmlns:a16="http://schemas.microsoft.com/office/drawing/2014/main" id="{A6BCB806-6686-4834-85B9-BB76B6642A78}"/>
              </a:ext>
            </a:extLst>
          </p:cNvPr>
          <p:cNvSpPr>
            <a:spLocks noGrp="1"/>
          </p:cNvSpPr>
          <p:nvPr>
            <p:ph type="ftr" sz="quarter" idx="11"/>
          </p:nvPr>
        </p:nvSpPr>
        <p:spPr/>
        <p:txBody>
          <a:bodyPr/>
          <a:lstStyle/>
          <a:p>
            <a:endParaRPr lang="en-CA" dirty="0"/>
          </a:p>
        </p:txBody>
      </p:sp>
      <p:sp>
        <p:nvSpPr>
          <p:cNvPr id="5" name="Slide Number Placeholder 4">
            <a:extLst>
              <a:ext uri="{FF2B5EF4-FFF2-40B4-BE49-F238E27FC236}">
                <a16:creationId xmlns:a16="http://schemas.microsoft.com/office/drawing/2014/main" id="{A30514AF-F85C-46FA-B626-591D927FBD0D}"/>
              </a:ext>
            </a:extLst>
          </p:cNvPr>
          <p:cNvSpPr>
            <a:spLocks noGrp="1"/>
          </p:cNvSpPr>
          <p:nvPr>
            <p:ph type="sldNum" sz="quarter" idx="12"/>
          </p:nvPr>
        </p:nvSpPr>
        <p:spPr/>
        <p:txBody>
          <a:bodyPr/>
          <a:lstStyle/>
          <a:p>
            <a:fld id="{B71A63FC-C3D0-4B35-B702-EAE87BB3F930}" type="slidenum">
              <a:rPr lang="en-CA" smtClean="0"/>
              <a:t>‹#›</a:t>
            </a:fld>
            <a:endParaRPr lang="en-CA" dirty="0"/>
          </a:p>
        </p:txBody>
      </p:sp>
    </p:spTree>
    <p:extLst>
      <p:ext uri="{BB962C8B-B14F-4D97-AF65-F5344CB8AC3E}">
        <p14:creationId xmlns:p14="http://schemas.microsoft.com/office/powerpoint/2010/main" val="1404504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D716E5-B366-4583-B0DB-AE787D936E9D}"/>
              </a:ext>
            </a:extLst>
          </p:cNvPr>
          <p:cNvSpPr>
            <a:spLocks noGrp="1"/>
          </p:cNvSpPr>
          <p:nvPr>
            <p:ph type="dt" sz="half" idx="10"/>
          </p:nvPr>
        </p:nvSpPr>
        <p:spPr/>
        <p:txBody>
          <a:bodyPr/>
          <a:lstStyle/>
          <a:p>
            <a:fld id="{CB44FDDA-9E5C-4C45-AA25-F86917D69EBC}" type="datetimeFigureOut">
              <a:rPr lang="en-CA" smtClean="0"/>
              <a:t>2020-10-21</a:t>
            </a:fld>
            <a:endParaRPr lang="en-CA" dirty="0"/>
          </a:p>
        </p:txBody>
      </p:sp>
      <p:sp>
        <p:nvSpPr>
          <p:cNvPr id="3" name="Footer Placeholder 2">
            <a:extLst>
              <a:ext uri="{FF2B5EF4-FFF2-40B4-BE49-F238E27FC236}">
                <a16:creationId xmlns:a16="http://schemas.microsoft.com/office/drawing/2014/main" id="{BF6A9551-E559-4983-A9F3-B1B149BF4303}"/>
              </a:ext>
            </a:extLst>
          </p:cNvPr>
          <p:cNvSpPr>
            <a:spLocks noGrp="1"/>
          </p:cNvSpPr>
          <p:nvPr>
            <p:ph type="ftr" sz="quarter" idx="11"/>
          </p:nvPr>
        </p:nvSpPr>
        <p:spPr/>
        <p:txBody>
          <a:bodyPr/>
          <a:lstStyle/>
          <a:p>
            <a:endParaRPr lang="en-CA" dirty="0"/>
          </a:p>
        </p:txBody>
      </p:sp>
      <p:sp>
        <p:nvSpPr>
          <p:cNvPr id="4" name="Slide Number Placeholder 3">
            <a:extLst>
              <a:ext uri="{FF2B5EF4-FFF2-40B4-BE49-F238E27FC236}">
                <a16:creationId xmlns:a16="http://schemas.microsoft.com/office/drawing/2014/main" id="{D086F916-29E1-4E60-B578-A552D51C275A}"/>
              </a:ext>
            </a:extLst>
          </p:cNvPr>
          <p:cNvSpPr>
            <a:spLocks noGrp="1"/>
          </p:cNvSpPr>
          <p:nvPr>
            <p:ph type="sldNum" sz="quarter" idx="12"/>
          </p:nvPr>
        </p:nvSpPr>
        <p:spPr/>
        <p:txBody>
          <a:bodyPr/>
          <a:lstStyle/>
          <a:p>
            <a:fld id="{B71A63FC-C3D0-4B35-B702-EAE87BB3F930}" type="slidenum">
              <a:rPr lang="en-CA" smtClean="0"/>
              <a:t>‹#›</a:t>
            </a:fld>
            <a:endParaRPr lang="en-CA" dirty="0"/>
          </a:p>
        </p:txBody>
      </p:sp>
    </p:spTree>
    <p:extLst>
      <p:ext uri="{BB962C8B-B14F-4D97-AF65-F5344CB8AC3E}">
        <p14:creationId xmlns:p14="http://schemas.microsoft.com/office/powerpoint/2010/main" val="1646185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5CB73-F399-4557-8BD7-2CD948D6FC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108A2078-CB86-4DEB-A861-1818B75AAD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FECB4545-8D93-45BF-941B-97C755E06B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DC8999-CB41-4BD1-A6CC-EF73A7C79E7D}"/>
              </a:ext>
            </a:extLst>
          </p:cNvPr>
          <p:cNvSpPr>
            <a:spLocks noGrp="1"/>
          </p:cNvSpPr>
          <p:nvPr>
            <p:ph type="dt" sz="half" idx="10"/>
          </p:nvPr>
        </p:nvSpPr>
        <p:spPr/>
        <p:txBody>
          <a:bodyPr/>
          <a:lstStyle/>
          <a:p>
            <a:fld id="{CB44FDDA-9E5C-4C45-AA25-F86917D69EBC}" type="datetimeFigureOut">
              <a:rPr lang="en-CA" smtClean="0"/>
              <a:t>2020-10-21</a:t>
            </a:fld>
            <a:endParaRPr lang="en-CA" dirty="0"/>
          </a:p>
        </p:txBody>
      </p:sp>
      <p:sp>
        <p:nvSpPr>
          <p:cNvPr id="6" name="Footer Placeholder 5">
            <a:extLst>
              <a:ext uri="{FF2B5EF4-FFF2-40B4-BE49-F238E27FC236}">
                <a16:creationId xmlns:a16="http://schemas.microsoft.com/office/drawing/2014/main" id="{4737D8E2-664D-47E3-B99D-15EB264CDEAD}"/>
              </a:ext>
            </a:extLst>
          </p:cNvPr>
          <p:cNvSpPr>
            <a:spLocks noGrp="1"/>
          </p:cNvSpPr>
          <p:nvPr>
            <p:ph type="ftr" sz="quarter" idx="11"/>
          </p:nvPr>
        </p:nvSpPr>
        <p:spPr/>
        <p:txBody>
          <a:bodyPr/>
          <a:lstStyle/>
          <a:p>
            <a:endParaRPr lang="en-CA" dirty="0"/>
          </a:p>
        </p:txBody>
      </p:sp>
      <p:sp>
        <p:nvSpPr>
          <p:cNvPr id="7" name="Slide Number Placeholder 6">
            <a:extLst>
              <a:ext uri="{FF2B5EF4-FFF2-40B4-BE49-F238E27FC236}">
                <a16:creationId xmlns:a16="http://schemas.microsoft.com/office/drawing/2014/main" id="{6EA85CC2-EF80-44C2-948A-8112F9226B9F}"/>
              </a:ext>
            </a:extLst>
          </p:cNvPr>
          <p:cNvSpPr>
            <a:spLocks noGrp="1"/>
          </p:cNvSpPr>
          <p:nvPr>
            <p:ph type="sldNum" sz="quarter" idx="12"/>
          </p:nvPr>
        </p:nvSpPr>
        <p:spPr/>
        <p:txBody>
          <a:bodyPr/>
          <a:lstStyle/>
          <a:p>
            <a:fld id="{B71A63FC-C3D0-4B35-B702-EAE87BB3F930}" type="slidenum">
              <a:rPr lang="en-CA" smtClean="0"/>
              <a:t>‹#›</a:t>
            </a:fld>
            <a:endParaRPr lang="en-CA" dirty="0"/>
          </a:p>
        </p:txBody>
      </p:sp>
    </p:spTree>
    <p:extLst>
      <p:ext uri="{BB962C8B-B14F-4D97-AF65-F5344CB8AC3E}">
        <p14:creationId xmlns:p14="http://schemas.microsoft.com/office/powerpoint/2010/main" val="165288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16719-23BB-4FD4-A5ED-493F4D6A76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651B07D9-7BD0-404A-AA0D-FC10445649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a:extLst>
              <a:ext uri="{FF2B5EF4-FFF2-40B4-BE49-F238E27FC236}">
                <a16:creationId xmlns:a16="http://schemas.microsoft.com/office/drawing/2014/main" id="{9CEEBB95-462E-4318-B79B-5E8C58EB9C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8D9458-FABB-4E47-8A95-0610F820A36A}"/>
              </a:ext>
            </a:extLst>
          </p:cNvPr>
          <p:cNvSpPr>
            <a:spLocks noGrp="1"/>
          </p:cNvSpPr>
          <p:nvPr>
            <p:ph type="dt" sz="half" idx="10"/>
          </p:nvPr>
        </p:nvSpPr>
        <p:spPr/>
        <p:txBody>
          <a:bodyPr/>
          <a:lstStyle/>
          <a:p>
            <a:fld id="{CB44FDDA-9E5C-4C45-AA25-F86917D69EBC}" type="datetimeFigureOut">
              <a:rPr lang="en-CA" smtClean="0"/>
              <a:t>2020-10-21</a:t>
            </a:fld>
            <a:endParaRPr lang="en-CA" dirty="0"/>
          </a:p>
        </p:txBody>
      </p:sp>
      <p:sp>
        <p:nvSpPr>
          <p:cNvPr id="6" name="Footer Placeholder 5">
            <a:extLst>
              <a:ext uri="{FF2B5EF4-FFF2-40B4-BE49-F238E27FC236}">
                <a16:creationId xmlns:a16="http://schemas.microsoft.com/office/drawing/2014/main" id="{E2B2D8D7-1A3D-4890-B427-5D41A72C16D9}"/>
              </a:ext>
            </a:extLst>
          </p:cNvPr>
          <p:cNvSpPr>
            <a:spLocks noGrp="1"/>
          </p:cNvSpPr>
          <p:nvPr>
            <p:ph type="ftr" sz="quarter" idx="11"/>
          </p:nvPr>
        </p:nvSpPr>
        <p:spPr/>
        <p:txBody>
          <a:bodyPr/>
          <a:lstStyle/>
          <a:p>
            <a:endParaRPr lang="en-CA" dirty="0"/>
          </a:p>
        </p:txBody>
      </p:sp>
      <p:sp>
        <p:nvSpPr>
          <p:cNvPr id="7" name="Slide Number Placeholder 6">
            <a:extLst>
              <a:ext uri="{FF2B5EF4-FFF2-40B4-BE49-F238E27FC236}">
                <a16:creationId xmlns:a16="http://schemas.microsoft.com/office/drawing/2014/main" id="{A2E1DA84-EF2B-4E61-BB1F-8F7E81AEF88C}"/>
              </a:ext>
            </a:extLst>
          </p:cNvPr>
          <p:cNvSpPr>
            <a:spLocks noGrp="1"/>
          </p:cNvSpPr>
          <p:nvPr>
            <p:ph type="sldNum" sz="quarter" idx="12"/>
          </p:nvPr>
        </p:nvSpPr>
        <p:spPr/>
        <p:txBody>
          <a:bodyPr/>
          <a:lstStyle/>
          <a:p>
            <a:fld id="{B71A63FC-C3D0-4B35-B702-EAE87BB3F930}" type="slidenum">
              <a:rPr lang="en-CA" smtClean="0"/>
              <a:t>‹#›</a:t>
            </a:fld>
            <a:endParaRPr lang="en-CA" dirty="0"/>
          </a:p>
        </p:txBody>
      </p:sp>
    </p:spTree>
    <p:extLst>
      <p:ext uri="{BB962C8B-B14F-4D97-AF65-F5344CB8AC3E}">
        <p14:creationId xmlns:p14="http://schemas.microsoft.com/office/powerpoint/2010/main" val="2867046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F9D181-E2D3-413F-A6E2-BC48B86C4B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EBB27ED9-B9EF-4F16-83E9-FBAE2C4CA7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FDEC856-347F-49F7-B7F8-68B3C626E7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44FDDA-9E5C-4C45-AA25-F86917D69EBC}" type="datetimeFigureOut">
              <a:rPr lang="en-CA" smtClean="0"/>
              <a:t>2020-10-21</a:t>
            </a:fld>
            <a:endParaRPr lang="en-CA" dirty="0"/>
          </a:p>
        </p:txBody>
      </p:sp>
      <p:sp>
        <p:nvSpPr>
          <p:cNvPr id="5" name="Footer Placeholder 4">
            <a:extLst>
              <a:ext uri="{FF2B5EF4-FFF2-40B4-BE49-F238E27FC236}">
                <a16:creationId xmlns:a16="http://schemas.microsoft.com/office/drawing/2014/main" id="{1108AF28-D9E0-4919-BB31-6DE3E79B25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a:extLst>
              <a:ext uri="{FF2B5EF4-FFF2-40B4-BE49-F238E27FC236}">
                <a16:creationId xmlns:a16="http://schemas.microsoft.com/office/drawing/2014/main" id="{54A216A0-A03E-4714-BF16-DF533590C9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A63FC-C3D0-4B35-B702-EAE87BB3F930}" type="slidenum">
              <a:rPr lang="en-CA" smtClean="0"/>
              <a:t>‹#›</a:t>
            </a:fld>
            <a:endParaRPr lang="en-CA" dirty="0"/>
          </a:p>
        </p:txBody>
      </p:sp>
    </p:spTree>
    <p:extLst>
      <p:ext uri="{BB962C8B-B14F-4D97-AF65-F5344CB8AC3E}">
        <p14:creationId xmlns:p14="http://schemas.microsoft.com/office/powerpoint/2010/main" val="21425712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file:///C:\Users\nkc45\OneDrive\Desktop\Nadine%20ThinkPad\1%20-%20Consulting%202019%202020\1%20-%20Lichen\LSN%20Wkplace%20Harassment%20and%20GBV\M&amp;E%20Tools\Amended%20Docs%20Oct%202020\Event%20Facilitator%20Log%20v.4clean.docx" TargetMode="External"/><Relationship Id="rId7" Type="http://schemas.openxmlformats.org/officeDocument/2006/relationships/hyperlink" Target="file:///C:\Users\nkc45\OneDrive\Desktop\Nadine%20ThinkPad\1%20-%20Consulting%202019%202020\1%20-%20Lichen\LSN%20Wkplace%20Harassment%20and%20GBV\M&amp;E%20Tools\Amended%20Docs%20Oct%202020\Participant%20Exit%20Survey%20(revised%20Oct.%207%202020-clean%20copy).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file:///C:\Users\nkc45\OneDrive\Desktop\Nadine%20ThinkPad\1%20-%20Consulting%202019%202020\1%20-%20Lichen\LSN%20Wkplace%20Harassment%20and%20GBV\M&amp;E%20Tools\Final\Lawyers'%20Log%20v.2.docx" TargetMode="External"/><Relationship Id="rId5" Type="http://schemas.openxmlformats.org/officeDocument/2006/relationships/image" Target="../media/image2.sv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file:///C:\Users\nkc45\OneDrive\Desktop\Nadine%20ThinkPad\1%20-%20Consulting%202019%202020\1%20-%20Lichen\LSN%20Wkplace%20Harassment%20and%20GBV\M&amp;E%20Tools\Amended%20Docs%20Oct%202020\Event%20Facilitator%20Log%20v.4clean.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file:///C:\Users\nkc45\OneDrive\Desktop\Nadine%20ThinkPad\1%20-%20Consulting%202019%202020\1%20-%20Lichen\LSN%20Wkplace%20Harassment%20and%20GBV\M&amp;E%20Tools\Final\Lawyers'%20Log%20v.2.docx" TargetMode="External"/><Relationship Id="rId5" Type="http://schemas.openxmlformats.org/officeDocument/2006/relationships/image" Target="../media/image2.sv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file:///C:\Users\nkc45\OneDrive\Desktop\Nadine%20ThinkPad\1%20-%20Consulting%202019%202020\1%20-%20Lichen\LSN%20Wkplace%20Harassment%20and%20GBV\M&amp;E%20Tools\Amended%20Docs%20Oct%202020\Event%20Facilitator%20Log%20v.4clean.docx" TargetMode="External"/><Relationship Id="rId7" Type="http://schemas.openxmlformats.org/officeDocument/2006/relationships/hyperlink" Target="file:///C:\Users\nkc45\OneDrive\Desktop\Nadine%20ThinkPad\1%20-%20Consulting%202019%202020\1%20-%20Lichen\LSN%20Wkplace%20Harassment%20and%20GBV\M&amp;E%20Tools\Amended%20Docs%20Oct%202020\Participant%20Exit%20Survey%20(revised%20Oct.%207%202020-clean%20copy).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file:///C:\Users\nkc45\OneDrive\Desktop\Nadine%20ThinkPad\1%20-%20Consulting%202019%202020\1%20-%20Lichen\LSN%20Wkplace%20Harassment%20and%20GBV\M&amp;E%20Tools\Final\Lawyers'%20Log%20v.2.docx" TargetMode="External"/><Relationship Id="rId5" Type="http://schemas.openxmlformats.org/officeDocument/2006/relationships/image" Target="../media/image2.sv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FB27E-F5FF-4CCD-A4FB-FE6ED7153336}"/>
              </a:ext>
            </a:extLst>
          </p:cNvPr>
          <p:cNvSpPr>
            <a:spLocks noGrp="1"/>
          </p:cNvSpPr>
          <p:nvPr>
            <p:ph type="ctrTitle"/>
          </p:nvPr>
        </p:nvSpPr>
        <p:spPr>
          <a:xfrm>
            <a:off x="1524000" y="2245809"/>
            <a:ext cx="9144000" cy="1564716"/>
          </a:xfrm>
        </p:spPr>
        <p:txBody>
          <a:bodyPr>
            <a:normAutofit/>
          </a:bodyPr>
          <a:lstStyle/>
          <a:p>
            <a:pPr algn="l"/>
            <a:r>
              <a:rPr lang="en-CA" sz="4800" dirty="0"/>
              <a:t>Using the Data Tools </a:t>
            </a:r>
          </a:p>
        </p:txBody>
      </p:sp>
      <p:sp>
        <p:nvSpPr>
          <p:cNvPr id="8"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39" y="0"/>
            <a:ext cx="709416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Freeform: Shape 11">
            <a:extLst>
              <a:ext uri="{FF2B5EF4-FFF2-40B4-BE49-F238E27FC236}">
                <a16:creationId xmlns:a16="http://schemas.microsoft.com/office/drawing/2014/main" id="{04DC2037-48A0-4F22-B9D4-8EAEBC780A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49721" y="4682920"/>
            <a:ext cx="4522796"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dirty="0"/>
          </a:p>
        </p:txBody>
      </p:sp>
      <p:sp>
        <p:nvSpPr>
          <p:cNvPr id="14"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2920"/>
            <a:ext cx="5925190"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7114535"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46686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7D635-2AB0-4E05-8D49-3D581E49093A}"/>
              </a:ext>
            </a:extLst>
          </p:cNvPr>
          <p:cNvSpPr>
            <a:spLocks noGrp="1"/>
          </p:cNvSpPr>
          <p:nvPr>
            <p:ph type="title"/>
          </p:nvPr>
        </p:nvSpPr>
        <p:spPr/>
        <p:txBody>
          <a:bodyPr/>
          <a:lstStyle/>
          <a:p>
            <a:r>
              <a:rPr lang="en-CA" dirty="0"/>
              <a:t>Tools for Lawyers Delivering PLEI Workshops </a:t>
            </a:r>
          </a:p>
        </p:txBody>
      </p:sp>
      <p:sp>
        <p:nvSpPr>
          <p:cNvPr id="15" name="Content Placeholder 14">
            <a:extLst>
              <a:ext uri="{FF2B5EF4-FFF2-40B4-BE49-F238E27FC236}">
                <a16:creationId xmlns:a16="http://schemas.microsoft.com/office/drawing/2014/main" id="{4BA005BB-34C8-435E-A19F-1A0F82416148}"/>
              </a:ext>
            </a:extLst>
          </p:cNvPr>
          <p:cNvSpPr>
            <a:spLocks noGrp="1"/>
          </p:cNvSpPr>
          <p:nvPr>
            <p:ph idx="1"/>
          </p:nvPr>
        </p:nvSpPr>
        <p:spPr/>
        <p:txBody>
          <a:bodyPr/>
          <a:lstStyle/>
          <a:p>
            <a:pPr marL="0" indent="0">
              <a:buNone/>
            </a:pPr>
            <a:r>
              <a:rPr lang="en-CA" b="1" dirty="0">
                <a:solidFill>
                  <a:srgbClr val="C00000"/>
                </a:solidFill>
              </a:rPr>
              <a:t>Event Facilitator Log</a:t>
            </a:r>
          </a:p>
          <a:p>
            <a:pPr marL="0" indent="0">
              <a:buNone/>
            </a:pPr>
            <a:r>
              <a:rPr lang="en-CA" b="1" dirty="0">
                <a:solidFill>
                  <a:srgbClr val="C00000"/>
                </a:solidFill>
              </a:rPr>
              <a:t>Lawyer Log</a:t>
            </a:r>
          </a:p>
          <a:p>
            <a:pPr marL="0" indent="0">
              <a:buNone/>
            </a:pPr>
            <a:r>
              <a:rPr lang="en-CA" b="1" dirty="0">
                <a:solidFill>
                  <a:srgbClr val="C00000"/>
                </a:solidFill>
              </a:rPr>
              <a:t>Participant Exit Survey</a:t>
            </a:r>
          </a:p>
          <a:p>
            <a:pPr marL="0" indent="0">
              <a:buNone/>
            </a:pPr>
            <a:r>
              <a:rPr lang="en-CA" dirty="0"/>
              <a:t>Stakeholder Log</a:t>
            </a:r>
          </a:p>
          <a:p>
            <a:pPr marL="0" indent="0">
              <a:buNone/>
            </a:pPr>
            <a:r>
              <a:rPr lang="en-CA" dirty="0"/>
              <a:t>Project Manager Log</a:t>
            </a:r>
          </a:p>
          <a:p>
            <a:pPr marL="0" indent="0">
              <a:buNone/>
            </a:pPr>
            <a:r>
              <a:rPr lang="en-CA" dirty="0"/>
              <a:t>Likert Scale Measures</a:t>
            </a:r>
          </a:p>
        </p:txBody>
      </p:sp>
      <p:pic>
        <p:nvPicPr>
          <p:cNvPr id="3" name="Graphic 2" descr="List">
            <a:hlinkClick r:id="rId3" action="ppaction://hlinkfile"/>
            <a:extLst>
              <a:ext uri="{FF2B5EF4-FFF2-40B4-BE49-F238E27FC236}">
                <a16:creationId xmlns:a16="http://schemas.microsoft.com/office/drawing/2014/main" id="{EC10E872-57BB-4B65-8582-CA19F6B4964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64000" y="1690688"/>
            <a:ext cx="564832" cy="564832"/>
          </a:xfrm>
          <a:prstGeom prst="rect">
            <a:avLst/>
          </a:prstGeom>
        </p:spPr>
      </p:pic>
      <p:pic>
        <p:nvPicPr>
          <p:cNvPr id="5" name="Graphic 4" descr="List">
            <a:hlinkClick r:id="rId6" action="ppaction://hlinkfile"/>
            <a:extLst>
              <a:ext uri="{FF2B5EF4-FFF2-40B4-BE49-F238E27FC236}">
                <a16:creationId xmlns:a16="http://schemas.microsoft.com/office/drawing/2014/main" id="{38ABB1D8-DD06-4477-A11F-58E26DDDDDF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763520" y="2255520"/>
            <a:ext cx="564832" cy="564832"/>
          </a:xfrm>
          <a:prstGeom prst="rect">
            <a:avLst/>
          </a:prstGeom>
        </p:spPr>
      </p:pic>
      <p:pic>
        <p:nvPicPr>
          <p:cNvPr id="6" name="Graphic 5" descr="List">
            <a:hlinkClick r:id="rId7" action="ppaction://hlinkfile"/>
            <a:extLst>
              <a:ext uri="{FF2B5EF4-FFF2-40B4-BE49-F238E27FC236}">
                <a16:creationId xmlns:a16="http://schemas.microsoft.com/office/drawing/2014/main" id="{D78FE6EC-00AA-4B1D-8850-1D0D19FDF64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65826" y="2820352"/>
            <a:ext cx="564832" cy="564832"/>
          </a:xfrm>
          <a:prstGeom prst="rect">
            <a:avLst/>
          </a:prstGeom>
        </p:spPr>
      </p:pic>
      <p:sp>
        <p:nvSpPr>
          <p:cNvPr id="8" name="Rectangle 7">
            <a:extLst>
              <a:ext uri="{FF2B5EF4-FFF2-40B4-BE49-F238E27FC236}">
                <a16:creationId xmlns:a16="http://schemas.microsoft.com/office/drawing/2014/main" id="{36276FB7-0046-4276-B910-597B85ADAD3D}"/>
              </a:ext>
            </a:extLst>
          </p:cNvPr>
          <p:cNvSpPr/>
          <p:nvPr/>
        </p:nvSpPr>
        <p:spPr>
          <a:xfrm>
            <a:off x="838200" y="3429000"/>
            <a:ext cx="3527626" cy="142960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1711236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5F26D8B-55FC-4670-8660-2653F806EE0E}"/>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b="1" kern="1200" dirty="0">
                <a:solidFill>
                  <a:schemeClr val="bg1"/>
                </a:solidFill>
                <a:latin typeface="+mj-lt"/>
                <a:ea typeface="+mj-ea"/>
                <a:cs typeface="+mj-cs"/>
              </a:rPr>
              <a:t>Participant Exit Survey</a:t>
            </a:r>
            <a:endParaRPr lang="en-US" kern="1200" dirty="0">
              <a:solidFill>
                <a:schemeClr val="bg1"/>
              </a:solidFill>
              <a:latin typeface="+mj-lt"/>
              <a:ea typeface="+mj-ea"/>
              <a:cs typeface="+mj-cs"/>
            </a:endParaRPr>
          </a:p>
        </p:txBody>
      </p:sp>
      <p:sp>
        <p:nvSpPr>
          <p:cNvPr id="15" name="Text Placeholder 14">
            <a:extLst>
              <a:ext uri="{FF2B5EF4-FFF2-40B4-BE49-F238E27FC236}">
                <a16:creationId xmlns:a16="http://schemas.microsoft.com/office/drawing/2014/main" id="{66E6FC7F-784D-496A-B17C-84E4BEC1514A}"/>
              </a:ext>
            </a:extLst>
          </p:cNvPr>
          <p:cNvSpPr>
            <a:spLocks noGrp="1"/>
          </p:cNvSpPr>
          <p:nvPr>
            <p:ph type="body" sz="half" idx="2"/>
          </p:nvPr>
        </p:nvSpPr>
        <p:spPr>
          <a:xfrm>
            <a:off x="725714" y="1716088"/>
            <a:ext cx="5392511" cy="4311650"/>
          </a:xfrm>
        </p:spPr>
        <p:txBody>
          <a:bodyPr wrap="square" anchor="t">
            <a:normAutofit fontScale="92500" lnSpcReduction="10000"/>
          </a:bodyPr>
          <a:lstStyle/>
          <a:p>
            <a:r>
              <a:rPr lang="en-CA" sz="2600" dirty="0">
                <a:latin typeface="Calibri" panose="020F0502020204030204" pitchFamily="34" charset="0"/>
                <a:ea typeface="Calibri" panose="020F0502020204030204" pitchFamily="34" charset="0"/>
                <a:cs typeface="Times New Roman" panose="02020603050405020304" pitchFamily="18" charset="0"/>
              </a:rPr>
              <a:t>A</a:t>
            </a:r>
            <a:r>
              <a:rPr lang="en-CA" sz="2600" dirty="0">
                <a:effectLst/>
                <a:latin typeface="Calibri" panose="020F0502020204030204" pitchFamily="34" charset="0"/>
                <a:ea typeface="Calibri" panose="020F0502020204030204" pitchFamily="34" charset="0"/>
                <a:cs typeface="Times New Roman" panose="02020603050405020304" pitchFamily="18" charset="0"/>
              </a:rPr>
              <a:t>ids in capturing: </a:t>
            </a:r>
          </a:p>
          <a:p>
            <a:pPr marL="285750" indent="-285750">
              <a:buFont typeface="Arial" panose="020B0604020202020204" pitchFamily="34" charset="0"/>
              <a:buChar char="•"/>
            </a:pPr>
            <a:r>
              <a:rPr lang="en-CA" sz="2600" dirty="0">
                <a:effectLst/>
                <a:latin typeface="Calibri" panose="020F0502020204030204" pitchFamily="34" charset="0"/>
                <a:ea typeface="Calibri" panose="020F0502020204030204" pitchFamily="34" charset="0"/>
                <a:cs typeface="Times New Roman" panose="02020603050405020304" pitchFamily="18" charset="0"/>
              </a:rPr>
              <a:t>Demographic data </a:t>
            </a:r>
          </a:p>
          <a:p>
            <a:pPr marL="285750" indent="-285750">
              <a:buFont typeface="Arial" panose="020B0604020202020204" pitchFamily="34" charset="0"/>
              <a:buChar char="•"/>
            </a:pPr>
            <a:r>
              <a:rPr lang="en-CA" sz="2600" dirty="0">
                <a:effectLst/>
                <a:latin typeface="Calibri" panose="020F0502020204030204" pitchFamily="34" charset="0"/>
                <a:ea typeface="Calibri" panose="020F0502020204030204" pitchFamily="34" charset="0"/>
                <a:cs typeface="Times New Roman" panose="02020603050405020304" pitchFamily="18" charset="0"/>
              </a:rPr>
              <a:t>Session evaluation from PLEI workshop participants. </a:t>
            </a:r>
          </a:p>
          <a:p>
            <a:endParaRPr lang="en-CA" sz="2600" dirty="0">
              <a:effectLst/>
              <a:latin typeface="Calibri" panose="020F0502020204030204" pitchFamily="34" charset="0"/>
              <a:ea typeface="Calibri" panose="020F0502020204030204" pitchFamily="34" charset="0"/>
              <a:cs typeface="Times New Roman" panose="02020603050405020304" pitchFamily="18" charset="0"/>
            </a:endParaRPr>
          </a:p>
          <a:p>
            <a:r>
              <a:rPr lang="en-CA" sz="2600" dirty="0">
                <a:solidFill>
                  <a:srgbClr val="000000"/>
                </a:solidFill>
                <a:latin typeface="Calibri" panose="020F0502020204030204" pitchFamily="34" charset="0"/>
                <a:ea typeface="Times New Roman" panose="02020603050405020304" pitchFamily="18" charset="0"/>
              </a:rPr>
              <a:t>I</a:t>
            </a:r>
            <a:r>
              <a:rPr lang="en-CA" sz="2600" dirty="0">
                <a:solidFill>
                  <a:srgbClr val="000000"/>
                </a:solidFill>
                <a:effectLst/>
                <a:latin typeface="Calibri" panose="020F0502020204030204" pitchFamily="34" charset="0"/>
                <a:ea typeface="Times New Roman" panose="02020603050405020304" pitchFamily="18" charset="0"/>
              </a:rPr>
              <a:t>nformation to understand who is being reached and if objectives are being met. </a:t>
            </a:r>
          </a:p>
          <a:p>
            <a:endParaRPr lang="en-CA" sz="2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r>
              <a:rPr lang="en-CA" sz="2600" dirty="0">
                <a:solidFill>
                  <a:srgbClr val="000000"/>
                </a:solidFill>
                <a:effectLst/>
                <a:latin typeface="Calibri" panose="020F0502020204030204" pitchFamily="34" charset="0"/>
                <a:ea typeface="Times New Roman" panose="02020603050405020304" pitchFamily="18" charset="0"/>
              </a:rPr>
              <a:t>Administrative data can be check off by facilitators, before handing out the participant survey</a:t>
            </a:r>
            <a:endParaRPr lang="en-CA" sz="2600" dirty="0">
              <a:effectLst/>
              <a:latin typeface="Times New Roman" panose="02020603050405020304" pitchFamily="18" charset="0"/>
              <a:ea typeface="Times New Roman" panose="02020603050405020304" pitchFamily="18" charset="0"/>
            </a:endParaRPr>
          </a:p>
          <a:p>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Content Placeholder 5" descr="Graphical user interface, text, application, Word&#10;&#10;Description automatically generated">
            <a:extLst>
              <a:ext uri="{FF2B5EF4-FFF2-40B4-BE49-F238E27FC236}">
                <a16:creationId xmlns:a16="http://schemas.microsoft.com/office/drawing/2014/main" id="{954029DD-A296-4DD7-9099-CB89CB25241B}"/>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21107" t="25453" r="23011" b="4529"/>
          <a:stretch/>
        </p:blipFill>
        <p:spPr>
          <a:xfrm>
            <a:off x="6118224" y="1716088"/>
            <a:ext cx="5768975" cy="4311650"/>
          </a:xfrm>
        </p:spPr>
      </p:pic>
    </p:spTree>
    <p:extLst>
      <p:ext uri="{BB962C8B-B14F-4D97-AF65-F5344CB8AC3E}">
        <p14:creationId xmlns:p14="http://schemas.microsoft.com/office/powerpoint/2010/main" val="3529039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F7053-0C80-4438-8EA5-9E0131F83C44}"/>
              </a:ext>
            </a:extLst>
          </p:cNvPr>
          <p:cNvSpPr>
            <a:spLocks noGrp="1"/>
          </p:cNvSpPr>
          <p:nvPr>
            <p:ph type="title"/>
          </p:nvPr>
        </p:nvSpPr>
        <p:spPr>
          <a:xfrm>
            <a:off x="1524000" y="2245809"/>
            <a:ext cx="9144000" cy="1564716"/>
          </a:xfrm>
        </p:spPr>
        <p:txBody>
          <a:bodyPr vert="horz" lIns="91440" tIns="45720" rIns="91440" bIns="45720" rtlCol="0" anchor="b">
            <a:normAutofit/>
          </a:bodyPr>
          <a:lstStyle/>
          <a:p>
            <a:r>
              <a:rPr lang="en-US" sz="4800" kern="1200" dirty="0">
                <a:solidFill>
                  <a:schemeClr val="tx1"/>
                </a:solidFill>
                <a:latin typeface="+mj-lt"/>
                <a:ea typeface="+mj-ea"/>
                <a:cs typeface="+mj-cs"/>
              </a:rPr>
              <a:t>Questions?</a:t>
            </a:r>
          </a:p>
        </p:txBody>
      </p:sp>
      <p:sp>
        <p:nvSpPr>
          <p:cNvPr id="26"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39" y="0"/>
            <a:ext cx="709416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30" name="Freeform: Shape 29">
            <a:extLst>
              <a:ext uri="{FF2B5EF4-FFF2-40B4-BE49-F238E27FC236}">
                <a16:creationId xmlns:a16="http://schemas.microsoft.com/office/drawing/2014/main" id="{04DC2037-48A0-4F22-B9D4-8EAEBC780A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49721" y="4682920"/>
            <a:ext cx="4522796"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dirty="0"/>
          </a:p>
        </p:txBody>
      </p:sp>
      <p:sp>
        <p:nvSpPr>
          <p:cNvPr id="32"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2920"/>
            <a:ext cx="5925190"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4"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7114535"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64905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7D635-2AB0-4E05-8D49-3D581E49093A}"/>
              </a:ext>
            </a:extLst>
          </p:cNvPr>
          <p:cNvSpPr>
            <a:spLocks noGrp="1"/>
          </p:cNvSpPr>
          <p:nvPr>
            <p:ph type="title"/>
          </p:nvPr>
        </p:nvSpPr>
        <p:spPr/>
        <p:txBody>
          <a:bodyPr/>
          <a:lstStyle/>
          <a:p>
            <a:r>
              <a:rPr lang="en-CA" dirty="0"/>
              <a:t>Tools for Project Monitoring and Evaluation</a:t>
            </a:r>
          </a:p>
        </p:txBody>
      </p:sp>
      <p:sp>
        <p:nvSpPr>
          <p:cNvPr id="15" name="Content Placeholder 14">
            <a:extLst>
              <a:ext uri="{FF2B5EF4-FFF2-40B4-BE49-F238E27FC236}">
                <a16:creationId xmlns:a16="http://schemas.microsoft.com/office/drawing/2014/main" id="{4BA005BB-34C8-435E-A19F-1A0F82416148}"/>
              </a:ext>
            </a:extLst>
          </p:cNvPr>
          <p:cNvSpPr>
            <a:spLocks noGrp="1"/>
          </p:cNvSpPr>
          <p:nvPr>
            <p:ph idx="1"/>
          </p:nvPr>
        </p:nvSpPr>
        <p:spPr/>
        <p:txBody>
          <a:bodyPr/>
          <a:lstStyle/>
          <a:p>
            <a:r>
              <a:rPr lang="en-CA" dirty="0"/>
              <a:t>Event Facilitator Log </a:t>
            </a:r>
          </a:p>
          <a:p>
            <a:r>
              <a:rPr lang="en-CA" dirty="0"/>
              <a:t>Lawyer Log</a:t>
            </a:r>
          </a:p>
          <a:p>
            <a:r>
              <a:rPr lang="en-CA" dirty="0"/>
              <a:t>Participant Exit Survey</a:t>
            </a:r>
          </a:p>
          <a:p>
            <a:r>
              <a:rPr lang="en-CA" dirty="0"/>
              <a:t>Stakeholder Log</a:t>
            </a:r>
          </a:p>
          <a:p>
            <a:r>
              <a:rPr lang="en-CA" dirty="0"/>
              <a:t>Project Manager Log</a:t>
            </a:r>
          </a:p>
          <a:p>
            <a:r>
              <a:rPr lang="en-CA" dirty="0"/>
              <a:t>Likert Scale Measures</a:t>
            </a:r>
          </a:p>
        </p:txBody>
      </p:sp>
    </p:spTree>
    <p:extLst>
      <p:ext uri="{BB962C8B-B14F-4D97-AF65-F5344CB8AC3E}">
        <p14:creationId xmlns:p14="http://schemas.microsoft.com/office/powerpoint/2010/main" val="126962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7D635-2AB0-4E05-8D49-3D581E49093A}"/>
              </a:ext>
            </a:extLst>
          </p:cNvPr>
          <p:cNvSpPr>
            <a:spLocks noGrp="1"/>
          </p:cNvSpPr>
          <p:nvPr>
            <p:ph type="title"/>
          </p:nvPr>
        </p:nvSpPr>
        <p:spPr/>
        <p:txBody>
          <a:bodyPr/>
          <a:lstStyle/>
          <a:p>
            <a:r>
              <a:rPr lang="en-CA" dirty="0"/>
              <a:t>Tools for Project Monitoring and Evaluation</a:t>
            </a:r>
          </a:p>
        </p:txBody>
      </p:sp>
      <p:sp>
        <p:nvSpPr>
          <p:cNvPr id="15" name="Content Placeholder 14">
            <a:extLst>
              <a:ext uri="{FF2B5EF4-FFF2-40B4-BE49-F238E27FC236}">
                <a16:creationId xmlns:a16="http://schemas.microsoft.com/office/drawing/2014/main" id="{4BA005BB-34C8-435E-A19F-1A0F82416148}"/>
              </a:ext>
            </a:extLst>
          </p:cNvPr>
          <p:cNvSpPr>
            <a:spLocks noGrp="1"/>
          </p:cNvSpPr>
          <p:nvPr>
            <p:ph idx="1"/>
          </p:nvPr>
        </p:nvSpPr>
        <p:spPr/>
        <p:txBody>
          <a:bodyPr/>
          <a:lstStyle/>
          <a:p>
            <a:r>
              <a:rPr lang="en-CA" b="1" dirty="0">
                <a:solidFill>
                  <a:srgbClr val="C00000"/>
                </a:solidFill>
              </a:rPr>
              <a:t>Event Facilitator Log</a:t>
            </a:r>
          </a:p>
          <a:p>
            <a:r>
              <a:rPr lang="en-CA" b="1" dirty="0">
                <a:solidFill>
                  <a:srgbClr val="C00000"/>
                </a:solidFill>
              </a:rPr>
              <a:t>Lawyer Log</a:t>
            </a:r>
          </a:p>
          <a:p>
            <a:r>
              <a:rPr lang="en-CA" dirty="0"/>
              <a:t>Participant Exit Survey</a:t>
            </a:r>
          </a:p>
          <a:p>
            <a:r>
              <a:rPr lang="en-CA" dirty="0"/>
              <a:t>Stakeholder Log</a:t>
            </a:r>
          </a:p>
          <a:p>
            <a:r>
              <a:rPr lang="en-CA" dirty="0"/>
              <a:t>Project Manager Log</a:t>
            </a:r>
          </a:p>
          <a:p>
            <a:r>
              <a:rPr lang="en-CA" dirty="0"/>
              <a:t>Likert Scale Measures</a:t>
            </a:r>
          </a:p>
        </p:txBody>
      </p:sp>
      <p:pic>
        <p:nvPicPr>
          <p:cNvPr id="3" name="Graphic 2" descr="List">
            <a:hlinkClick r:id="rId3" action="ppaction://hlinkfile"/>
            <a:extLst>
              <a:ext uri="{FF2B5EF4-FFF2-40B4-BE49-F238E27FC236}">
                <a16:creationId xmlns:a16="http://schemas.microsoft.com/office/drawing/2014/main" id="{EC10E872-57BB-4B65-8582-CA19F6B4964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64000" y="1690688"/>
            <a:ext cx="564832" cy="564832"/>
          </a:xfrm>
          <a:prstGeom prst="rect">
            <a:avLst/>
          </a:prstGeom>
        </p:spPr>
      </p:pic>
      <p:pic>
        <p:nvPicPr>
          <p:cNvPr id="5" name="Graphic 4" descr="List">
            <a:hlinkClick r:id="rId6" action="ppaction://hlinkfile"/>
            <a:extLst>
              <a:ext uri="{FF2B5EF4-FFF2-40B4-BE49-F238E27FC236}">
                <a16:creationId xmlns:a16="http://schemas.microsoft.com/office/drawing/2014/main" id="{38ABB1D8-DD06-4477-A11F-58E26DDDDDF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763520" y="2255520"/>
            <a:ext cx="564832" cy="564832"/>
          </a:xfrm>
          <a:prstGeom prst="rect">
            <a:avLst/>
          </a:prstGeom>
        </p:spPr>
      </p:pic>
    </p:spTree>
    <p:extLst>
      <p:ext uri="{BB962C8B-B14F-4D97-AF65-F5344CB8AC3E}">
        <p14:creationId xmlns:p14="http://schemas.microsoft.com/office/powerpoint/2010/main" val="2745569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Content Placeholder 13" descr="Graphical user interface, application, Word&#10;&#10;Description automatically generated">
            <a:extLst>
              <a:ext uri="{FF2B5EF4-FFF2-40B4-BE49-F238E27FC236}">
                <a16:creationId xmlns:a16="http://schemas.microsoft.com/office/drawing/2014/main" id="{92BE2BF5-936C-4A33-BBFC-8A24740F3D3B}"/>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9872" t="25907" r="17481" b="6422"/>
          <a:stretch/>
        </p:blipFill>
        <p:spPr>
          <a:xfrm>
            <a:off x="6199188" y="1716088"/>
            <a:ext cx="4325938" cy="4311650"/>
          </a:xfrm>
        </p:spPr>
      </p:pic>
      <p:sp>
        <p:nvSpPr>
          <p:cNvPr id="2" name="Title 1">
            <a:extLst>
              <a:ext uri="{FF2B5EF4-FFF2-40B4-BE49-F238E27FC236}">
                <a16:creationId xmlns:a16="http://schemas.microsoft.com/office/drawing/2014/main" id="{C5F26D8B-55FC-4670-8660-2653F806EE0E}"/>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b="1" kern="1200" dirty="0">
                <a:solidFill>
                  <a:schemeClr val="bg1"/>
                </a:solidFill>
                <a:latin typeface="+mj-lt"/>
                <a:ea typeface="+mj-ea"/>
                <a:cs typeface="+mj-cs"/>
              </a:rPr>
              <a:t>Event Facilitator Log</a:t>
            </a:r>
            <a:endParaRPr lang="en-US" kern="1200" dirty="0">
              <a:solidFill>
                <a:schemeClr val="bg1"/>
              </a:solidFill>
              <a:latin typeface="+mj-lt"/>
              <a:ea typeface="+mj-ea"/>
              <a:cs typeface="+mj-cs"/>
            </a:endParaRPr>
          </a:p>
        </p:txBody>
      </p:sp>
      <p:sp>
        <p:nvSpPr>
          <p:cNvPr id="15" name="Text Placeholder 14">
            <a:extLst>
              <a:ext uri="{FF2B5EF4-FFF2-40B4-BE49-F238E27FC236}">
                <a16:creationId xmlns:a16="http://schemas.microsoft.com/office/drawing/2014/main" id="{66E6FC7F-784D-496A-B17C-84E4BEC1514A}"/>
              </a:ext>
            </a:extLst>
          </p:cNvPr>
          <p:cNvSpPr>
            <a:spLocks noGrp="1"/>
          </p:cNvSpPr>
          <p:nvPr>
            <p:ph type="body" sz="half" idx="2"/>
          </p:nvPr>
        </p:nvSpPr>
        <p:spPr>
          <a:xfrm>
            <a:off x="1666875" y="1716088"/>
            <a:ext cx="4451350" cy="4311650"/>
          </a:xfrm>
        </p:spPr>
        <p:txBody>
          <a:bodyPr wrap="square" anchor="t">
            <a:normAutofit/>
          </a:bodyPr>
          <a:lstStyle/>
          <a:p>
            <a:r>
              <a:rPr lang="en-CA" sz="2200" dirty="0">
                <a:latin typeface="Calibri" panose="020F0502020204030204" pitchFamily="34" charset="0"/>
                <a:ea typeface="Calibri" panose="020F0502020204030204" pitchFamily="34" charset="0"/>
                <a:cs typeface="Times New Roman" panose="02020603050405020304" pitchFamily="18" charset="0"/>
              </a:rPr>
              <a:t>A</a:t>
            </a:r>
            <a:r>
              <a:rPr lang="en-CA" sz="2200" dirty="0">
                <a:effectLst/>
                <a:latin typeface="Calibri" panose="020F0502020204030204" pitchFamily="34" charset="0"/>
                <a:ea typeface="Calibri" panose="020F0502020204030204" pitchFamily="34" charset="0"/>
                <a:cs typeface="Times New Roman" panose="02020603050405020304" pitchFamily="18" charset="0"/>
              </a:rPr>
              <a:t>ids in documenting: </a:t>
            </a:r>
          </a:p>
          <a:p>
            <a:pPr marL="285750" indent="-285750">
              <a:buFont typeface="Arial" panose="020B0604020202020204" pitchFamily="34" charset="0"/>
              <a:buChar char="•"/>
            </a:pPr>
            <a:r>
              <a:rPr lang="en-CA" sz="2200" dirty="0">
                <a:effectLst/>
                <a:latin typeface="Calibri" panose="020F0502020204030204" pitchFamily="34" charset="0"/>
                <a:ea typeface="Calibri" panose="020F0502020204030204" pitchFamily="34" charset="0"/>
                <a:cs typeface="Times New Roman" panose="02020603050405020304" pitchFamily="18" charset="0"/>
              </a:rPr>
              <a:t>the process of delivering PLEI and </a:t>
            </a:r>
          </a:p>
          <a:p>
            <a:pPr marL="285750" indent="-285750">
              <a:buFont typeface="Arial" panose="020B0604020202020204" pitchFamily="34" charset="0"/>
              <a:buChar char="•"/>
            </a:pPr>
            <a:r>
              <a:rPr lang="en-CA" sz="2200" dirty="0">
                <a:effectLst/>
                <a:latin typeface="Calibri" panose="020F0502020204030204" pitchFamily="34" charset="0"/>
                <a:ea typeface="Calibri" panose="020F0502020204030204" pitchFamily="34" charset="0"/>
                <a:cs typeface="Times New Roman" panose="02020603050405020304" pitchFamily="18" charset="0"/>
              </a:rPr>
              <a:t>the uptake and quality of PLEI events. </a:t>
            </a:r>
          </a:p>
          <a:p>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r>
              <a:rPr lang="en-CA" sz="2200" dirty="0">
                <a:effectLst/>
                <a:latin typeface="Calibri" panose="020F0502020204030204" pitchFamily="34" charset="0"/>
                <a:ea typeface="Calibri" panose="020F0502020204030204" pitchFamily="34" charset="0"/>
                <a:cs typeface="Times New Roman" panose="02020603050405020304" pitchFamily="18" charset="0"/>
              </a:rPr>
              <a:t>Subsequent face-to-face legal consultations also recorded here. </a:t>
            </a:r>
          </a:p>
          <a:p>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r>
              <a:rPr lang="en-CA" sz="2200" dirty="0">
                <a:latin typeface="Calibri" panose="020F0502020204030204" pitchFamily="34" charset="0"/>
                <a:ea typeface="Calibri" panose="020F0502020204030204" pitchFamily="34" charset="0"/>
                <a:cs typeface="Times New Roman" panose="02020603050405020304" pitchFamily="18" charset="0"/>
              </a:rPr>
              <a:t>This information </a:t>
            </a:r>
            <a:r>
              <a:rPr lang="en-CA" sz="2200" dirty="0">
                <a:effectLst/>
                <a:latin typeface="Calibri" panose="020F0502020204030204" pitchFamily="34" charset="0"/>
                <a:ea typeface="Calibri" panose="020F0502020204030204" pitchFamily="34" charset="0"/>
                <a:cs typeface="Times New Roman" panose="02020603050405020304" pitchFamily="18" charset="0"/>
              </a:rPr>
              <a:t>is crucial to monitor and evaluate </a:t>
            </a:r>
            <a:r>
              <a:rPr lang="en-CA" sz="2200" dirty="0">
                <a:latin typeface="Calibri" panose="020F0502020204030204" pitchFamily="34" charset="0"/>
                <a:ea typeface="Calibri" panose="020F0502020204030204" pitchFamily="34" charset="0"/>
                <a:cs typeface="Times New Roman" panose="02020603050405020304" pitchFamily="18" charset="0"/>
              </a:rPr>
              <a:t>progress </a:t>
            </a:r>
            <a:r>
              <a:rPr lang="en-CA" sz="2200" dirty="0">
                <a:effectLst/>
                <a:latin typeface="Calibri" panose="020F0502020204030204" pitchFamily="34" charset="0"/>
                <a:ea typeface="Calibri" panose="020F0502020204030204" pitchFamily="34" charset="0"/>
                <a:cs typeface="Times New Roman" panose="02020603050405020304" pitchFamily="18" charset="0"/>
              </a:rPr>
              <a:t>and for reporting purposes. </a:t>
            </a:r>
            <a:endParaRPr lang="en-CA" sz="2200" dirty="0"/>
          </a:p>
        </p:txBody>
      </p:sp>
    </p:spTree>
    <p:extLst>
      <p:ext uri="{BB962C8B-B14F-4D97-AF65-F5344CB8AC3E}">
        <p14:creationId xmlns:p14="http://schemas.microsoft.com/office/powerpoint/2010/main" val="1428260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 text, application&#10;&#10;Description automatically generated">
            <a:extLst>
              <a:ext uri="{FF2B5EF4-FFF2-40B4-BE49-F238E27FC236}">
                <a16:creationId xmlns:a16="http://schemas.microsoft.com/office/drawing/2014/main" id="{97F90A39-FC88-4F9A-853C-268579166FCD}"/>
              </a:ext>
            </a:extLst>
          </p:cNvPr>
          <p:cNvPicPr>
            <a:picLocks noChangeAspect="1"/>
          </p:cNvPicPr>
          <p:nvPr/>
        </p:nvPicPr>
        <p:blipFill rotWithShape="1">
          <a:blip r:embed="rId3">
            <a:extLst>
              <a:ext uri="{28A0092B-C50C-407E-A947-70E740481C1C}">
                <a14:useLocalDpi xmlns:a14="http://schemas.microsoft.com/office/drawing/2010/main" val="0"/>
              </a:ext>
            </a:extLst>
          </a:blip>
          <a:srcRect l="23672" t="20734" r="43230" b="14099"/>
          <a:stretch/>
        </p:blipFill>
        <p:spPr>
          <a:xfrm>
            <a:off x="2332354" y="0"/>
            <a:ext cx="6395086" cy="6756092"/>
          </a:xfrm>
          <a:prstGeom prst="rect">
            <a:avLst/>
          </a:prstGeom>
        </p:spPr>
      </p:pic>
    </p:spTree>
    <p:extLst>
      <p:ext uri="{BB962C8B-B14F-4D97-AF65-F5344CB8AC3E}">
        <p14:creationId xmlns:p14="http://schemas.microsoft.com/office/powerpoint/2010/main" val="3090640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application&#10;&#10;Description automatically generated">
            <a:extLst>
              <a:ext uri="{FF2B5EF4-FFF2-40B4-BE49-F238E27FC236}">
                <a16:creationId xmlns:a16="http://schemas.microsoft.com/office/drawing/2014/main" id="{296517B3-9B78-41F4-92BC-5CA2E4864801}"/>
              </a:ext>
            </a:extLst>
          </p:cNvPr>
          <p:cNvPicPr>
            <a:picLocks noChangeAspect="1"/>
          </p:cNvPicPr>
          <p:nvPr/>
        </p:nvPicPr>
        <p:blipFill rotWithShape="1">
          <a:blip r:embed="rId3">
            <a:extLst>
              <a:ext uri="{28A0092B-C50C-407E-A947-70E740481C1C}">
                <a14:useLocalDpi xmlns:a14="http://schemas.microsoft.com/office/drawing/2010/main" val="0"/>
              </a:ext>
            </a:extLst>
          </a:blip>
          <a:srcRect l="22696" t="21191" r="41987" b="20502"/>
          <a:stretch/>
        </p:blipFill>
        <p:spPr>
          <a:xfrm>
            <a:off x="2367280" y="172719"/>
            <a:ext cx="7168299" cy="6350001"/>
          </a:xfrm>
          <a:prstGeom prst="rect">
            <a:avLst/>
          </a:prstGeom>
        </p:spPr>
      </p:pic>
    </p:spTree>
    <p:extLst>
      <p:ext uri="{BB962C8B-B14F-4D97-AF65-F5344CB8AC3E}">
        <p14:creationId xmlns:p14="http://schemas.microsoft.com/office/powerpoint/2010/main" val="3880045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Content Placeholder 6" descr="Table&#10;&#10;Description automatically generated">
            <a:extLst>
              <a:ext uri="{FF2B5EF4-FFF2-40B4-BE49-F238E27FC236}">
                <a16:creationId xmlns:a16="http://schemas.microsoft.com/office/drawing/2014/main" id="{30D1C3B7-3912-45C1-81B6-0DED7B540F42}"/>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8801" t="27687" r="11461" b="6228"/>
          <a:stretch/>
        </p:blipFill>
        <p:spPr>
          <a:xfrm>
            <a:off x="5534025" y="1716088"/>
            <a:ext cx="5656263" cy="4311650"/>
          </a:xfrm>
        </p:spPr>
      </p:pic>
      <p:sp>
        <p:nvSpPr>
          <p:cNvPr id="2" name="Title 1">
            <a:extLst>
              <a:ext uri="{FF2B5EF4-FFF2-40B4-BE49-F238E27FC236}">
                <a16:creationId xmlns:a16="http://schemas.microsoft.com/office/drawing/2014/main" id="{C5F26D8B-55FC-4670-8660-2653F806EE0E}"/>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b="1" kern="1200" dirty="0">
                <a:solidFill>
                  <a:schemeClr val="bg1"/>
                </a:solidFill>
                <a:latin typeface="+mj-lt"/>
                <a:ea typeface="+mj-ea"/>
                <a:cs typeface="+mj-cs"/>
              </a:rPr>
              <a:t>Lawyer Log</a:t>
            </a:r>
            <a:endParaRPr lang="en-US" kern="1200" dirty="0">
              <a:solidFill>
                <a:schemeClr val="bg1"/>
              </a:solidFill>
              <a:latin typeface="+mj-lt"/>
              <a:ea typeface="+mj-ea"/>
              <a:cs typeface="+mj-cs"/>
            </a:endParaRPr>
          </a:p>
        </p:txBody>
      </p:sp>
      <p:sp>
        <p:nvSpPr>
          <p:cNvPr id="15" name="Text Placeholder 14">
            <a:extLst>
              <a:ext uri="{FF2B5EF4-FFF2-40B4-BE49-F238E27FC236}">
                <a16:creationId xmlns:a16="http://schemas.microsoft.com/office/drawing/2014/main" id="{66E6FC7F-784D-496A-B17C-84E4BEC1514A}"/>
              </a:ext>
            </a:extLst>
          </p:cNvPr>
          <p:cNvSpPr>
            <a:spLocks noGrp="1"/>
          </p:cNvSpPr>
          <p:nvPr>
            <p:ph type="body" sz="half" idx="2"/>
          </p:nvPr>
        </p:nvSpPr>
        <p:spPr>
          <a:xfrm>
            <a:off x="1000125" y="1716088"/>
            <a:ext cx="4451350" cy="4311650"/>
          </a:xfrm>
        </p:spPr>
        <p:txBody>
          <a:bodyPr wrap="square" anchor="t">
            <a:normAutofit/>
          </a:bodyPr>
          <a:lstStyle/>
          <a:p>
            <a:r>
              <a:rPr lang="en-CA" sz="2400" dirty="0">
                <a:solidFill>
                  <a:srgbClr val="000000"/>
                </a:solidFill>
                <a:latin typeface="Calibri" panose="020F0502020204030204" pitchFamily="34" charset="0"/>
                <a:ea typeface="Times New Roman" panose="02020603050405020304" pitchFamily="18" charset="0"/>
              </a:rPr>
              <a:t>A</a:t>
            </a:r>
            <a:r>
              <a:rPr lang="en-CA" sz="2400" dirty="0">
                <a:solidFill>
                  <a:srgbClr val="000000"/>
                </a:solidFill>
                <a:effectLst/>
                <a:latin typeface="Calibri" panose="020F0502020204030204" pitchFamily="34" charset="0"/>
                <a:ea typeface="Times New Roman" panose="02020603050405020304" pitchFamily="18" charset="0"/>
              </a:rPr>
              <a:t>ids in documenting:</a:t>
            </a:r>
          </a:p>
          <a:p>
            <a:pPr marL="285750" indent="-285750">
              <a:buFont typeface="Arial" panose="020B0604020202020204" pitchFamily="34" charset="0"/>
              <a:buChar char="•"/>
            </a:pPr>
            <a:r>
              <a:rPr lang="en-CA" sz="2400" dirty="0">
                <a:solidFill>
                  <a:srgbClr val="000000"/>
                </a:solidFill>
                <a:effectLst/>
                <a:latin typeface="Calibri" panose="020F0502020204030204" pitchFamily="34" charset="0"/>
                <a:ea typeface="Times New Roman" panose="02020603050405020304" pitchFamily="18" charset="0"/>
              </a:rPr>
              <a:t>the delivery of legal advice</a:t>
            </a:r>
            <a:endParaRPr lang="en-CA" sz="2400" dirty="0">
              <a:solidFill>
                <a:srgbClr val="000000"/>
              </a:solidFill>
              <a:latin typeface="Calibri" panose="020F0502020204030204" pitchFamily="34" charset="0"/>
              <a:ea typeface="Times New Roman" panose="02020603050405020304" pitchFamily="18" charset="0"/>
            </a:endParaRPr>
          </a:p>
          <a:p>
            <a:r>
              <a:rPr lang="en-CA" sz="2400" dirty="0">
                <a:solidFill>
                  <a:srgbClr val="000000"/>
                </a:solidFill>
                <a:effectLst/>
                <a:latin typeface="Calibri" panose="020F0502020204030204" pitchFamily="34" charset="0"/>
                <a:ea typeface="Times New Roman" panose="02020603050405020304" pitchFamily="18" charset="0"/>
              </a:rPr>
              <a:t>Information obtained is crucial to project M&amp;E and for reporting purposes. </a:t>
            </a:r>
          </a:p>
          <a:p>
            <a:r>
              <a:rPr lang="en-CA" sz="2400" dirty="0">
                <a:solidFill>
                  <a:srgbClr val="000000"/>
                </a:solidFill>
                <a:latin typeface="Calibri" panose="020F0502020204030204" pitchFamily="34" charset="0"/>
                <a:ea typeface="Times New Roman" panose="02020603050405020304" pitchFamily="18" charset="0"/>
              </a:rPr>
              <a:t>P</a:t>
            </a:r>
            <a:r>
              <a:rPr lang="en-CA" sz="2400" dirty="0">
                <a:solidFill>
                  <a:srgbClr val="000000"/>
                </a:solidFill>
                <a:effectLst/>
                <a:latin typeface="Calibri" panose="020F0502020204030204" pitchFamily="34" charset="0"/>
                <a:ea typeface="Times New Roman" panose="02020603050405020304" pitchFamily="18" charset="0"/>
              </a:rPr>
              <a:t>rovides demographics of those accessing free legal advice and captures information about referral partnerships and pathways. </a:t>
            </a:r>
            <a:endParaRPr lang="en-CA" sz="2400" dirty="0"/>
          </a:p>
        </p:txBody>
      </p:sp>
    </p:spTree>
    <p:extLst>
      <p:ext uri="{BB962C8B-B14F-4D97-AF65-F5344CB8AC3E}">
        <p14:creationId xmlns:p14="http://schemas.microsoft.com/office/powerpoint/2010/main" val="2587085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able&#10;&#10;Description automatically generated">
            <a:extLst>
              <a:ext uri="{FF2B5EF4-FFF2-40B4-BE49-F238E27FC236}">
                <a16:creationId xmlns:a16="http://schemas.microsoft.com/office/drawing/2014/main" id="{FE84CFF7-A28A-45EA-BE3A-B60ACA5ADFF0}"/>
              </a:ext>
            </a:extLst>
          </p:cNvPr>
          <p:cNvPicPr>
            <a:picLocks noChangeAspect="1"/>
          </p:cNvPicPr>
          <p:nvPr/>
        </p:nvPicPr>
        <p:blipFill rotWithShape="1">
          <a:blip r:embed="rId3">
            <a:extLst>
              <a:ext uri="{28A0092B-C50C-407E-A947-70E740481C1C}">
                <a14:useLocalDpi xmlns:a14="http://schemas.microsoft.com/office/drawing/2010/main" val="0"/>
              </a:ext>
            </a:extLst>
          </a:blip>
          <a:srcRect l="16667" t="29887" r="35666" b="14021"/>
          <a:stretch/>
        </p:blipFill>
        <p:spPr>
          <a:xfrm>
            <a:off x="1300480" y="294640"/>
            <a:ext cx="9316720" cy="5882640"/>
          </a:xfrm>
          <a:prstGeom prst="rect">
            <a:avLst/>
          </a:prstGeom>
        </p:spPr>
      </p:pic>
    </p:spTree>
    <p:extLst>
      <p:ext uri="{BB962C8B-B14F-4D97-AF65-F5344CB8AC3E}">
        <p14:creationId xmlns:p14="http://schemas.microsoft.com/office/powerpoint/2010/main" val="3949038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7D635-2AB0-4E05-8D49-3D581E49093A}"/>
              </a:ext>
            </a:extLst>
          </p:cNvPr>
          <p:cNvSpPr>
            <a:spLocks noGrp="1"/>
          </p:cNvSpPr>
          <p:nvPr>
            <p:ph type="title"/>
          </p:nvPr>
        </p:nvSpPr>
        <p:spPr/>
        <p:txBody>
          <a:bodyPr/>
          <a:lstStyle/>
          <a:p>
            <a:r>
              <a:rPr lang="en-CA" dirty="0"/>
              <a:t>Tools for Lawyers Delivering PLEI Workshops </a:t>
            </a:r>
          </a:p>
        </p:txBody>
      </p:sp>
      <p:sp>
        <p:nvSpPr>
          <p:cNvPr id="15" name="Content Placeholder 14">
            <a:extLst>
              <a:ext uri="{FF2B5EF4-FFF2-40B4-BE49-F238E27FC236}">
                <a16:creationId xmlns:a16="http://schemas.microsoft.com/office/drawing/2014/main" id="{4BA005BB-34C8-435E-A19F-1A0F82416148}"/>
              </a:ext>
            </a:extLst>
          </p:cNvPr>
          <p:cNvSpPr>
            <a:spLocks noGrp="1"/>
          </p:cNvSpPr>
          <p:nvPr>
            <p:ph idx="1"/>
          </p:nvPr>
        </p:nvSpPr>
        <p:spPr/>
        <p:txBody>
          <a:bodyPr/>
          <a:lstStyle/>
          <a:p>
            <a:pPr marL="0" indent="0">
              <a:buNone/>
            </a:pPr>
            <a:r>
              <a:rPr lang="en-CA" b="1" dirty="0">
                <a:solidFill>
                  <a:srgbClr val="C00000"/>
                </a:solidFill>
              </a:rPr>
              <a:t>Event Facilitator Log</a:t>
            </a:r>
          </a:p>
          <a:p>
            <a:pPr marL="0" indent="0">
              <a:buNone/>
            </a:pPr>
            <a:r>
              <a:rPr lang="en-CA" b="1" dirty="0">
                <a:solidFill>
                  <a:srgbClr val="C00000"/>
                </a:solidFill>
              </a:rPr>
              <a:t>Lawyer Log</a:t>
            </a:r>
          </a:p>
          <a:p>
            <a:pPr marL="0" indent="0">
              <a:buNone/>
            </a:pPr>
            <a:r>
              <a:rPr lang="en-CA" b="1" dirty="0">
                <a:solidFill>
                  <a:srgbClr val="C00000"/>
                </a:solidFill>
              </a:rPr>
              <a:t>Participant Exit Survey</a:t>
            </a:r>
          </a:p>
          <a:p>
            <a:pPr marL="0" indent="0">
              <a:buNone/>
            </a:pPr>
            <a:r>
              <a:rPr lang="en-CA" dirty="0"/>
              <a:t>Stakeholder Log</a:t>
            </a:r>
          </a:p>
          <a:p>
            <a:pPr marL="0" indent="0">
              <a:buNone/>
            </a:pPr>
            <a:r>
              <a:rPr lang="en-CA" dirty="0"/>
              <a:t>Project Manager Log</a:t>
            </a:r>
          </a:p>
          <a:p>
            <a:pPr marL="0" indent="0">
              <a:buNone/>
            </a:pPr>
            <a:r>
              <a:rPr lang="en-CA" dirty="0"/>
              <a:t>Likert Scale Measures</a:t>
            </a:r>
          </a:p>
        </p:txBody>
      </p:sp>
      <p:pic>
        <p:nvPicPr>
          <p:cNvPr id="3" name="Graphic 2" descr="List">
            <a:hlinkClick r:id="rId3" action="ppaction://hlinkfile"/>
            <a:extLst>
              <a:ext uri="{FF2B5EF4-FFF2-40B4-BE49-F238E27FC236}">
                <a16:creationId xmlns:a16="http://schemas.microsoft.com/office/drawing/2014/main" id="{EC10E872-57BB-4B65-8582-CA19F6B4964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64000" y="1690688"/>
            <a:ext cx="564832" cy="564832"/>
          </a:xfrm>
          <a:prstGeom prst="rect">
            <a:avLst/>
          </a:prstGeom>
        </p:spPr>
      </p:pic>
      <p:pic>
        <p:nvPicPr>
          <p:cNvPr id="5" name="Graphic 4" descr="List">
            <a:hlinkClick r:id="rId6" action="ppaction://hlinkfile"/>
            <a:extLst>
              <a:ext uri="{FF2B5EF4-FFF2-40B4-BE49-F238E27FC236}">
                <a16:creationId xmlns:a16="http://schemas.microsoft.com/office/drawing/2014/main" id="{38ABB1D8-DD06-4477-A11F-58E26DDDDDF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763520" y="2255520"/>
            <a:ext cx="564832" cy="564832"/>
          </a:xfrm>
          <a:prstGeom prst="rect">
            <a:avLst/>
          </a:prstGeom>
        </p:spPr>
      </p:pic>
      <p:sp>
        <p:nvSpPr>
          <p:cNvPr id="4" name="Rectangle 3">
            <a:extLst>
              <a:ext uri="{FF2B5EF4-FFF2-40B4-BE49-F238E27FC236}">
                <a16:creationId xmlns:a16="http://schemas.microsoft.com/office/drawing/2014/main" id="{7328C2FB-5E47-4BFE-AA0C-AFBFC05AAA39}"/>
              </a:ext>
            </a:extLst>
          </p:cNvPr>
          <p:cNvSpPr/>
          <p:nvPr/>
        </p:nvSpPr>
        <p:spPr>
          <a:xfrm>
            <a:off x="838200" y="2820352"/>
            <a:ext cx="3790632" cy="564832"/>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6" name="Graphic 5" descr="List">
            <a:hlinkClick r:id="rId7" action="ppaction://hlinkfile"/>
            <a:extLst>
              <a:ext uri="{FF2B5EF4-FFF2-40B4-BE49-F238E27FC236}">
                <a16:creationId xmlns:a16="http://schemas.microsoft.com/office/drawing/2014/main" id="{D78FE6EC-00AA-4B1D-8850-1D0D19FDF64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65826" y="2820352"/>
            <a:ext cx="564832" cy="564832"/>
          </a:xfrm>
          <a:prstGeom prst="rect">
            <a:avLst/>
          </a:prstGeom>
        </p:spPr>
      </p:pic>
      <p:sp>
        <p:nvSpPr>
          <p:cNvPr id="8" name="Rectangle 7">
            <a:extLst>
              <a:ext uri="{FF2B5EF4-FFF2-40B4-BE49-F238E27FC236}">
                <a16:creationId xmlns:a16="http://schemas.microsoft.com/office/drawing/2014/main" id="{36276FB7-0046-4276-B910-597B85ADAD3D}"/>
              </a:ext>
            </a:extLst>
          </p:cNvPr>
          <p:cNvSpPr/>
          <p:nvPr/>
        </p:nvSpPr>
        <p:spPr>
          <a:xfrm>
            <a:off x="838200" y="3429000"/>
            <a:ext cx="3527626" cy="142960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252356938"/>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3408</Words>
  <Application>Microsoft Office PowerPoint</Application>
  <PresentationFormat>Widescreen</PresentationFormat>
  <Paragraphs>147</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Symbol</vt:lpstr>
      <vt:lpstr>Times New Roman</vt:lpstr>
      <vt:lpstr>Office Theme</vt:lpstr>
      <vt:lpstr>Using the Data Tools </vt:lpstr>
      <vt:lpstr>Tools for Project Monitoring and Evaluation</vt:lpstr>
      <vt:lpstr>Tools for Project Monitoring and Evaluation</vt:lpstr>
      <vt:lpstr>Event Facilitator Log</vt:lpstr>
      <vt:lpstr>PowerPoint Presentation</vt:lpstr>
      <vt:lpstr>PowerPoint Presentation</vt:lpstr>
      <vt:lpstr>Lawyer Log</vt:lpstr>
      <vt:lpstr>PowerPoint Presentation</vt:lpstr>
      <vt:lpstr>Tools for Lawyers Delivering PLEI Workshops </vt:lpstr>
      <vt:lpstr>Tools for Lawyers Delivering PLEI Workshops </vt:lpstr>
      <vt:lpstr>Participant Exit Survey</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the Data Tools</dc:title>
  <dc:creator>Nadine Crossland</dc:creator>
  <cp:lastModifiedBy>Nadine Crossland</cp:lastModifiedBy>
  <cp:revision>3</cp:revision>
  <cp:lastPrinted>2020-10-21T17:06:34Z</cp:lastPrinted>
  <dcterms:created xsi:type="dcterms:W3CDTF">2020-10-16T22:00:31Z</dcterms:created>
  <dcterms:modified xsi:type="dcterms:W3CDTF">2020-10-21T18:06:30Z</dcterms:modified>
</cp:coreProperties>
</file>