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18"/>
  </p:notesMasterIdLst>
  <p:sldIdLst>
    <p:sldId id="256" r:id="rId5"/>
    <p:sldId id="276" r:id="rId6"/>
    <p:sldId id="308" r:id="rId7"/>
    <p:sldId id="292" r:id="rId8"/>
    <p:sldId id="302" r:id="rId9"/>
    <p:sldId id="310" r:id="rId10"/>
    <p:sldId id="309" r:id="rId11"/>
    <p:sldId id="314" r:id="rId12"/>
    <p:sldId id="312" r:id="rId13"/>
    <p:sldId id="313" r:id="rId14"/>
    <p:sldId id="315" r:id="rId15"/>
    <p:sldId id="311" r:id="rId16"/>
    <p:sldId id="316"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8DF4C5-9758-4229-98E9-E92B737D8013}" v="10" dt="2024-10-31T22:10:35.5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531" autoAdjust="0"/>
    <p:restoredTop sz="78844" autoAdjust="0"/>
  </p:normalViewPr>
  <p:slideViewPr>
    <p:cSldViewPr snapToGrid="0">
      <p:cViewPr varScale="1">
        <p:scale>
          <a:sx n="56" d="100"/>
          <a:sy n="56" d="100"/>
        </p:scale>
        <p:origin x="91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ntana Stallberg" userId="62ea0042-01d0-4cf3-bdca-caf2279316bb" providerId="ADAL" clId="{3E8DF4C5-9758-4229-98E9-E92B737D8013}"/>
    <pc:docChg chg="undo custSel addSld modSld sldOrd">
      <pc:chgData name="Santana Stallberg" userId="62ea0042-01d0-4cf3-bdca-caf2279316bb" providerId="ADAL" clId="{3E8DF4C5-9758-4229-98E9-E92B737D8013}" dt="2024-11-14T12:50:35.877" v="5964" actId="1076"/>
      <pc:docMkLst>
        <pc:docMk/>
      </pc:docMkLst>
      <pc:sldChg chg="modSp">
        <pc:chgData name="Santana Stallberg" userId="62ea0042-01d0-4cf3-bdca-caf2279316bb" providerId="ADAL" clId="{3E8DF4C5-9758-4229-98E9-E92B737D8013}" dt="2024-10-31T20:45:11.806" v="0" actId="20577"/>
        <pc:sldMkLst>
          <pc:docMk/>
          <pc:sldMk cId="889559833" sldId="256"/>
        </pc:sldMkLst>
        <pc:spChg chg="mod">
          <ac:chgData name="Santana Stallberg" userId="62ea0042-01d0-4cf3-bdca-caf2279316bb" providerId="ADAL" clId="{3E8DF4C5-9758-4229-98E9-E92B737D8013}" dt="2024-10-31T20:45:11.806" v="0" actId="20577"/>
          <ac:spMkLst>
            <pc:docMk/>
            <pc:sldMk cId="889559833" sldId="256"/>
            <ac:spMk id="2" creationId="{FFE1AD4A-56D6-D3DC-8551-4082CAAF36F7}"/>
          </ac:spMkLst>
        </pc:spChg>
      </pc:sldChg>
      <pc:sldChg chg="delSp modSp mod modNotesTx">
        <pc:chgData name="Santana Stallberg" userId="62ea0042-01d0-4cf3-bdca-caf2279316bb" providerId="ADAL" clId="{3E8DF4C5-9758-4229-98E9-E92B737D8013}" dt="2024-11-14T12:50:35.877" v="5964" actId="1076"/>
        <pc:sldMkLst>
          <pc:docMk/>
          <pc:sldMk cId="476377104" sldId="292"/>
        </pc:sldMkLst>
        <pc:spChg chg="mod">
          <ac:chgData name="Santana Stallberg" userId="62ea0042-01d0-4cf3-bdca-caf2279316bb" providerId="ADAL" clId="{3E8DF4C5-9758-4229-98E9-E92B737D8013}" dt="2024-10-31T21:04:44.858" v="199" actId="1076"/>
          <ac:spMkLst>
            <pc:docMk/>
            <pc:sldMk cId="476377104" sldId="292"/>
            <ac:spMk id="5" creationId="{BC7BCDCC-690A-5989-2687-5D7FE524B9E9}"/>
          </ac:spMkLst>
        </pc:spChg>
        <pc:spChg chg="mod">
          <ac:chgData name="Santana Stallberg" userId="62ea0042-01d0-4cf3-bdca-caf2279316bb" providerId="ADAL" clId="{3E8DF4C5-9758-4229-98E9-E92B737D8013}" dt="2024-11-14T12:50:35.877" v="5964" actId="1076"/>
          <ac:spMkLst>
            <pc:docMk/>
            <pc:sldMk cId="476377104" sldId="292"/>
            <ac:spMk id="7" creationId="{03B7A984-875D-7AFE-71FA-9DF0F8D11B23}"/>
          </ac:spMkLst>
        </pc:spChg>
        <pc:spChg chg="del">
          <ac:chgData name="Santana Stallberg" userId="62ea0042-01d0-4cf3-bdca-caf2279316bb" providerId="ADAL" clId="{3E8DF4C5-9758-4229-98E9-E92B737D8013}" dt="2024-10-31T21:04:42.142" v="198" actId="478"/>
          <ac:spMkLst>
            <pc:docMk/>
            <pc:sldMk cId="476377104" sldId="292"/>
            <ac:spMk id="8" creationId="{370ACB7A-654C-5E9E-F35A-6DEE9420C3A6}"/>
          </ac:spMkLst>
        </pc:spChg>
      </pc:sldChg>
      <pc:sldChg chg="modSp mod modNotesTx">
        <pc:chgData name="Santana Stallberg" userId="62ea0042-01d0-4cf3-bdca-caf2279316bb" providerId="ADAL" clId="{3E8DF4C5-9758-4229-98E9-E92B737D8013}" dt="2024-10-31T21:10:35.986" v="357"/>
        <pc:sldMkLst>
          <pc:docMk/>
          <pc:sldMk cId="3845106527" sldId="302"/>
        </pc:sldMkLst>
        <pc:spChg chg="mod">
          <ac:chgData name="Santana Stallberg" userId="62ea0042-01d0-4cf3-bdca-caf2279316bb" providerId="ADAL" clId="{3E8DF4C5-9758-4229-98E9-E92B737D8013}" dt="2024-10-31T21:01:46.215" v="169" actId="20577"/>
          <ac:spMkLst>
            <pc:docMk/>
            <pc:sldMk cId="3845106527" sldId="302"/>
            <ac:spMk id="3" creationId="{02B79C0E-597A-9FC5-E3D8-6E9059AC98BD}"/>
          </ac:spMkLst>
        </pc:spChg>
      </pc:sldChg>
      <pc:sldChg chg="modSp add mod modNotesTx">
        <pc:chgData name="Santana Stallberg" userId="62ea0042-01d0-4cf3-bdca-caf2279316bb" providerId="ADAL" clId="{3E8DF4C5-9758-4229-98E9-E92B737D8013}" dt="2024-10-31T21:11:25.567" v="380" actId="20577"/>
        <pc:sldMkLst>
          <pc:docMk/>
          <pc:sldMk cId="3158677504" sldId="309"/>
        </pc:sldMkLst>
        <pc:spChg chg="mod">
          <ac:chgData name="Santana Stallberg" userId="62ea0042-01d0-4cf3-bdca-caf2279316bb" providerId="ADAL" clId="{3E8DF4C5-9758-4229-98E9-E92B737D8013}" dt="2024-10-31T20:59:19.254" v="37" actId="20577"/>
          <ac:spMkLst>
            <pc:docMk/>
            <pc:sldMk cId="3158677504" sldId="309"/>
            <ac:spMk id="2" creationId="{5A8EDA8F-2A5E-3602-5056-1DF1856B3C84}"/>
          </ac:spMkLst>
        </pc:spChg>
        <pc:spChg chg="mod">
          <ac:chgData name="Santana Stallberg" userId="62ea0042-01d0-4cf3-bdca-caf2279316bb" providerId="ADAL" clId="{3E8DF4C5-9758-4229-98E9-E92B737D8013}" dt="2024-10-31T21:03:46.300" v="196" actId="20577"/>
          <ac:spMkLst>
            <pc:docMk/>
            <pc:sldMk cId="3158677504" sldId="309"/>
            <ac:spMk id="3" creationId="{E97BEF68-8D1C-CF38-2537-0C8B4D2F012B}"/>
          </ac:spMkLst>
        </pc:spChg>
      </pc:sldChg>
      <pc:sldChg chg="addSp delSp modSp add mod ord">
        <pc:chgData name="Santana Stallberg" userId="62ea0042-01d0-4cf3-bdca-caf2279316bb" providerId="ADAL" clId="{3E8DF4C5-9758-4229-98E9-E92B737D8013}" dt="2024-10-31T21:03:30.480" v="195" actId="1076"/>
        <pc:sldMkLst>
          <pc:docMk/>
          <pc:sldMk cId="2291543456" sldId="310"/>
        </pc:sldMkLst>
        <pc:spChg chg="mod">
          <ac:chgData name="Santana Stallberg" userId="62ea0042-01d0-4cf3-bdca-caf2279316bb" providerId="ADAL" clId="{3E8DF4C5-9758-4229-98E9-E92B737D8013}" dt="2024-10-31T21:03:30.480" v="195" actId="1076"/>
          <ac:spMkLst>
            <pc:docMk/>
            <pc:sldMk cId="2291543456" sldId="310"/>
            <ac:spMk id="2" creationId="{6E384D75-5056-EDDD-E81A-BFA0852028EE}"/>
          </ac:spMkLst>
        </pc:spChg>
        <pc:spChg chg="add del mod">
          <ac:chgData name="Santana Stallberg" userId="62ea0042-01d0-4cf3-bdca-caf2279316bb" providerId="ADAL" clId="{3E8DF4C5-9758-4229-98E9-E92B737D8013}" dt="2024-10-31T20:58:53.780" v="13" actId="478"/>
          <ac:spMkLst>
            <pc:docMk/>
            <pc:sldMk cId="2291543456" sldId="310"/>
            <ac:spMk id="3" creationId="{6AB5C790-4A71-80C2-088D-2D0F259FC31A}"/>
          </ac:spMkLst>
        </pc:spChg>
        <pc:spChg chg="del">
          <ac:chgData name="Santana Stallberg" userId="62ea0042-01d0-4cf3-bdca-caf2279316bb" providerId="ADAL" clId="{3E8DF4C5-9758-4229-98E9-E92B737D8013}" dt="2024-10-31T20:58:51.633" v="12" actId="478"/>
          <ac:spMkLst>
            <pc:docMk/>
            <pc:sldMk cId="2291543456" sldId="310"/>
            <ac:spMk id="5" creationId="{73ED2662-0D2C-37A6-6547-5CEE9709EB75}"/>
          </ac:spMkLst>
        </pc:spChg>
        <pc:spChg chg="del">
          <ac:chgData name="Santana Stallberg" userId="62ea0042-01d0-4cf3-bdca-caf2279316bb" providerId="ADAL" clId="{3E8DF4C5-9758-4229-98E9-E92B737D8013}" dt="2024-10-31T20:58:50.281" v="11" actId="478"/>
          <ac:spMkLst>
            <pc:docMk/>
            <pc:sldMk cId="2291543456" sldId="310"/>
            <ac:spMk id="7" creationId="{A58BACB0-3C0E-6A1C-5D9A-FE99793D0B7A}"/>
          </ac:spMkLst>
        </pc:spChg>
        <pc:spChg chg="del mod">
          <ac:chgData name="Santana Stallberg" userId="62ea0042-01d0-4cf3-bdca-caf2279316bb" providerId="ADAL" clId="{3E8DF4C5-9758-4229-98E9-E92B737D8013}" dt="2024-10-31T21:02:14.536" v="176"/>
          <ac:spMkLst>
            <pc:docMk/>
            <pc:sldMk cId="2291543456" sldId="310"/>
            <ac:spMk id="8" creationId="{C339CBB4-F08B-FB51-3810-A2EFDAC38017}"/>
          </ac:spMkLst>
        </pc:spChg>
        <pc:spChg chg="del">
          <ac:chgData name="Santana Stallberg" userId="62ea0042-01d0-4cf3-bdca-caf2279316bb" providerId="ADAL" clId="{3E8DF4C5-9758-4229-98E9-E92B737D8013}" dt="2024-10-31T21:03:15.183" v="191" actId="26606"/>
          <ac:spMkLst>
            <pc:docMk/>
            <pc:sldMk cId="2291543456" sldId="310"/>
            <ac:spMk id="2060" creationId="{ED928E73-4281-D1F7-A490-008435B35235}"/>
          </ac:spMkLst>
        </pc:spChg>
        <pc:spChg chg="del">
          <ac:chgData name="Santana Stallberg" userId="62ea0042-01d0-4cf3-bdca-caf2279316bb" providerId="ADAL" clId="{3E8DF4C5-9758-4229-98E9-E92B737D8013}" dt="2024-10-31T21:03:15.183" v="191" actId="26606"/>
          <ac:spMkLst>
            <pc:docMk/>
            <pc:sldMk cId="2291543456" sldId="310"/>
            <ac:spMk id="2062" creationId="{2EEF2A66-FDD5-420F-4CD3-BAC97D01494D}"/>
          </ac:spMkLst>
        </pc:spChg>
        <pc:spChg chg="del">
          <ac:chgData name="Santana Stallberg" userId="62ea0042-01d0-4cf3-bdca-caf2279316bb" providerId="ADAL" clId="{3E8DF4C5-9758-4229-98E9-E92B737D8013}" dt="2024-10-31T21:03:15.183" v="191" actId="26606"/>
          <ac:spMkLst>
            <pc:docMk/>
            <pc:sldMk cId="2291543456" sldId="310"/>
            <ac:spMk id="2064" creationId="{009F46ED-067E-2825-266F-DB2D536F10AA}"/>
          </ac:spMkLst>
        </pc:spChg>
        <pc:spChg chg="del">
          <ac:chgData name="Santana Stallberg" userId="62ea0042-01d0-4cf3-bdca-caf2279316bb" providerId="ADAL" clId="{3E8DF4C5-9758-4229-98E9-E92B737D8013}" dt="2024-10-31T21:03:15.183" v="191" actId="26606"/>
          <ac:spMkLst>
            <pc:docMk/>
            <pc:sldMk cId="2291543456" sldId="310"/>
            <ac:spMk id="2066" creationId="{45D112F9-40CB-8CE9-EA52-380F70A4EA93}"/>
          </ac:spMkLst>
        </pc:spChg>
        <pc:spChg chg="add">
          <ac:chgData name="Santana Stallberg" userId="62ea0042-01d0-4cf3-bdca-caf2279316bb" providerId="ADAL" clId="{3E8DF4C5-9758-4229-98E9-E92B737D8013}" dt="2024-10-31T21:03:15.183" v="191" actId="26606"/>
          <ac:spMkLst>
            <pc:docMk/>
            <pc:sldMk cId="2291543456" sldId="310"/>
            <ac:spMk id="2071" creationId="{A078A52F-85EA-4C0B-962B-D9D9DD4DD78C}"/>
          </ac:spMkLst>
        </pc:spChg>
        <pc:spChg chg="add">
          <ac:chgData name="Santana Stallberg" userId="62ea0042-01d0-4cf3-bdca-caf2279316bb" providerId="ADAL" clId="{3E8DF4C5-9758-4229-98E9-E92B737D8013}" dt="2024-10-31T21:03:15.183" v="191" actId="26606"/>
          <ac:spMkLst>
            <pc:docMk/>
            <pc:sldMk cId="2291543456" sldId="310"/>
            <ac:spMk id="2073" creationId="{919797D5-5700-4683-B30A-5B4D56CB8270}"/>
          </ac:spMkLst>
        </pc:spChg>
        <pc:spChg chg="add">
          <ac:chgData name="Santana Stallberg" userId="62ea0042-01d0-4cf3-bdca-caf2279316bb" providerId="ADAL" clId="{3E8DF4C5-9758-4229-98E9-E92B737D8013}" dt="2024-10-31T21:03:15.183" v="191" actId="26606"/>
          <ac:spMkLst>
            <pc:docMk/>
            <pc:sldMk cId="2291543456" sldId="310"/>
            <ac:spMk id="2075" creationId="{4856A7B9-9801-42EC-A4C9-7E22A56EF53D}"/>
          </ac:spMkLst>
        </pc:spChg>
        <pc:spChg chg="add">
          <ac:chgData name="Santana Stallberg" userId="62ea0042-01d0-4cf3-bdca-caf2279316bb" providerId="ADAL" clId="{3E8DF4C5-9758-4229-98E9-E92B737D8013}" dt="2024-10-31T21:03:15.183" v="191" actId="26606"/>
          <ac:spMkLst>
            <pc:docMk/>
            <pc:sldMk cId="2291543456" sldId="310"/>
            <ac:spMk id="2077" creationId="{8AD54DB8-C150-4290-85D6-F5B0262BFEEF}"/>
          </ac:spMkLst>
        </pc:spChg>
        <pc:spChg chg="add">
          <ac:chgData name="Santana Stallberg" userId="62ea0042-01d0-4cf3-bdca-caf2279316bb" providerId="ADAL" clId="{3E8DF4C5-9758-4229-98E9-E92B737D8013}" dt="2024-10-31T21:03:15.183" v="191" actId="26606"/>
          <ac:spMkLst>
            <pc:docMk/>
            <pc:sldMk cId="2291543456" sldId="310"/>
            <ac:spMk id="2079" creationId="{49DC0F7B-EA19-435F-BA38-A576FE1A65F7}"/>
          </ac:spMkLst>
        </pc:spChg>
        <pc:spChg chg="add">
          <ac:chgData name="Santana Stallberg" userId="62ea0042-01d0-4cf3-bdca-caf2279316bb" providerId="ADAL" clId="{3E8DF4C5-9758-4229-98E9-E92B737D8013}" dt="2024-10-31T21:03:15.183" v="191" actId="26606"/>
          <ac:spMkLst>
            <pc:docMk/>
            <pc:sldMk cId="2291543456" sldId="310"/>
            <ac:spMk id="2081" creationId="{8523F451-F10A-4328-8198-58E5C6166758}"/>
          </ac:spMkLst>
        </pc:spChg>
        <pc:grpChg chg="add">
          <ac:chgData name="Santana Stallberg" userId="62ea0042-01d0-4cf3-bdca-caf2279316bb" providerId="ADAL" clId="{3E8DF4C5-9758-4229-98E9-E92B737D8013}" dt="2024-10-31T21:03:15.183" v="191" actId="26606"/>
          <ac:grpSpMkLst>
            <pc:docMk/>
            <pc:sldMk cId="2291543456" sldId="310"/>
            <ac:grpSpMk id="2083" creationId="{BDAE63F2-766D-44DB-AAC5-B4B4F123BBCB}"/>
          </ac:grpSpMkLst>
        </pc:grpChg>
        <pc:picChg chg="add mod">
          <ac:chgData name="Santana Stallberg" userId="62ea0042-01d0-4cf3-bdca-caf2279316bb" providerId="ADAL" clId="{3E8DF4C5-9758-4229-98E9-E92B737D8013}" dt="2024-10-31T21:03:24.585" v="193" actId="1076"/>
          <ac:picMkLst>
            <pc:docMk/>
            <pc:sldMk cId="2291543456" sldId="310"/>
            <ac:picMk id="1026" creationId="{D5B183FB-66FB-C052-3C61-C4524F0316E4}"/>
          </ac:picMkLst>
        </pc:picChg>
      </pc:sldChg>
      <pc:sldChg chg="modSp add mod modNotesTx">
        <pc:chgData name="Santana Stallberg" userId="62ea0042-01d0-4cf3-bdca-caf2279316bb" providerId="ADAL" clId="{3E8DF4C5-9758-4229-98E9-E92B737D8013}" dt="2024-10-31T22:10:01.705" v="5935" actId="20577"/>
        <pc:sldMkLst>
          <pc:docMk/>
          <pc:sldMk cId="2805709346" sldId="311"/>
        </pc:sldMkLst>
        <pc:spChg chg="mod">
          <ac:chgData name="Santana Stallberg" userId="62ea0042-01d0-4cf3-bdca-caf2279316bb" providerId="ADAL" clId="{3E8DF4C5-9758-4229-98E9-E92B737D8013}" dt="2024-10-31T22:09:48.017" v="5856" actId="20577"/>
          <ac:spMkLst>
            <pc:docMk/>
            <pc:sldMk cId="2805709346" sldId="311"/>
            <ac:spMk id="3" creationId="{9960BC43-3D1A-A2DB-5195-9090E9B7AA06}"/>
          </ac:spMkLst>
        </pc:spChg>
      </pc:sldChg>
      <pc:sldChg chg="modSp add mod ord modNotesTx">
        <pc:chgData name="Santana Stallberg" userId="62ea0042-01d0-4cf3-bdca-caf2279316bb" providerId="ADAL" clId="{3E8DF4C5-9758-4229-98E9-E92B737D8013}" dt="2024-10-31T21:37:58.362" v="2037" actId="113"/>
        <pc:sldMkLst>
          <pc:docMk/>
          <pc:sldMk cId="1550298925" sldId="312"/>
        </pc:sldMkLst>
        <pc:spChg chg="mod">
          <ac:chgData name="Santana Stallberg" userId="62ea0042-01d0-4cf3-bdca-caf2279316bb" providerId="ADAL" clId="{3E8DF4C5-9758-4229-98E9-E92B737D8013}" dt="2024-10-31T21:37:40.126" v="2031" actId="20577"/>
          <ac:spMkLst>
            <pc:docMk/>
            <pc:sldMk cId="1550298925" sldId="312"/>
            <ac:spMk id="2" creationId="{0B27DCDC-25EF-6F52-D133-72302CB5BE73}"/>
          </ac:spMkLst>
        </pc:spChg>
        <pc:spChg chg="mod">
          <ac:chgData name="Santana Stallberg" userId="62ea0042-01d0-4cf3-bdca-caf2279316bb" providerId="ADAL" clId="{3E8DF4C5-9758-4229-98E9-E92B737D8013}" dt="2024-10-31T21:37:58.362" v="2037" actId="113"/>
          <ac:spMkLst>
            <pc:docMk/>
            <pc:sldMk cId="1550298925" sldId="312"/>
            <ac:spMk id="3" creationId="{D29D2D54-F73B-EBBD-40AC-5E0228F82737}"/>
          </ac:spMkLst>
        </pc:spChg>
      </pc:sldChg>
      <pc:sldChg chg="modSp add mod modNotesTx">
        <pc:chgData name="Santana Stallberg" userId="62ea0042-01d0-4cf3-bdca-caf2279316bb" providerId="ADAL" clId="{3E8DF4C5-9758-4229-98E9-E92B737D8013}" dt="2024-10-31T21:53:57.847" v="4354" actId="20577"/>
        <pc:sldMkLst>
          <pc:docMk/>
          <pc:sldMk cId="1827934577" sldId="313"/>
        </pc:sldMkLst>
        <pc:spChg chg="mod">
          <ac:chgData name="Santana Stallberg" userId="62ea0042-01d0-4cf3-bdca-caf2279316bb" providerId="ADAL" clId="{3E8DF4C5-9758-4229-98E9-E92B737D8013}" dt="2024-10-31T21:16:37.533" v="423" actId="20577"/>
          <ac:spMkLst>
            <pc:docMk/>
            <pc:sldMk cId="1827934577" sldId="313"/>
            <ac:spMk id="2" creationId="{B45ED9F7-9075-2D77-5768-ECBA04ABE779}"/>
          </ac:spMkLst>
        </pc:spChg>
        <pc:spChg chg="mod">
          <ac:chgData name="Santana Stallberg" userId="62ea0042-01d0-4cf3-bdca-caf2279316bb" providerId="ADAL" clId="{3E8DF4C5-9758-4229-98E9-E92B737D8013}" dt="2024-10-31T21:51:50.416" v="3795" actId="313"/>
          <ac:spMkLst>
            <pc:docMk/>
            <pc:sldMk cId="1827934577" sldId="313"/>
            <ac:spMk id="3" creationId="{EDBFC070-6CAA-73C5-534F-88FDEC4B8612}"/>
          </ac:spMkLst>
        </pc:spChg>
      </pc:sldChg>
      <pc:sldChg chg="modSp add mod">
        <pc:chgData name="Santana Stallberg" userId="62ea0042-01d0-4cf3-bdca-caf2279316bb" providerId="ADAL" clId="{3E8DF4C5-9758-4229-98E9-E92B737D8013}" dt="2024-10-31T21:37:36.679" v="2029" actId="20577"/>
        <pc:sldMkLst>
          <pc:docMk/>
          <pc:sldMk cId="1179469826" sldId="314"/>
        </pc:sldMkLst>
        <pc:spChg chg="mod">
          <ac:chgData name="Santana Stallberg" userId="62ea0042-01d0-4cf3-bdca-caf2279316bb" providerId="ADAL" clId="{3E8DF4C5-9758-4229-98E9-E92B737D8013}" dt="2024-10-31T21:37:36.679" v="2029" actId="20577"/>
          <ac:spMkLst>
            <pc:docMk/>
            <pc:sldMk cId="1179469826" sldId="314"/>
            <ac:spMk id="2" creationId="{73CD258F-12CF-76BB-162C-2D8F9F76E39B}"/>
          </ac:spMkLst>
        </pc:spChg>
      </pc:sldChg>
      <pc:sldChg chg="modSp add mod modNotesTx">
        <pc:chgData name="Santana Stallberg" userId="62ea0042-01d0-4cf3-bdca-caf2279316bb" providerId="ADAL" clId="{3E8DF4C5-9758-4229-98E9-E92B737D8013}" dt="2024-10-31T22:09:22.623" v="5776" actId="20577"/>
        <pc:sldMkLst>
          <pc:docMk/>
          <pc:sldMk cId="1490840468" sldId="315"/>
        </pc:sldMkLst>
        <pc:spChg chg="mod">
          <ac:chgData name="Santana Stallberg" userId="62ea0042-01d0-4cf3-bdca-caf2279316bb" providerId="ADAL" clId="{3E8DF4C5-9758-4229-98E9-E92B737D8013}" dt="2024-10-31T21:56:15.561" v="4381" actId="20577"/>
          <ac:spMkLst>
            <pc:docMk/>
            <pc:sldMk cId="1490840468" sldId="315"/>
            <ac:spMk id="2" creationId="{5111938E-60E9-953E-3E27-4017A89EEA31}"/>
          </ac:spMkLst>
        </pc:spChg>
        <pc:spChg chg="mod">
          <ac:chgData name="Santana Stallberg" userId="62ea0042-01d0-4cf3-bdca-caf2279316bb" providerId="ADAL" clId="{3E8DF4C5-9758-4229-98E9-E92B737D8013}" dt="2024-10-31T22:05:48.226" v="5386" actId="1076"/>
          <ac:spMkLst>
            <pc:docMk/>
            <pc:sldMk cId="1490840468" sldId="315"/>
            <ac:spMk id="3" creationId="{DE0AF0E8-0FEE-B1BE-81C5-207CA6DABE4F}"/>
          </ac:spMkLst>
        </pc:spChg>
      </pc:sldChg>
      <pc:sldChg chg="addSp delSp modSp add mod ord">
        <pc:chgData name="Santana Stallberg" userId="62ea0042-01d0-4cf3-bdca-caf2279316bb" providerId="ADAL" clId="{3E8DF4C5-9758-4229-98E9-E92B737D8013}" dt="2024-10-31T22:10:35.545" v="5963" actId="1076"/>
        <pc:sldMkLst>
          <pc:docMk/>
          <pc:sldMk cId="2253424324" sldId="316"/>
        </pc:sldMkLst>
        <pc:spChg chg="mod">
          <ac:chgData name="Santana Stallberg" userId="62ea0042-01d0-4cf3-bdca-caf2279316bb" providerId="ADAL" clId="{3E8DF4C5-9758-4229-98E9-E92B737D8013}" dt="2024-10-31T22:10:19.726" v="5960" actId="5793"/>
          <ac:spMkLst>
            <pc:docMk/>
            <pc:sldMk cId="2253424324" sldId="316"/>
            <ac:spMk id="2" creationId="{F0560AC9-01A8-2451-E439-1F5F86DD0171}"/>
          </ac:spMkLst>
        </pc:spChg>
        <pc:picChg chg="add mod">
          <ac:chgData name="Santana Stallberg" userId="62ea0042-01d0-4cf3-bdca-caf2279316bb" providerId="ADAL" clId="{3E8DF4C5-9758-4229-98E9-E92B737D8013}" dt="2024-10-31T22:10:35.545" v="5963" actId="1076"/>
          <ac:picMkLst>
            <pc:docMk/>
            <pc:sldMk cId="2253424324" sldId="316"/>
            <ac:picMk id="3" creationId="{AEC6D3D9-71BD-A0F2-5191-E2592EFA7512}"/>
          </ac:picMkLst>
        </pc:picChg>
        <pc:picChg chg="del">
          <ac:chgData name="Santana Stallberg" userId="62ea0042-01d0-4cf3-bdca-caf2279316bb" providerId="ADAL" clId="{3E8DF4C5-9758-4229-98E9-E92B737D8013}" dt="2024-10-31T22:10:32.789" v="5961" actId="478"/>
          <ac:picMkLst>
            <pc:docMk/>
            <pc:sldMk cId="2253424324" sldId="316"/>
            <ac:picMk id="1026" creationId="{5F8CF364-4A8F-5BFC-FB9A-FFED683B48AE}"/>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2A95CB-1E22-4BB0-95EE-BDE98411B47E}" type="datetimeFigureOut">
              <a:rPr lang="en-CA" smtClean="0"/>
              <a:t>2024-11-14</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5DEA52-1951-45AE-B008-3ED1FDDAE96F}" type="slidenum">
              <a:rPr lang="en-CA" smtClean="0"/>
              <a:t>‹#›</a:t>
            </a:fld>
            <a:endParaRPr lang="en-CA"/>
          </a:p>
        </p:txBody>
      </p:sp>
    </p:spTree>
    <p:extLst>
      <p:ext uri="{BB962C8B-B14F-4D97-AF65-F5344CB8AC3E}">
        <p14:creationId xmlns:p14="http://schemas.microsoft.com/office/powerpoint/2010/main" val="5992878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675DEA52-1951-45AE-B008-3ED1FDDAE96F}" type="slidenum">
              <a:rPr lang="en-CA" smtClean="0"/>
              <a:t>2</a:t>
            </a:fld>
            <a:endParaRPr lang="en-CA"/>
          </a:p>
        </p:txBody>
      </p:sp>
    </p:spTree>
    <p:extLst>
      <p:ext uri="{BB962C8B-B14F-4D97-AF65-F5344CB8AC3E}">
        <p14:creationId xmlns:p14="http://schemas.microsoft.com/office/powerpoint/2010/main" val="108137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B5A12A-8915-0C9C-205D-625160B8706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8D0A47E-0518-C556-D859-AF8A49B5DD4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0608610-F2C2-F717-6388-820D39B6C337}"/>
              </a:ext>
            </a:extLst>
          </p:cNvPr>
          <p:cNvSpPr>
            <a:spLocks noGrp="1"/>
          </p:cNvSpPr>
          <p:nvPr>
            <p:ph type="body" idx="1"/>
          </p:nvPr>
        </p:nvSpPr>
        <p:spPr/>
        <p:txBody>
          <a:bodyPr/>
          <a:lstStyle/>
          <a:p>
            <a:r>
              <a:rPr lang="en-GB" i="0" dirty="0">
                <a:latin typeface="Helvetica" pitchFamily="2" charset="0"/>
              </a:rPr>
              <a:t>Due to the feedback from the Student-at-law survey, the ABA working group has identified the need to review the current articling plan to align it better to the unique experience of students especially with multiple rotations and to align the articling plan and evaluation requirements to ensure students are meeting the requirements of the articling process. </a:t>
            </a:r>
          </a:p>
        </p:txBody>
      </p:sp>
      <p:sp>
        <p:nvSpPr>
          <p:cNvPr id="4" name="Slide Number Placeholder 3">
            <a:extLst>
              <a:ext uri="{FF2B5EF4-FFF2-40B4-BE49-F238E27FC236}">
                <a16:creationId xmlns:a16="http://schemas.microsoft.com/office/drawing/2014/main" id="{121A8F8C-DFE0-4D83-6D99-8CCA0B82F306}"/>
              </a:ext>
            </a:extLst>
          </p:cNvPr>
          <p:cNvSpPr>
            <a:spLocks noGrp="1"/>
          </p:cNvSpPr>
          <p:nvPr>
            <p:ph type="sldNum" sz="quarter" idx="5"/>
          </p:nvPr>
        </p:nvSpPr>
        <p:spPr/>
        <p:txBody>
          <a:bodyPr/>
          <a:lstStyle/>
          <a:p>
            <a:fld id="{675DEA52-1951-45AE-B008-3ED1FDDAE96F}" type="slidenum">
              <a:rPr lang="en-CA" smtClean="0"/>
              <a:t>11</a:t>
            </a:fld>
            <a:endParaRPr lang="en-CA"/>
          </a:p>
        </p:txBody>
      </p:sp>
    </p:spTree>
    <p:extLst>
      <p:ext uri="{BB962C8B-B14F-4D97-AF65-F5344CB8AC3E}">
        <p14:creationId xmlns:p14="http://schemas.microsoft.com/office/powerpoint/2010/main" val="16383694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DAF23D-50C2-C090-D9D7-DB98A5F9537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E6447E2-ECBD-A883-B83E-721B0C65EE7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28ADA4E-DBF3-C194-7205-70F1DCEB6080}"/>
              </a:ext>
            </a:extLst>
          </p:cNvPr>
          <p:cNvSpPr>
            <a:spLocks noGrp="1"/>
          </p:cNvSpPr>
          <p:nvPr>
            <p:ph type="body" idx="1"/>
          </p:nvPr>
        </p:nvSpPr>
        <p:spPr/>
        <p:txBody>
          <a:bodyPr/>
          <a:lstStyle/>
          <a:p>
            <a:r>
              <a:rPr lang="en-US" dirty="0"/>
              <a:t>These are the suggested items for the next year, but the ABA working group will review in the New Year.</a:t>
            </a:r>
          </a:p>
        </p:txBody>
      </p:sp>
      <p:sp>
        <p:nvSpPr>
          <p:cNvPr id="4" name="Slide Number Placeholder 3">
            <a:extLst>
              <a:ext uri="{FF2B5EF4-FFF2-40B4-BE49-F238E27FC236}">
                <a16:creationId xmlns:a16="http://schemas.microsoft.com/office/drawing/2014/main" id="{32966327-6292-3262-A3E1-1F654A76F931}"/>
              </a:ext>
            </a:extLst>
          </p:cNvPr>
          <p:cNvSpPr>
            <a:spLocks noGrp="1"/>
          </p:cNvSpPr>
          <p:nvPr>
            <p:ph type="sldNum" sz="quarter" idx="5"/>
          </p:nvPr>
        </p:nvSpPr>
        <p:spPr/>
        <p:txBody>
          <a:bodyPr/>
          <a:lstStyle/>
          <a:p>
            <a:fld id="{675DEA52-1951-45AE-B008-3ED1FDDAE96F}" type="slidenum">
              <a:rPr lang="en-CA" smtClean="0"/>
              <a:t>12</a:t>
            </a:fld>
            <a:endParaRPr lang="en-CA"/>
          </a:p>
        </p:txBody>
      </p:sp>
    </p:spTree>
    <p:extLst>
      <p:ext uri="{BB962C8B-B14F-4D97-AF65-F5344CB8AC3E}">
        <p14:creationId xmlns:p14="http://schemas.microsoft.com/office/powerpoint/2010/main" val="8171599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E5C451-1AFC-C23D-738B-44F078982F9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B5BA45B-FA73-5F1A-E268-A45BD497C62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A4B6B2D-96E6-D9C5-D889-E39A3CB89AE2}"/>
              </a:ext>
            </a:extLst>
          </p:cNvPr>
          <p:cNvSpPr>
            <a:spLocks noGrp="1"/>
          </p:cNvSpPr>
          <p:nvPr>
            <p:ph type="body" idx="1"/>
          </p:nvPr>
        </p:nvSpPr>
        <p:spPr/>
        <p:txBody>
          <a:bodyPr/>
          <a:lstStyle/>
          <a:p>
            <a:endParaRPr lang="en-CA" dirty="0"/>
          </a:p>
        </p:txBody>
      </p:sp>
      <p:sp>
        <p:nvSpPr>
          <p:cNvPr id="4" name="Slide Number Placeholder 3">
            <a:extLst>
              <a:ext uri="{FF2B5EF4-FFF2-40B4-BE49-F238E27FC236}">
                <a16:creationId xmlns:a16="http://schemas.microsoft.com/office/drawing/2014/main" id="{C03E7469-6BFE-A3AD-676A-10581A26991F}"/>
              </a:ext>
            </a:extLst>
          </p:cNvPr>
          <p:cNvSpPr>
            <a:spLocks noGrp="1"/>
          </p:cNvSpPr>
          <p:nvPr>
            <p:ph type="sldNum" sz="quarter" idx="5"/>
          </p:nvPr>
        </p:nvSpPr>
        <p:spPr/>
        <p:txBody>
          <a:bodyPr/>
          <a:lstStyle/>
          <a:p>
            <a:fld id="{675DEA52-1951-45AE-B008-3ED1FDDAE96F}" type="slidenum">
              <a:rPr lang="en-CA" smtClean="0"/>
              <a:t>13</a:t>
            </a:fld>
            <a:endParaRPr lang="en-CA"/>
          </a:p>
        </p:txBody>
      </p:sp>
    </p:spTree>
    <p:extLst>
      <p:ext uri="{BB962C8B-B14F-4D97-AF65-F5344CB8AC3E}">
        <p14:creationId xmlns:p14="http://schemas.microsoft.com/office/powerpoint/2010/main" val="12258748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675DEA52-1951-45AE-B008-3ED1FDDAE96F}" type="slidenum">
              <a:rPr lang="en-CA" smtClean="0"/>
              <a:t>3</a:t>
            </a:fld>
            <a:endParaRPr lang="en-CA"/>
          </a:p>
        </p:txBody>
      </p:sp>
    </p:spTree>
    <p:extLst>
      <p:ext uri="{BB962C8B-B14F-4D97-AF65-F5344CB8AC3E}">
        <p14:creationId xmlns:p14="http://schemas.microsoft.com/office/powerpoint/2010/main" val="817612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solidFill>
                  <a:srgbClr val="222222"/>
                </a:solidFill>
                <a:latin typeface="Arial" panose="020B0604020202020204" pitchFamily="34" charset="0"/>
                <a:cs typeface="Arial" panose="020B0604020202020204" pitchFamily="34" charset="0"/>
              </a:rPr>
              <a:t>A decision to move forward for the time being with a Working Group was made as there was insufficient expressions of interest after several calls and extensions to meet quorum for a Committee.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dirty="0">
              <a:solidFill>
                <a:srgbClr val="222222"/>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dirty="0">
              <a:solidFill>
                <a:srgbClr val="222222"/>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solidFill>
                  <a:srgbClr val="222222"/>
                </a:solidFill>
                <a:latin typeface="Arial" panose="020B0604020202020204" pitchFamily="34" charset="0"/>
                <a:cs typeface="Arial" panose="020B0604020202020204" pitchFamily="34" charset="0"/>
              </a:rPr>
              <a:t>We are actively recruiting to have members join the working group to meet quorum for a Committee. </a:t>
            </a:r>
            <a:endParaRPr lang="en-US" altLang="en-US" dirty="0">
              <a:solidFill>
                <a:srgbClr val="222222"/>
              </a:solidFill>
              <a:cs typeface="Arial" panose="020B0604020202020204" pitchFamily="34" charset="0"/>
            </a:endParaRPr>
          </a:p>
          <a:p>
            <a:endParaRPr lang="en-CA" dirty="0"/>
          </a:p>
        </p:txBody>
      </p:sp>
      <p:sp>
        <p:nvSpPr>
          <p:cNvPr id="4" name="Slide Number Placeholder 3"/>
          <p:cNvSpPr>
            <a:spLocks noGrp="1"/>
          </p:cNvSpPr>
          <p:nvPr>
            <p:ph type="sldNum" sz="quarter" idx="5"/>
          </p:nvPr>
        </p:nvSpPr>
        <p:spPr/>
        <p:txBody>
          <a:bodyPr/>
          <a:lstStyle/>
          <a:p>
            <a:fld id="{675DEA52-1951-45AE-B008-3ED1FDDAE96F}" type="slidenum">
              <a:rPr lang="en-CA" smtClean="0"/>
              <a:t>4</a:t>
            </a:fld>
            <a:endParaRPr lang="en-CA"/>
          </a:p>
        </p:txBody>
      </p:sp>
    </p:spTree>
    <p:extLst>
      <p:ext uri="{BB962C8B-B14F-4D97-AF65-F5344CB8AC3E}">
        <p14:creationId xmlns:p14="http://schemas.microsoft.com/office/powerpoint/2010/main" val="38487347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800" dirty="0">
                <a:effectLst/>
                <a:latin typeface="Calibri" panose="020F0502020204030204" pitchFamily="34" charset="0"/>
                <a:ea typeface="Calibri" panose="020F0502020204030204" pitchFamily="34" charset="0"/>
              </a:rPr>
              <a:t>32.2% responded to the survey – former and current students-at-law.</a:t>
            </a:r>
          </a:p>
          <a:p>
            <a:endParaRPr lang="en-CA" sz="1800" dirty="0">
              <a:effectLst/>
              <a:latin typeface="Calibri" panose="020F0502020204030204" pitchFamily="34" charset="0"/>
              <a:ea typeface="Calibri" panose="020F0502020204030204" pitchFamily="34" charset="0"/>
            </a:endParaRPr>
          </a:p>
          <a:p>
            <a:r>
              <a:rPr lang="en-CA" sz="1800" dirty="0">
                <a:effectLst/>
                <a:latin typeface="Calibri" panose="020F0502020204030204" pitchFamily="34" charset="0"/>
                <a:ea typeface="Calibri" panose="020F0502020204030204" pitchFamily="34" charset="0"/>
                <a:cs typeface="Calibri" panose="020F0502020204030204" pitchFamily="34" charset="0"/>
              </a:rPr>
              <a:t>High level insights were reviewed and there were some considerations that were specific to Nunavut that came up during the qualitative information (i.e., Housing).  Housing came up repeatedly throughout the qualitative information.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r>
              <a:rPr lang="en-CA" sz="1800" dirty="0">
                <a:effectLst/>
                <a:latin typeface="Calibri" panose="020F0502020204030204" pitchFamily="34" charset="0"/>
                <a:ea typeface="Calibri" panose="020F0502020204030204" pitchFamily="34" charset="0"/>
                <a:cs typeface="Calibri" panose="020F0502020204030204" pitchFamily="34" charset="0"/>
              </a:rPr>
              <a:t>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r>
              <a:rPr lang="en-CA" sz="1800" dirty="0">
                <a:effectLst/>
                <a:latin typeface="Calibri" panose="020F0502020204030204" pitchFamily="34" charset="0"/>
                <a:ea typeface="Calibri" panose="020F0502020204030204" pitchFamily="34" charset="0"/>
                <a:cs typeface="Calibri" panose="020F0502020204030204" pitchFamily="34" charset="0"/>
              </a:rPr>
              <a:t>There was also an indication that there was lack of infrastructure regarding the articling rotations including forms, documents, procedures, policies etc.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r>
              <a:rPr lang="en-CA" sz="1800" dirty="0">
                <a:effectLst/>
                <a:latin typeface="Calibri" panose="020F0502020204030204" pitchFamily="34" charset="0"/>
                <a:ea typeface="Calibri" panose="020F0502020204030204" pitchFamily="34" charset="0"/>
                <a:cs typeface="Calibri" panose="020F0502020204030204" pitchFamily="34" charset="0"/>
              </a:rPr>
              <a:t>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r>
              <a:rPr lang="en-CA" sz="1800" dirty="0">
                <a:effectLst/>
                <a:latin typeface="Calibri" panose="020F0502020204030204" pitchFamily="34" charset="0"/>
                <a:ea typeface="Calibri" panose="020F0502020204030204" pitchFamily="34" charset="0"/>
                <a:cs typeface="Calibri" panose="020F0502020204030204" pitchFamily="34" charset="0"/>
              </a:rPr>
              <a:t>Delays from hearing back from the LSN was also mentioned and the responses from the students-at-law were inconsistent as some people had no issues, and some people had quite significant issues.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r>
              <a:rPr lang="en-CA" sz="1800" dirty="0">
                <a:effectLst/>
                <a:latin typeface="Calibri" panose="020F0502020204030204" pitchFamily="34" charset="0"/>
                <a:ea typeface="Calibri" panose="020F0502020204030204" pitchFamily="34" charset="0"/>
                <a:cs typeface="Calibri" panose="020F0502020204030204" pitchFamily="34" charset="0"/>
              </a:rPr>
              <a:t>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r>
              <a:rPr lang="en-CA" sz="1800" dirty="0">
                <a:effectLst/>
                <a:latin typeface="Calibri" panose="020F0502020204030204" pitchFamily="34" charset="0"/>
                <a:ea typeface="Calibri" panose="020F0502020204030204" pitchFamily="34" charset="0"/>
                <a:cs typeface="Calibri" panose="020F0502020204030204" pitchFamily="34" charset="0"/>
              </a:rPr>
              <a:t>Challenges with articling principals/employers given the high turnover in the North impacted articling students. The arrangements shifted due to the turnover.</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r>
              <a:rPr lang="en-CA" sz="1800" dirty="0">
                <a:effectLst/>
                <a:latin typeface="Calibri" panose="020F0502020204030204" pitchFamily="34" charset="0"/>
                <a:ea typeface="Calibri" panose="020F0502020204030204" pitchFamily="34" charset="0"/>
                <a:cs typeface="Calibri" panose="020F0502020204030204" pitchFamily="34" charset="0"/>
              </a:rPr>
              <a:t>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r>
              <a:rPr lang="en-CA" sz="1800" dirty="0">
                <a:effectLst/>
                <a:latin typeface="Calibri" panose="020F0502020204030204" pitchFamily="34" charset="0"/>
                <a:ea typeface="Calibri" panose="020F0502020204030204" pitchFamily="34" charset="0"/>
                <a:cs typeface="Calibri" panose="020F0502020204030204" pitchFamily="34" charset="0"/>
              </a:rPr>
              <a:t>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r>
              <a:rPr lang="en-CA" sz="1800" dirty="0">
                <a:effectLst/>
                <a:latin typeface="Calibri" panose="020F0502020204030204" pitchFamily="34" charset="0"/>
                <a:ea typeface="Calibri" panose="020F0502020204030204" pitchFamily="34" charset="0"/>
                <a:cs typeface="Calibri" panose="020F0502020204030204" pitchFamily="34" charset="0"/>
              </a:rPr>
              <a:t>There was an identified need for more Nunavut-specific training (especially from non-Nunavut Law Program students-at-law ). The results for this are being looked at further to determine if this need is being identified for all students-at-law who completed law school outside the territory or were they from a specific region.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r>
              <a:rPr lang="en-CA" sz="1800" dirty="0">
                <a:effectLst/>
                <a:latin typeface="Calibri" panose="020F0502020204030204" pitchFamily="34" charset="0"/>
                <a:ea typeface="Calibri" panose="020F0502020204030204" pitchFamily="34" charset="0"/>
                <a:cs typeface="Calibri" panose="020F0502020204030204" pitchFamily="34" charset="0"/>
              </a:rPr>
              <a:t>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r>
              <a:rPr lang="en-CA" sz="1800" dirty="0">
                <a:effectLst/>
                <a:latin typeface="Calibri" panose="020F0502020204030204" pitchFamily="34" charset="0"/>
                <a:ea typeface="Calibri" panose="020F0502020204030204" pitchFamily="34" charset="0"/>
                <a:cs typeface="Calibri" panose="020F0502020204030204" pitchFamily="34" charset="0"/>
              </a:rPr>
              <a:t>CPLED Bar Course took a lot of time and would like more hands-on training.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r>
              <a:rPr lang="en-CA" sz="1800" dirty="0">
                <a:effectLst/>
                <a:latin typeface="Calibri" panose="020F0502020204030204" pitchFamily="34" charset="0"/>
                <a:ea typeface="Calibri" panose="020F0502020204030204" pitchFamily="34" charset="0"/>
                <a:cs typeface="Calibri" panose="020F0502020204030204" pitchFamily="34" charset="0"/>
              </a:rPr>
              <a:t>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r>
              <a:rPr lang="en-CA" sz="1800" dirty="0">
                <a:effectLst/>
                <a:latin typeface="Calibri" panose="020F0502020204030204" pitchFamily="34" charset="0"/>
                <a:ea typeface="Calibri" panose="020F0502020204030204" pitchFamily="34" charset="0"/>
                <a:cs typeface="Calibri" panose="020F0502020204030204" pitchFamily="34" charset="0"/>
              </a:rPr>
              <a:t>77.8% either disagreed or strongly disagreed that their bar admission course included valuable information about the unique requirements and law in Nunavut.  This is quite a high percentage. This could include CPLED or another program.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r>
              <a:rPr lang="en-CA" sz="1800" dirty="0">
                <a:effectLst/>
                <a:latin typeface="Calibri" panose="020F0502020204030204" pitchFamily="34" charset="0"/>
                <a:ea typeface="Calibri" panose="020F0502020204030204" pitchFamily="34" charset="0"/>
                <a:cs typeface="Calibri" panose="020F0502020204030204" pitchFamily="34" charset="0"/>
              </a:rPr>
              <a:t>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r>
              <a:rPr lang="en-CA" sz="1800" dirty="0">
                <a:effectLst/>
                <a:latin typeface="Calibri" panose="020F0502020204030204" pitchFamily="34" charset="0"/>
                <a:ea typeface="Calibri" panose="020F0502020204030204" pitchFamily="34" charset="0"/>
                <a:cs typeface="Calibri" panose="020F0502020204030204" pitchFamily="34" charset="0"/>
              </a:rPr>
              <a:t>15.8% only completed one articling rotation, but 78.9% did complete 2 or more rotations and this is something to consider when thinking about the bar admissions program moving forward in the uniqueness of the Nunavut articling process.</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r>
              <a:rPr lang="en-CA" sz="1800" dirty="0">
                <a:effectLst/>
                <a:latin typeface="Calibri" panose="020F0502020204030204" pitchFamily="34" charset="0"/>
                <a:ea typeface="Calibri" panose="020F0502020204030204" pitchFamily="34" charset="0"/>
                <a:cs typeface="Calibri" panose="020F0502020204030204" pitchFamily="34" charset="0"/>
              </a:rPr>
              <a:t>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r>
              <a:rPr lang="en-CA" sz="1800" dirty="0">
                <a:effectLst/>
                <a:latin typeface="Calibri" panose="020F0502020204030204" pitchFamily="34" charset="0"/>
                <a:ea typeface="Calibri" panose="020F0502020204030204" pitchFamily="34" charset="0"/>
                <a:cs typeface="Calibri" panose="020F0502020204030204" pitchFamily="34" charset="0"/>
              </a:rPr>
              <a:t>GN was the most frequent employer, followed by Arms Length/NGO, followed by the federal government.  </a:t>
            </a:r>
          </a:p>
          <a:p>
            <a:endParaRPr lang="en-CA" sz="1800" dirty="0">
              <a:effectLst/>
              <a:latin typeface="Calibri" panose="020F0502020204030204" pitchFamily="34" charset="0"/>
              <a:ea typeface="Calibri" panose="020F0502020204030204" pitchFamily="34" charset="0"/>
              <a:cs typeface="Calibri" panose="020F0502020204030204" pitchFamily="34" charset="0"/>
            </a:endParaRPr>
          </a:p>
          <a:p>
            <a:endParaRPr lang="en-CA" sz="1800" dirty="0">
              <a:effectLst/>
              <a:latin typeface="Calibri" panose="020F0502020204030204" pitchFamily="34" charset="0"/>
              <a:ea typeface="Calibri" panose="020F0502020204030204" pitchFamily="34" charset="0"/>
              <a:cs typeface="Calibri" panose="020F0502020204030204" pitchFamily="34" charset="0"/>
            </a:endParaRPr>
          </a:p>
          <a:p>
            <a:r>
              <a:rPr lang="en-CA" sz="1800" dirty="0">
                <a:effectLst/>
                <a:latin typeface="Calibri" panose="020F0502020204030204" pitchFamily="34" charset="0"/>
                <a:ea typeface="Calibri" panose="020F0502020204030204" pitchFamily="34" charset="0"/>
                <a:cs typeface="Calibri" panose="020F0502020204030204" pitchFamily="34" charset="0"/>
              </a:rPr>
              <a:t>Another area we received information about this was that 15.8% wanted to complete their articling in Ottawa but were unable to. Technically based on the LPA and Rules, the students-at-law are supposed to complete their articling in the territory, and this is something that may need to be looked at further to determine if more flexibility is needed to allow for students-at-law to complete their clerkships outside the territory; especially given many Inuit based organizations have offices located in Ottawa.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r>
              <a:rPr lang="en-CA" sz="1800" dirty="0">
                <a:effectLst/>
                <a:latin typeface="Calibri" panose="020F0502020204030204" pitchFamily="34" charset="0"/>
                <a:ea typeface="Calibri" panose="020F0502020204030204" pitchFamily="34" charset="0"/>
                <a:cs typeface="Calibri" panose="020F0502020204030204" pitchFamily="34" charset="0"/>
              </a:rPr>
              <a:t>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r>
              <a:rPr lang="en-CA" sz="1800" dirty="0">
                <a:effectLst/>
                <a:latin typeface="Calibri" panose="020F0502020204030204" pitchFamily="34" charset="0"/>
                <a:ea typeface="Calibri" panose="020F0502020204030204" pitchFamily="34" charset="0"/>
                <a:cs typeface="Calibri" panose="020F0502020204030204" pitchFamily="34" charset="0"/>
              </a:rPr>
              <a:t>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r>
              <a:rPr lang="en-CA" sz="1800" dirty="0">
                <a:effectLst/>
                <a:latin typeface="Calibri" panose="020F0502020204030204" pitchFamily="34" charset="0"/>
                <a:ea typeface="Calibri" panose="020F0502020204030204" pitchFamily="34" charset="0"/>
                <a:cs typeface="Calibri" panose="020F0502020204030204" pitchFamily="34" charset="0"/>
              </a:rPr>
              <a:t>Attendance at settlement conference + staff and office management were the competencies that students-at-law felt they least developed during their bar programs.  These are competencies that the LSN want students to develop but the responses do indicate that these were the competencies the students felt they least developed.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r>
              <a:rPr lang="en-CA" sz="1800" dirty="0">
                <a:effectLst/>
                <a:latin typeface="Calibri" panose="020F0502020204030204" pitchFamily="34" charset="0"/>
                <a:ea typeface="Calibri" panose="020F0502020204030204" pitchFamily="34" charset="0"/>
                <a:cs typeface="Calibri" panose="020F0502020204030204" pitchFamily="34" charset="0"/>
              </a:rPr>
              <a:t>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r>
              <a:rPr lang="en-CA" sz="1800" dirty="0">
                <a:effectLst/>
                <a:latin typeface="Calibri" panose="020F0502020204030204" pitchFamily="34" charset="0"/>
                <a:ea typeface="Calibri" panose="020F0502020204030204" pitchFamily="34" charset="0"/>
                <a:cs typeface="Calibri" panose="020F0502020204030204" pitchFamily="34" charset="0"/>
              </a:rPr>
              <a:t>There were reports of students-at-law not being paid for their articling.  This has been flagged as it is quite concerning. Several questions were asked about compensation and some people did report they did not get paid at all for their clerkship.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r>
              <a:rPr lang="en-CA" sz="1800" dirty="0">
                <a:effectLst/>
                <a:latin typeface="Calibri" panose="020F0502020204030204" pitchFamily="34" charset="0"/>
                <a:ea typeface="Calibri" panose="020F0502020204030204" pitchFamily="34" charset="0"/>
                <a:cs typeface="Calibri" panose="020F0502020204030204" pitchFamily="34" charset="0"/>
              </a:rPr>
              <a:t>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r>
              <a:rPr lang="en-CA" sz="1800" dirty="0">
                <a:effectLst/>
                <a:latin typeface="Calibri" panose="020F0502020204030204" pitchFamily="34" charset="0"/>
                <a:ea typeface="Calibri" panose="020F0502020204030204" pitchFamily="34" charset="0"/>
                <a:cs typeface="Calibri" panose="020F0502020204030204" pitchFamily="34" charset="0"/>
              </a:rPr>
              <a:t>There was also significant variation in the number of days off during articles. This varied among jurisdictions, and it is not identified in the LPA, and as such it has been left to the employer to decide since the LSN does not have anything in the Rules or LPA.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r>
              <a:rPr lang="en-CA" sz="1800" dirty="0">
                <a:effectLst/>
                <a:latin typeface="Calibri" panose="020F0502020204030204" pitchFamily="34" charset="0"/>
                <a:ea typeface="Calibri" panose="020F0502020204030204" pitchFamily="34" charset="0"/>
                <a:cs typeface="Calibri" panose="020F0502020204030204" pitchFamily="34" charset="0"/>
              </a:rPr>
              <a:t>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r>
              <a:rPr lang="en-CA" sz="1800" dirty="0">
                <a:effectLst/>
                <a:latin typeface="Calibri" panose="020F0502020204030204" pitchFamily="34" charset="0"/>
                <a:ea typeface="Calibri" panose="020F0502020204030204" pitchFamily="34" charset="0"/>
                <a:cs typeface="Calibri" panose="020F0502020204030204" pitchFamily="34" charset="0"/>
              </a:rPr>
              <a:t>47.4% did not receive training in Equity Diversity and Inclusion, cross-cultural competency during their articles.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r>
              <a:rPr lang="en-CA" sz="1800" dirty="0">
                <a:effectLst/>
                <a:latin typeface="Calibri" panose="020F0502020204030204" pitchFamily="34" charset="0"/>
                <a:ea typeface="Calibri" panose="020F0502020204030204" pitchFamily="34" charset="0"/>
                <a:cs typeface="Calibri" panose="020F0502020204030204" pitchFamily="34" charset="0"/>
              </a:rPr>
              <a:t>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r>
              <a:rPr lang="en-CA" sz="1800" dirty="0">
                <a:effectLst/>
                <a:latin typeface="Calibri" panose="020F0502020204030204" pitchFamily="34" charset="0"/>
                <a:ea typeface="Calibri" panose="020F0502020204030204" pitchFamily="34" charset="0"/>
                <a:cs typeface="Calibri" panose="020F0502020204030204" pitchFamily="34" charset="0"/>
              </a:rPr>
              <a:t>68.4% did not have an opportunity to learn about culturally competency and/or trauma-informed legal practice. 31.6% did receive this type of training and it is a conversation the LSN has been having regarding these trainings.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675DEA52-1951-45AE-B008-3ED1FDDAE96F}" type="slidenum">
              <a:rPr lang="en-CA" smtClean="0"/>
              <a:t>5</a:t>
            </a:fld>
            <a:endParaRPr lang="en-CA"/>
          </a:p>
        </p:txBody>
      </p:sp>
    </p:spTree>
    <p:extLst>
      <p:ext uri="{BB962C8B-B14F-4D97-AF65-F5344CB8AC3E}">
        <p14:creationId xmlns:p14="http://schemas.microsoft.com/office/powerpoint/2010/main" val="14464168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3845EC-8608-8DFC-0448-1DEAF218CFD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C6EBE85-2053-D2D5-33F7-0825A70ABEA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73FB916-5A0E-F4B2-54C8-0C2FD79A8C85}"/>
              </a:ext>
            </a:extLst>
          </p:cNvPr>
          <p:cNvSpPr>
            <a:spLocks noGrp="1"/>
          </p:cNvSpPr>
          <p:nvPr>
            <p:ph type="body" idx="1"/>
          </p:nvPr>
        </p:nvSpPr>
        <p:spPr/>
        <p:txBody>
          <a:bodyPr/>
          <a:lstStyle/>
          <a:p>
            <a:endParaRPr lang="en-CA" dirty="0"/>
          </a:p>
        </p:txBody>
      </p:sp>
      <p:sp>
        <p:nvSpPr>
          <p:cNvPr id="4" name="Slide Number Placeholder 3">
            <a:extLst>
              <a:ext uri="{FF2B5EF4-FFF2-40B4-BE49-F238E27FC236}">
                <a16:creationId xmlns:a16="http://schemas.microsoft.com/office/drawing/2014/main" id="{4F079C8A-9B1E-F387-E1A5-16B69AF77DD0}"/>
              </a:ext>
            </a:extLst>
          </p:cNvPr>
          <p:cNvSpPr>
            <a:spLocks noGrp="1"/>
          </p:cNvSpPr>
          <p:nvPr>
            <p:ph type="sldNum" sz="quarter" idx="5"/>
          </p:nvPr>
        </p:nvSpPr>
        <p:spPr/>
        <p:txBody>
          <a:bodyPr/>
          <a:lstStyle/>
          <a:p>
            <a:fld id="{675DEA52-1951-45AE-B008-3ED1FDDAE96F}" type="slidenum">
              <a:rPr lang="en-CA" smtClean="0"/>
              <a:t>6</a:t>
            </a:fld>
            <a:endParaRPr lang="en-CA"/>
          </a:p>
        </p:txBody>
      </p:sp>
    </p:spTree>
    <p:extLst>
      <p:ext uri="{BB962C8B-B14F-4D97-AF65-F5344CB8AC3E}">
        <p14:creationId xmlns:p14="http://schemas.microsoft.com/office/powerpoint/2010/main" val="36641860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E21C41-425D-27AD-CCB5-E2B725A7705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8A291C9-56A0-AC3E-8723-A935DC845CA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838DDBB-58D9-10CC-1956-97251B60FFEE}"/>
              </a:ext>
            </a:extLst>
          </p:cNvPr>
          <p:cNvSpPr>
            <a:spLocks noGrp="1"/>
          </p:cNvSpPr>
          <p:nvPr>
            <p:ph type="body" idx="1"/>
          </p:nvPr>
        </p:nvSpPr>
        <p:spPr/>
        <p:txBody>
          <a:bodyPr/>
          <a:lstStyle/>
          <a:p>
            <a:r>
              <a:rPr lang="en-US" dirty="0"/>
              <a:t>Nunavut has a unique </a:t>
            </a:r>
          </a:p>
        </p:txBody>
      </p:sp>
      <p:sp>
        <p:nvSpPr>
          <p:cNvPr id="4" name="Slide Number Placeholder 3">
            <a:extLst>
              <a:ext uri="{FF2B5EF4-FFF2-40B4-BE49-F238E27FC236}">
                <a16:creationId xmlns:a16="http://schemas.microsoft.com/office/drawing/2014/main" id="{DD65F4B6-3B81-A28E-393F-8F11187835E3}"/>
              </a:ext>
            </a:extLst>
          </p:cNvPr>
          <p:cNvSpPr>
            <a:spLocks noGrp="1"/>
          </p:cNvSpPr>
          <p:nvPr>
            <p:ph type="sldNum" sz="quarter" idx="5"/>
          </p:nvPr>
        </p:nvSpPr>
        <p:spPr/>
        <p:txBody>
          <a:bodyPr/>
          <a:lstStyle/>
          <a:p>
            <a:fld id="{675DEA52-1951-45AE-B008-3ED1FDDAE96F}" type="slidenum">
              <a:rPr lang="en-CA" smtClean="0"/>
              <a:t>7</a:t>
            </a:fld>
            <a:endParaRPr lang="en-CA"/>
          </a:p>
        </p:txBody>
      </p:sp>
    </p:spTree>
    <p:extLst>
      <p:ext uri="{BB962C8B-B14F-4D97-AF65-F5344CB8AC3E}">
        <p14:creationId xmlns:p14="http://schemas.microsoft.com/office/powerpoint/2010/main" val="20046793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5F7927-CA2E-290A-B4DE-8F7DB08F249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EECF17A-3863-2A62-7C86-1DB647393CD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62588DD-A1DA-08F2-8E1E-5379E389B4BF}"/>
              </a:ext>
            </a:extLst>
          </p:cNvPr>
          <p:cNvSpPr>
            <a:spLocks noGrp="1"/>
          </p:cNvSpPr>
          <p:nvPr>
            <p:ph type="body" idx="1"/>
          </p:nvPr>
        </p:nvSpPr>
        <p:spPr/>
        <p:txBody>
          <a:bodyPr/>
          <a:lstStyle/>
          <a:p>
            <a:r>
              <a:rPr lang="en-US" b="0" i="0" dirty="0">
                <a:solidFill>
                  <a:srgbClr val="000000"/>
                </a:solidFill>
                <a:effectLst/>
                <a:latin typeface="Times New Roman" panose="02020603050405020304" pitchFamily="18" charset="0"/>
              </a:rPr>
              <a:t>Two respondents identified as 2SLGBTQI+ (22.2%), and one respondent identified as a visible minority (11.1%). </a:t>
            </a:r>
          </a:p>
          <a:p>
            <a:endParaRPr lang="en-US" b="0" i="0" dirty="0">
              <a:solidFill>
                <a:srgbClr val="000000"/>
              </a:solidFill>
              <a:effectLst/>
              <a:latin typeface="Times New Roman" panose="02020603050405020304" pitchFamily="18" charset="0"/>
            </a:endParaRPr>
          </a:p>
          <a:p>
            <a:r>
              <a:rPr lang="en-US" b="0" i="0" dirty="0">
                <a:solidFill>
                  <a:srgbClr val="000000"/>
                </a:solidFill>
                <a:effectLst/>
                <a:latin typeface="Times New Roman" panose="02020603050405020304" pitchFamily="18" charset="0"/>
              </a:rPr>
              <a:t>None of the respondents noted </a:t>
            </a:r>
            <a:r>
              <a:rPr lang="en-US" b="0" i="0" dirty="0" err="1">
                <a:solidFill>
                  <a:srgbClr val="000000"/>
                </a:solidFill>
                <a:effectLst/>
                <a:latin typeface="Times New Roman" panose="02020603050405020304" pitchFamily="18" charset="0"/>
              </a:rPr>
              <a:t>Inuktut</a:t>
            </a:r>
            <a:r>
              <a:rPr lang="en-US" b="0" i="0" dirty="0">
                <a:solidFill>
                  <a:srgbClr val="000000"/>
                </a:solidFill>
                <a:effectLst/>
                <a:latin typeface="Times New Roman" panose="02020603050405020304" pitchFamily="18" charset="0"/>
              </a:rPr>
              <a:t>, Inuinnaqtun or French as their first language. However, one respondent noted that none of Nunavut’s official languages were their first language (11.1%).</a:t>
            </a:r>
          </a:p>
          <a:p>
            <a:endParaRPr lang="en-US" b="0" i="0" dirty="0">
              <a:solidFill>
                <a:srgbClr val="000000"/>
              </a:solidFill>
              <a:effectLst/>
              <a:latin typeface="Times New Roman" panose="02020603050405020304" pitchFamily="18" charset="0"/>
            </a:endParaRPr>
          </a:p>
          <a:p>
            <a:r>
              <a:rPr lang="en-US" b="0" i="0" dirty="0">
                <a:solidFill>
                  <a:srgbClr val="000000"/>
                </a:solidFill>
                <a:effectLst/>
                <a:latin typeface="Times New Roman" panose="02020603050405020304" pitchFamily="18" charset="0"/>
              </a:rPr>
              <a:t>When asked to rate the value of the exercise of reviewing and examining Nunavut-specific statutes provides students-at-law (on a scale of 1 to 10 with 1 star is not very valuable and 10 stars is extremely valuable), the average response amongst the respondents was 5.44 out of 10.</a:t>
            </a:r>
          </a:p>
          <a:p>
            <a:endParaRPr lang="en-US" b="0" i="0" dirty="0">
              <a:solidFill>
                <a:srgbClr val="000000"/>
              </a:solidFill>
              <a:effectLst/>
              <a:latin typeface="Times New Roman" panose="02020603050405020304" pitchFamily="18" charset="0"/>
            </a:endParaRPr>
          </a:p>
          <a:p>
            <a:endParaRPr lang="en-US" b="0" i="0" dirty="0">
              <a:solidFill>
                <a:srgbClr val="000000"/>
              </a:solidFill>
              <a:effectLst/>
              <a:latin typeface="Times New Roman" panose="02020603050405020304" pitchFamily="18" charset="0"/>
            </a:endParaRPr>
          </a:p>
          <a:p>
            <a:r>
              <a:rPr lang="en-US" b="0" i="0" dirty="0">
                <a:solidFill>
                  <a:srgbClr val="000000"/>
                </a:solidFill>
                <a:effectLst/>
                <a:latin typeface="Times New Roman" panose="02020603050405020304" pitchFamily="18" charset="0"/>
              </a:rPr>
              <a:t>On the question of whether an accompanying course should be created to support students-at-law taking the special examination if the LSN decides to continue administering a special examination for students-at-law, no respondents thought an accompanying course was necessary.  </a:t>
            </a:r>
          </a:p>
          <a:p>
            <a:endParaRPr lang="en-US" b="0" i="0" dirty="0">
              <a:solidFill>
                <a:srgbClr val="000000"/>
              </a:solidFill>
              <a:effectLst/>
              <a:latin typeface="Times New Roman" panose="02020603050405020304" pitchFamily="18" charset="0"/>
            </a:endParaRPr>
          </a:p>
          <a:p>
            <a:r>
              <a:rPr lang="en-US" b="0" i="0" dirty="0">
                <a:solidFill>
                  <a:srgbClr val="000000"/>
                </a:solidFill>
                <a:effectLst/>
                <a:latin typeface="Times New Roman" panose="02020603050405020304" pitchFamily="18" charset="0"/>
              </a:rPr>
              <a:t>However, six respondents (66.7%) thought an accompanying course should be created to support students-at-law undertaking the special examination, whereas three respondents (33.3%) thought that while they did not think an accompanying course was necessary, it would be helpful for students-at-law to have accompanying student materials to assist with preparing for the exam.</a:t>
            </a:r>
          </a:p>
          <a:p>
            <a:endParaRPr lang="en-US" dirty="0"/>
          </a:p>
        </p:txBody>
      </p:sp>
      <p:sp>
        <p:nvSpPr>
          <p:cNvPr id="4" name="Slide Number Placeholder 3">
            <a:extLst>
              <a:ext uri="{FF2B5EF4-FFF2-40B4-BE49-F238E27FC236}">
                <a16:creationId xmlns:a16="http://schemas.microsoft.com/office/drawing/2014/main" id="{C038008B-8033-F0E1-99EC-1384D11B8AA4}"/>
              </a:ext>
            </a:extLst>
          </p:cNvPr>
          <p:cNvSpPr>
            <a:spLocks noGrp="1"/>
          </p:cNvSpPr>
          <p:nvPr>
            <p:ph type="sldNum" sz="quarter" idx="5"/>
          </p:nvPr>
        </p:nvSpPr>
        <p:spPr/>
        <p:txBody>
          <a:bodyPr/>
          <a:lstStyle/>
          <a:p>
            <a:fld id="{675DEA52-1951-45AE-B008-3ED1FDDAE96F}" type="slidenum">
              <a:rPr lang="en-CA" smtClean="0"/>
              <a:t>8</a:t>
            </a:fld>
            <a:endParaRPr lang="en-CA"/>
          </a:p>
        </p:txBody>
      </p:sp>
    </p:spTree>
    <p:extLst>
      <p:ext uri="{BB962C8B-B14F-4D97-AF65-F5344CB8AC3E}">
        <p14:creationId xmlns:p14="http://schemas.microsoft.com/office/powerpoint/2010/main" val="6655100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71A9B1-78F2-2647-BB59-30F6F944721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85A6E2D-6F48-0270-BFD4-EAEC81385C9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DBF6FB4-44E5-F4BC-B981-9AA08B2B327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22AD11A-9FF3-C64E-AEB1-1D4FD83E54F7}"/>
              </a:ext>
            </a:extLst>
          </p:cNvPr>
          <p:cNvSpPr>
            <a:spLocks noGrp="1"/>
          </p:cNvSpPr>
          <p:nvPr>
            <p:ph type="sldNum" sz="quarter" idx="5"/>
          </p:nvPr>
        </p:nvSpPr>
        <p:spPr/>
        <p:txBody>
          <a:bodyPr/>
          <a:lstStyle/>
          <a:p>
            <a:fld id="{675DEA52-1951-45AE-B008-3ED1FDDAE96F}" type="slidenum">
              <a:rPr lang="en-CA" smtClean="0"/>
              <a:t>9</a:t>
            </a:fld>
            <a:endParaRPr lang="en-CA"/>
          </a:p>
        </p:txBody>
      </p:sp>
    </p:spTree>
    <p:extLst>
      <p:ext uri="{BB962C8B-B14F-4D97-AF65-F5344CB8AC3E}">
        <p14:creationId xmlns:p14="http://schemas.microsoft.com/office/powerpoint/2010/main" val="15719473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B68F9-BFD3-D7F5-ABC6-ACD09B91AEA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D16028C-4224-4F1E-B2AE-5C488ABCD56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B37D0A8-5264-A7E1-E0CD-2F67E1C1210A}"/>
              </a:ext>
            </a:extLst>
          </p:cNvPr>
          <p:cNvSpPr>
            <a:spLocks noGrp="1"/>
          </p:cNvSpPr>
          <p:nvPr>
            <p:ph type="body" idx="1"/>
          </p:nvPr>
        </p:nvSpPr>
        <p:spPr/>
        <p:txBody>
          <a:bodyPr/>
          <a:lstStyle/>
          <a:p>
            <a:r>
              <a:rPr lang="en-GB" i="0" dirty="0">
                <a:latin typeface="Helvetica" pitchFamily="2" charset="0"/>
              </a:rPr>
              <a:t>Nunavut has a unique clerkship program where students-at-law are able to complete a rotation during their clerkship which allows them to experience different practice areas.  </a:t>
            </a:r>
          </a:p>
          <a:p>
            <a:endParaRPr lang="en-GB" i="0" dirty="0">
              <a:latin typeface="Helvetica" pitchFamily="2" charset="0"/>
            </a:endParaRPr>
          </a:p>
          <a:p>
            <a:r>
              <a:rPr lang="en-GB" i="0" dirty="0">
                <a:latin typeface="Helvetica" pitchFamily="2" charset="0"/>
              </a:rPr>
              <a:t>The ABA noted that the current content on the LSN website regarding “becoming a student at law” does not provide potential students with enough context.  The current webpage does not sell the experience for articling in Nunavut and the uniqueness and opportunities of the program.  </a:t>
            </a:r>
          </a:p>
          <a:p>
            <a:endParaRPr lang="en-GB" i="0" dirty="0">
              <a:latin typeface="Helvetica" pitchFamily="2" charset="0"/>
            </a:endParaRPr>
          </a:p>
          <a:p>
            <a:r>
              <a:rPr lang="en-GB" i="0" dirty="0">
                <a:latin typeface="Helvetica" pitchFamily="2" charset="0"/>
              </a:rPr>
              <a:t>Additionally, the Articling Principal information is also quite cumbersome and does not lay out the requirements of the articling principals. The ABA working group discussed that the experiences of students-at-law may be different in relation to their articling principals because of the lack of clarify around the requirements of being an articling principal. This was a need that was identified as a potential gap.  The ABA working group will update the website with more clear information that allows potential and current articling principals to know the obligations and requirements of being an articling principal. </a:t>
            </a:r>
          </a:p>
        </p:txBody>
      </p:sp>
      <p:sp>
        <p:nvSpPr>
          <p:cNvPr id="4" name="Slide Number Placeholder 3">
            <a:extLst>
              <a:ext uri="{FF2B5EF4-FFF2-40B4-BE49-F238E27FC236}">
                <a16:creationId xmlns:a16="http://schemas.microsoft.com/office/drawing/2014/main" id="{86C06715-48E5-EBEA-28F9-D19E248AF72C}"/>
              </a:ext>
            </a:extLst>
          </p:cNvPr>
          <p:cNvSpPr>
            <a:spLocks noGrp="1"/>
          </p:cNvSpPr>
          <p:nvPr>
            <p:ph type="sldNum" sz="quarter" idx="5"/>
          </p:nvPr>
        </p:nvSpPr>
        <p:spPr/>
        <p:txBody>
          <a:bodyPr/>
          <a:lstStyle/>
          <a:p>
            <a:fld id="{675DEA52-1951-45AE-B008-3ED1FDDAE96F}" type="slidenum">
              <a:rPr lang="en-CA" smtClean="0"/>
              <a:t>10</a:t>
            </a:fld>
            <a:endParaRPr lang="en-CA"/>
          </a:p>
        </p:txBody>
      </p:sp>
    </p:spTree>
    <p:extLst>
      <p:ext uri="{BB962C8B-B14F-4D97-AF65-F5344CB8AC3E}">
        <p14:creationId xmlns:p14="http://schemas.microsoft.com/office/powerpoint/2010/main" val="30525178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11/14/2024</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11/14/2024</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11/14/2024</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dirty="0"/>
              <a:pPr/>
              <a:t>11/14/2024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11/14/2024</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11/14/2024</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5CC2B463-6BD5-411E-A3CA-67A9FE0031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8175"/>
            <a:ext cx="12191999" cy="62198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E83E6F24-3E64-4893-9F13-7BEE01C841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6851" y="723899"/>
            <a:ext cx="7498616" cy="5666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CA"/>
          </a:p>
        </p:txBody>
      </p:sp>
      <p:sp>
        <p:nvSpPr>
          <p:cNvPr id="2" name="Title 1">
            <a:extLst>
              <a:ext uri="{FF2B5EF4-FFF2-40B4-BE49-F238E27FC236}">
                <a16:creationId xmlns:a16="http://schemas.microsoft.com/office/drawing/2014/main" id="{FFE1AD4A-56D6-D3DC-8551-4082CAAF36F7}"/>
              </a:ext>
            </a:extLst>
          </p:cNvPr>
          <p:cNvSpPr>
            <a:spLocks noGrp="1"/>
          </p:cNvSpPr>
          <p:nvPr>
            <p:ph type="ctrTitle"/>
          </p:nvPr>
        </p:nvSpPr>
        <p:spPr>
          <a:xfrm>
            <a:off x="4629163" y="2545139"/>
            <a:ext cx="6798608" cy="795324"/>
          </a:xfrm>
        </p:spPr>
        <p:txBody>
          <a:bodyPr>
            <a:noAutofit/>
          </a:bodyPr>
          <a:lstStyle/>
          <a:p>
            <a:pPr algn="ctr">
              <a:lnSpc>
                <a:spcPct val="90000"/>
              </a:lnSpc>
            </a:pPr>
            <a:r>
              <a:rPr lang="en-CA" sz="2800" dirty="0">
                <a:solidFill>
                  <a:srgbClr val="FFFFFF"/>
                </a:solidFill>
                <a:latin typeface="Arial" panose="020B0604020202020204" pitchFamily="34" charset="0"/>
                <a:cs typeface="Arial" panose="020B0604020202020204" pitchFamily="34" charset="0"/>
              </a:rPr>
              <a:t>Articling and bar admissions working group </a:t>
            </a:r>
            <a:br>
              <a:rPr lang="en-CA" sz="2800" dirty="0">
                <a:solidFill>
                  <a:srgbClr val="FFFFFF"/>
                </a:solidFill>
                <a:latin typeface="Arial" panose="020B0604020202020204" pitchFamily="34" charset="0"/>
                <a:cs typeface="Arial" panose="020B0604020202020204" pitchFamily="34" charset="0"/>
              </a:rPr>
            </a:br>
            <a:r>
              <a:rPr lang="en-CA" sz="2800" dirty="0">
                <a:solidFill>
                  <a:srgbClr val="FFFFFF"/>
                </a:solidFill>
                <a:latin typeface="Arial" panose="020B0604020202020204" pitchFamily="34" charset="0"/>
                <a:cs typeface="Arial" panose="020B0604020202020204" pitchFamily="34" charset="0"/>
              </a:rPr>
              <a:t>Update</a:t>
            </a:r>
            <a:br>
              <a:rPr lang="en-CA" sz="2800" dirty="0">
                <a:solidFill>
                  <a:srgbClr val="FFFFFF"/>
                </a:solidFill>
                <a:latin typeface="Arial" panose="020B0604020202020204" pitchFamily="34" charset="0"/>
                <a:cs typeface="Arial" panose="020B0604020202020204" pitchFamily="34" charset="0"/>
              </a:rPr>
            </a:br>
            <a:br>
              <a:rPr lang="en-CA" sz="2400" dirty="0">
                <a:solidFill>
                  <a:srgbClr val="FFFFFF"/>
                </a:solidFill>
              </a:rPr>
            </a:br>
            <a:endParaRPr lang="en-CA" sz="2400" dirty="0">
              <a:solidFill>
                <a:srgbClr val="FFFFFF"/>
              </a:solidFill>
            </a:endParaRPr>
          </a:p>
        </p:txBody>
      </p:sp>
      <p:pic>
        <p:nvPicPr>
          <p:cNvPr id="3" name="Picture 2">
            <a:extLst>
              <a:ext uri="{FF2B5EF4-FFF2-40B4-BE49-F238E27FC236}">
                <a16:creationId xmlns:a16="http://schemas.microsoft.com/office/drawing/2014/main" id="{D156C80D-913E-4CC8-CE57-F4FEA8B9932C}"/>
              </a:ext>
            </a:extLst>
          </p:cNvPr>
          <p:cNvPicPr>
            <a:picLocks noChangeAspect="1"/>
          </p:cNvPicPr>
          <p:nvPr/>
        </p:nvPicPr>
        <p:blipFill rotWithShape="1">
          <a:blip r:embed="rId2"/>
          <a:srcRect t="8314" r="-2" b="-2"/>
          <a:stretch/>
        </p:blipFill>
        <p:spPr>
          <a:xfrm>
            <a:off x="931166" y="2335030"/>
            <a:ext cx="2716911" cy="2482071"/>
          </a:xfrm>
          <a:prstGeom prst="rect">
            <a:avLst/>
          </a:prstGeom>
        </p:spPr>
      </p:pic>
      <p:pic>
        <p:nvPicPr>
          <p:cNvPr id="1026" name="Picture 2" descr="Ontario Bar Exams ...">
            <a:extLst>
              <a:ext uri="{FF2B5EF4-FFF2-40B4-BE49-F238E27FC236}">
                <a16:creationId xmlns:a16="http://schemas.microsoft.com/office/drawing/2014/main" id="{2ACE4C12-0775-B7C8-DF14-A2F5BBB1D38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9784" y="3627707"/>
            <a:ext cx="2952750" cy="1552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9559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FE9E15-7AE6-B7F1-D23E-3152590CF4C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45ED9F7-9075-2D77-5768-ECBA04ABE779}"/>
              </a:ext>
            </a:extLst>
          </p:cNvPr>
          <p:cNvSpPr>
            <a:spLocks noGrp="1"/>
          </p:cNvSpPr>
          <p:nvPr>
            <p:ph type="title"/>
          </p:nvPr>
        </p:nvSpPr>
        <p:spPr/>
        <p:txBody>
          <a:bodyPr/>
          <a:lstStyle/>
          <a:p>
            <a:r>
              <a:rPr lang="en-GB" i="1" dirty="0">
                <a:latin typeface="Helvetica" pitchFamily="2" charset="0"/>
              </a:rPr>
              <a:t>Student-at-Law and Principals Webpages</a:t>
            </a:r>
            <a:endParaRPr lang="en-US" dirty="0"/>
          </a:p>
        </p:txBody>
      </p:sp>
      <p:sp>
        <p:nvSpPr>
          <p:cNvPr id="3" name="Content Placeholder 2">
            <a:extLst>
              <a:ext uri="{FF2B5EF4-FFF2-40B4-BE49-F238E27FC236}">
                <a16:creationId xmlns:a16="http://schemas.microsoft.com/office/drawing/2014/main" id="{EDBFC070-6CAA-73C5-534F-88FDEC4B8612}"/>
              </a:ext>
            </a:extLst>
          </p:cNvPr>
          <p:cNvSpPr>
            <a:spLocks noGrp="1"/>
          </p:cNvSpPr>
          <p:nvPr>
            <p:ph idx="1"/>
          </p:nvPr>
        </p:nvSpPr>
        <p:spPr>
          <a:xfrm>
            <a:off x="581192" y="2180496"/>
            <a:ext cx="11029615" cy="4275388"/>
          </a:xfrm>
        </p:spPr>
        <p:txBody>
          <a:bodyPr>
            <a:normAutofit/>
          </a:bodyPr>
          <a:lstStyle/>
          <a:p>
            <a:r>
              <a:rPr lang="en-GB" i="1" dirty="0">
                <a:effectLst/>
                <a:latin typeface="Helvetica" pitchFamily="2" charset="0"/>
              </a:rPr>
              <a:t>From the student-at-law Survey, 32.2% responded to the survey.</a:t>
            </a:r>
          </a:p>
          <a:p>
            <a:r>
              <a:rPr lang="en-GB" i="1" dirty="0">
                <a:latin typeface="Helvetica" pitchFamily="2" charset="0"/>
              </a:rPr>
              <a:t>73.7% of respondents recommended doing a clerkship in Nunavut.</a:t>
            </a:r>
          </a:p>
          <a:p>
            <a:r>
              <a:rPr lang="en-GB" i="1" dirty="0">
                <a:latin typeface="Helvetica" pitchFamily="2" charset="0"/>
              </a:rPr>
              <a:t>Nunavut requires students-at-law to complete rotations throughout their clerkship.</a:t>
            </a:r>
          </a:p>
          <a:p>
            <a:r>
              <a:rPr lang="en-GB" i="1" dirty="0">
                <a:latin typeface="Helvetica" pitchFamily="2" charset="0"/>
              </a:rPr>
              <a:t>The ABA working group identified the need to make it easier for Students-at-law to have all the relevant and necessary information online. </a:t>
            </a:r>
          </a:p>
          <a:p>
            <a:r>
              <a:rPr lang="en-GB" i="1" dirty="0">
                <a:latin typeface="Helvetica" pitchFamily="2" charset="0"/>
              </a:rPr>
              <a:t>The survey also indicated that the experiences of students in relation to their articling principals was very different. Some students did not meet with their articling principals frequently and some did not get assistance with their articling plans from their articling principals. </a:t>
            </a:r>
          </a:p>
          <a:p>
            <a:endParaRPr lang="en-GB" i="1" dirty="0">
              <a:effectLst/>
              <a:latin typeface="Helvetica" pitchFamily="2" charset="0"/>
            </a:endParaRPr>
          </a:p>
          <a:p>
            <a:endParaRPr lang="en-GB" i="1" dirty="0">
              <a:latin typeface="Helvetica" pitchFamily="2" charset="0"/>
            </a:endParaRPr>
          </a:p>
          <a:p>
            <a:pPr lvl="1"/>
            <a:endParaRPr lang="en-GB" i="1" dirty="0">
              <a:latin typeface="Helvetica" pitchFamily="2" charset="0"/>
            </a:endParaRPr>
          </a:p>
        </p:txBody>
      </p:sp>
    </p:spTree>
    <p:extLst>
      <p:ext uri="{BB962C8B-B14F-4D97-AF65-F5344CB8AC3E}">
        <p14:creationId xmlns:p14="http://schemas.microsoft.com/office/powerpoint/2010/main" val="18279345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C66E6C-8F7D-AD74-957C-BA4C65C0773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11938E-60E9-953E-3E27-4017A89EEA31}"/>
              </a:ext>
            </a:extLst>
          </p:cNvPr>
          <p:cNvSpPr>
            <a:spLocks noGrp="1"/>
          </p:cNvSpPr>
          <p:nvPr>
            <p:ph type="title"/>
          </p:nvPr>
        </p:nvSpPr>
        <p:spPr/>
        <p:txBody>
          <a:bodyPr/>
          <a:lstStyle/>
          <a:p>
            <a:r>
              <a:rPr lang="en-GB" i="1" dirty="0">
                <a:latin typeface="Helvetica" pitchFamily="2" charset="0"/>
              </a:rPr>
              <a:t>Articling Plan Review </a:t>
            </a:r>
            <a:endParaRPr lang="en-US" dirty="0"/>
          </a:p>
        </p:txBody>
      </p:sp>
      <p:sp>
        <p:nvSpPr>
          <p:cNvPr id="3" name="Content Placeholder 2">
            <a:extLst>
              <a:ext uri="{FF2B5EF4-FFF2-40B4-BE49-F238E27FC236}">
                <a16:creationId xmlns:a16="http://schemas.microsoft.com/office/drawing/2014/main" id="{DE0AF0E8-0FEE-B1BE-81C5-207CA6DABE4F}"/>
              </a:ext>
            </a:extLst>
          </p:cNvPr>
          <p:cNvSpPr>
            <a:spLocks noGrp="1"/>
          </p:cNvSpPr>
          <p:nvPr>
            <p:ph idx="1"/>
          </p:nvPr>
        </p:nvSpPr>
        <p:spPr>
          <a:xfrm>
            <a:off x="581193" y="3194296"/>
            <a:ext cx="11029615" cy="3074550"/>
          </a:xfrm>
        </p:spPr>
        <p:txBody>
          <a:bodyPr>
            <a:normAutofit lnSpcReduction="10000"/>
          </a:bodyPr>
          <a:lstStyle/>
          <a:p>
            <a:r>
              <a:rPr lang="en-GB" i="1" dirty="0">
                <a:effectLst/>
                <a:latin typeface="Helvetica" pitchFamily="2" charset="0"/>
              </a:rPr>
              <a:t>Over 50% of respondents indicated that they utilized the LSN’s guide to develop their articling plan</a:t>
            </a:r>
          </a:p>
          <a:p>
            <a:r>
              <a:rPr lang="en-GB" i="1" dirty="0">
                <a:latin typeface="Helvetica" pitchFamily="2" charset="0"/>
              </a:rPr>
              <a:t>Of the respondents who answered no, many utilized their organization’s articling plan.</a:t>
            </a:r>
          </a:p>
          <a:p>
            <a:r>
              <a:rPr lang="en-GB" i="1" dirty="0">
                <a:effectLst/>
                <a:latin typeface="Helvetica" pitchFamily="2" charset="0"/>
              </a:rPr>
              <a:t>The articling principals were involved in th</a:t>
            </a:r>
            <a:r>
              <a:rPr lang="en-GB" i="1" dirty="0">
                <a:latin typeface="Helvetica" pitchFamily="2" charset="0"/>
              </a:rPr>
              <a:t>e creation of the articling plan to some degree.</a:t>
            </a:r>
          </a:p>
          <a:p>
            <a:r>
              <a:rPr lang="en-GB" i="1" dirty="0">
                <a:effectLst/>
                <a:latin typeface="Helvetica" pitchFamily="2" charset="0"/>
              </a:rPr>
              <a:t>The students identified the following feedback:</a:t>
            </a:r>
          </a:p>
          <a:p>
            <a:pPr lvl="1"/>
            <a:r>
              <a:rPr lang="en-GB" i="1" dirty="0">
                <a:effectLst/>
                <a:latin typeface="Helvetica" pitchFamily="2" charset="0"/>
              </a:rPr>
              <a:t>The need for t</a:t>
            </a:r>
            <a:r>
              <a:rPr lang="en-GB" i="1" dirty="0">
                <a:latin typeface="Helvetica" pitchFamily="2" charset="0"/>
              </a:rPr>
              <a:t>he articling plan to align with the articling evaluations, particularly to track development of core competencies.</a:t>
            </a:r>
          </a:p>
          <a:p>
            <a:pPr lvl="1"/>
            <a:r>
              <a:rPr lang="en-GB" i="1" dirty="0">
                <a:latin typeface="Helvetica" pitchFamily="2" charset="0"/>
              </a:rPr>
              <a:t>Articling plan and evaluations are currently not set up well for multiple rotations or principals.</a:t>
            </a:r>
          </a:p>
          <a:p>
            <a:pPr lvl="1"/>
            <a:r>
              <a:rPr lang="en-GB" i="1" dirty="0">
                <a:latin typeface="Helvetica" pitchFamily="2" charset="0"/>
              </a:rPr>
              <a:t>More opportunities were need for both principals and students-at-law to disclose when there were issues or concerns during the articling process.</a:t>
            </a:r>
          </a:p>
          <a:p>
            <a:pPr lvl="1"/>
            <a:endParaRPr lang="en-GB" i="1" dirty="0">
              <a:effectLst/>
              <a:latin typeface="Helvetica" pitchFamily="2" charset="0"/>
            </a:endParaRPr>
          </a:p>
          <a:p>
            <a:endParaRPr lang="en-GB" i="1" dirty="0">
              <a:effectLst/>
              <a:latin typeface="Helvetica" pitchFamily="2" charset="0"/>
            </a:endParaRPr>
          </a:p>
          <a:p>
            <a:endParaRPr lang="en-GB" i="1" dirty="0">
              <a:latin typeface="Helvetica" pitchFamily="2" charset="0"/>
            </a:endParaRPr>
          </a:p>
          <a:p>
            <a:pPr lvl="1"/>
            <a:endParaRPr lang="en-GB" i="1" dirty="0">
              <a:latin typeface="Helvetica" pitchFamily="2" charset="0"/>
            </a:endParaRPr>
          </a:p>
        </p:txBody>
      </p:sp>
    </p:spTree>
    <p:extLst>
      <p:ext uri="{BB962C8B-B14F-4D97-AF65-F5344CB8AC3E}">
        <p14:creationId xmlns:p14="http://schemas.microsoft.com/office/powerpoint/2010/main" val="14908404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F3BADF-7134-E3E2-7C47-0A7170916D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9F3E113-80A2-C1D0-C87E-7834FB72774F}"/>
              </a:ext>
            </a:extLst>
          </p:cNvPr>
          <p:cNvSpPr>
            <a:spLocks noGrp="1"/>
          </p:cNvSpPr>
          <p:nvPr>
            <p:ph type="title"/>
          </p:nvPr>
        </p:nvSpPr>
        <p:spPr/>
        <p:txBody>
          <a:bodyPr/>
          <a:lstStyle/>
          <a:p>
            <a:r>
              <a:rPr lang="en-US" dirty="0"/>
              <a:t>Working Group Tasks</a:t>
            </a:r>
          </a:p>
        </p:txBody>
      </p:sp>
      <p:sp>
        <p:nvSpPr>
          <p:cNvPr id="3" name="Content Placeholder 2">
            <a:extLst>
              <a:ext uri="{FF2B5EF4-FFF2-40B4-BE49-F238E27FC236}">
                <a16:creationId xmlns:a16="http://schemas.microsoft.com/office/drawing/2014/main" id="{9960BC43-3D1A-A2DB-5195-9090E9B7AA06}"/>
              </a:ext>
            </a:extLst>
          </p:cNvPr>
          <p:cNvSpPr>
            <a:spLocks noGrp="1"/>
          </p:cNvSpPr>
          <p:nvPr>
            <p:ph idx="1"/>
          </p:nvPr>
        </p:nvSpPr>
        <p:spPr>
          <a:xfrm>
            <a:off x="581192" y="2180496"/>
            <a:ext cx="11029615" cy="4275388"/>
          </a:xfrm>
        </p:spPr>
        <p:txBody>
          <a:bodyPr>
            <a:normAutofit/>
          </a:bodyPr>
          <a:lstStyle/>
          <a:p>
            <a:r>
              <a:rPr lang="en-GB" i="1" dirty="0">
                <a:latin typeface="Helvetica" pitchFamily="2" charset="0"/>
              </a:rPr>
              <a:t>The Suggested Action Items for next year include:</a:t>
            </a:r>
          </a:p>
          <a:p>
            <a:pPr lvl="1"/>
            <a:r>
              <a:rPr lang="en-GB" i="1" dirty="0">
                <a:latin typeface="Helvetica" pitchFamily="2" charset="0"/>
              </a:rPr>
              <a:t>Review and update the Evaluation Process</a:t>
            </a:r>
          </a:p>
          <a:p>
            <a:pPr lvl="1"/>
            <a:r>
              <a:rPr lang="en-GB" i="1" dirty="0">
                <a:latin typeface="Helvetica" pitchFamily="2" charset="0"/>
              </a:rPr>
              <a:t>CPLED Remediation Feedback review</a:t>
            </a:r>
          </a:p>
          <a:p>
            <a:pPr lvl="1"/>
            <a:r>
              <a:rPr lang="en-GB" i="1" dirty="0">
                <a:latin typeface="Helvetica" pitchFamily="2" charset="0"/>
              </a:rPr>
              <a:t>Articling Principal Survey </a:t>
            </a:r>
          </a:p>
          <a:p>
            <a:pPr lvl="1"/>
            <a:endParaRPr lang="en-GB" i="1" dirty="0">
              <a:latin typeface="Helvetica" pitchFamily="2" charset="0"/>
            </a:endParaRPr>
          </a:p>
        </p:txBody>
      </p:sp>
    </p:spTree>
    <p:extLst>
      <p:ext uri="{BB962C8B-B14F-4D97-AF65-F5344CB8AC3E}">
        <p14:creationId xmlns:p14="http://schemas.microsoft.com/office/powerpoint/2010/main" val="28057093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9844DDB-BB4A-15BF-5A59-888F3C3A60AB}"/>
            </a:ext>
          </a:extLst>
        </p:cNvPr>
        <p:cNvGrpSpPr/>
        <p:nvPr/>
      </p:nvGrpSpPr>
      <p:grpSpPr>
        <a:xfrm>
          <a:off x="0" y="0"/>
          <a:ext cx="0" cy="0"/>
          <a:chOff x="0" y="0"/>
          <a:chExt cx="0" cy="0"/>
        </a:xfrm>
      </p:grpSpPr>
      <p:sp>
        <p:nvSpPr>
          <p:cNvPr id="2071" name="Rectangle 2070">
            <a:extLst>
              <a:ext uri="{FF2B5EF4-FFF2-40B4-BE49-F238E27FC236}">
                <a16:creationId xmlns:a16="http://schemas.microsoft.com/office/drawing/2014/main" id="{158434D2-CC34-FF42-B76E-5487E55DE0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CA"/>
          </a:p>
        </p:txBody>
      </p:sp>
      <p:sp>
        <p:nvSpPr>
          <p:cNvPr id="2073" name="Rectangle 2072">
            <a:extLst>
              <a:ext uri="{FF2B5EF4-FFF2-40B4-BE49-F238E27FC236}">
                <a16:creationId xmlns:a16="http://schemas.microsoft.com/office/drawing/2014/main" id="{D5D51CEB-F924-357A-ABDE-8D99591500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CA"/>
          </a:p>
        </p:txBody>
      </p:sp>
      <p:sp>
        <p:nvSpPr>
          <p:cNvPr id="2075" name="Rectangle 2074">
            <a:extLst>
              <a:ext uri="{FF2B5EF4-FFF2-40B4-BE49-F238E27FC236}">
                <a16:creationId xmlns:a16="http://schemas.microsoft.com/office/drawing/2014/main" id="{7061C0E6-96D5-E58F-9345-AD594898F9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CA"/>
          </a:p>
        </p:txBody>
      </p:sp>
      <p:sp>
        <p:nvSpPr>
          <p:cNvPr id="2077" name="Rectangle 2076">
            <a:extLst>
              <a:ext uri="{FF2B5EF4-FFF2-40B4-BE49-F238E27FC236}">
                <a16:creationId xmlns:a16="http://schemas.microsoft.com/office/drawing/2014/main" id="{72C8C162-B787-7091-06E6-12908F964E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CA"/>
          </a:p>
        </p:txBody>
      </p:sp>
      <p:sp useBgFill="1">
        <p:nvSpPr>
          <p:cNvPr id="2079" name="Rectangle 2078">
            <a:extLst>
              <a:ext uri="{FF2B5EF4-FFF2-40B4-BE49-F238E27FC236}">
                <a16:creationId xmlns:a16="http://schemas.microsoft.com/office/drawing/2014/main" id="{DAE0346C-4B74-A2B3-0836-FA20445A82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1" name="Rectangle 2080">
            <a:extLst>
              <a:ext uri="{FF2B5EF4-FFF2-40B4-BE49-F238E27FC236}">
                <a16:creationId xmlns:a16="http://schemas.microsoft.com/office/drawing/2014/main" id="{A60D3845-364A-4077-AEF3-A7CD5587F8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52873" y="734134"/>
            <a:ext cx="7498616" cy="5666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CA"/>
          </a:p>
        </p:txBody>
      </p:sp>
      <p:sp>
        <p:nvSpPr>
          <p:cNvPr id="2" name="Title 1">
            <a:extLst>
              <a:ext uri="{FF2B5EF4-FFF2-40B4-BE49-F238E27FC236}">
                <a16:creationId xmlns:a16="http://schemas.microsoft.com/office/drawing/2014/main" id="{F0560AC9-01A8-2451-E439-1F5F86DD0171}"/>
              </a:ext>
            </a:extLst>
          </p:cNvPr>
          <p:cNvSpPr>
            <a:spLocks noGrp="1"/>
          </p:cNvSpPr>
          <p:nvPr>
            <p:ph type="title"/>
          </p:nvPr>
        </p:nvSpPr>
        <p:spPr>
          <a:xfrm>
            <a:off x="4545846" y="2179140"/>
            <a:ext cx="6798608" cy="2085869"/>
          </a:xfrm>
        </p:spPr>
        <p:txBody>
          <a:bodyPr vert="horz" lIns="91440" tIns="45720" rIns="91440" bIns="45720" rtlCol="0" anchor="b">
            <a:normAutofit/>
          </a:bodyPr>
          <a:lstStyle/>
          <a:p>
            <a:pPr algn="ctr"/>
            <a:r>
              <a:rPr lang="en-US" sz="3600" dirty="0">
                <a:solidFill>
                  <a:srgbClr val="FFFFFF"/>
                </a:solidFill>
              </a:rPr>
              <a:t>Questions / Comments?</a:t>
            </a:r>
            <a:endParaRPr lang="en-US" sz="3600" dirty="0">
              <a:solidFill>
                <a:srgbClr val="FFFFFF"/>
              </a:solidFill>
              <a:effectLst/>
              <a:highlight>
                <a:srgbClr val="FAFAF8"/>
              </a:highlight>
            </a:endParaRPr>
          </a:p>
        </p:txBody>
      </p:sp>
      <p:grpSp>
        <p:nvGrpSpPr>
          <p:cNvPr id="2083" name="Group 2082">
            <a:extLst>
              <a:ext uri="{FF2B5EF4-FFF2-40B4-BE49-F238E27FC236}">
                <a16:creationId xmlns:a16="http://schemas.microsoft.com/office/drawing/2014/main" id="{91D4CE7A-9899-29D7-B88F-53DED8A161B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46534" y="453643"/>
            <a:ext cx="11298933" cy="98554"/>
            <a:chOff x="446534" y="453643"/>
            <a:chExt cx="11298933" cy="98554"/>
          </a:xfrm>
        </p:grpSpPr>
        <p:sp>
          <p:nvSpPr>
            <p:cNvPr id="2084" name="Rectangle 2083">
              <a:extLst>
                <a:ext uri="{FF2B5EF4-FFF2-40B4-BE49-F238E27FC236}">
                  <a16:creationId xmlns:a16="http://schemas.microsoft.com/office/drawing/2014/main" id="{45434192-6031-68FB-B709-23B43ECF04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CA"/>
            </a:p>
          </p:txBody>
        </p:sp>
        <p:sp>
          <p:nvSpPr>
            <p:cNvPr id="2085" name="Rectangle 2084">
              <a:extLst>
                <a:ext uri="{FF2B5EF4-FFF2-40B4-BE49-F238E27FC236}">
                  <a16:creationId xmlns:a16="http://schemas.microsoft.com/office/drawing/2014/main" id="{629EE24B-6013-7107-BD54-ABD6C2A15C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CA"/>
            </a:p>
          </p:txBody>
        </p:sp>
        <p:sp>
          <p:nvSpPr>
            <p:cNvPr id="2086" name="Rectangle 2085">
              <a:extLst>
                <a:ext uri="{FF2B5EF4-FFF2-40B4-BE49-F238E27FC236}">
                  <a16:creationId xmlns:a16="http://schemas.microsoft.com/office/drawing/2014/main" id="{9CA83453-F5AA-BF84-3F5C-A30B5A069B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CA"/>
            </a:p>
          </p:txBody>
        </p:sp>
      </p:grpSp>
      <p:pic>
        <p:nvPicPr>
          <p:cNvPr id="3" name="Picture 2" descr="Stop Trying to Ask 'Smart Questions ...">
            <a:extLst>
              <a:ext uri="{FF2B5EF4-FFF2-40B4-BE49-F238E27FC236}">
                <a16:creationId xmlns:a16="http://schemas.microsoft.com/office/drawing/2014/main" id="{AEC6D3D9-71BD-A0F2-5191-E2592EFA751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7546" y="2505075"/>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3424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149F8-1BC6-FED8-BFE8-2AF365CB47E1}"/>
              </a:ext>
            </a:extLst>
          </p:cNvPr>
          <p:cNvSpPr>
            <a:spLocks noGrp="1"/>
          </p:cNvSpPr>
          <p:nvPr>
            <p:ph type="title"/>
          </p:nvPr>
        </p:nvSpPr>
        <p:spPr/>
        <p:txBody>
          <a:bodyPr/>
          <a:lstStyle/>
          <a:p>
            <a:r>
              <a:rPr lang="en-CA" dirty="0"/>
              <a:t>Mandate</a:t>
            </a:r>
          </a:p>
        </p:txBody>
      </p:sp>
      <p:sp>
        <p:nvSpPr>
          <p:cNvPr id="3" name="Content Placeholder 2">
            <a:extLst>
              <a:ext uri="{FF2B5EF4-FFF2-40B4-BE49-F238E27FC236}">
                <a16:creationId xmlns:a16="http://schemas.microsoft.com/office/drawing/2014/main" id="{EB1E302B-BBDC-3250-0B9B-1397338EE46D}"/>
              </a:ext>
            </a:extLst>
          </p:cNvPr>
          <p:cNvSpPr>
            <a:spLocks noGrp="1"/>
          </p:cNvSpPr>
          <p:nvPr>
            <p:ph idx="1"/>
          </p:nvPr>
        </p:nvSpPr>
        <p:spPr/>
        <p:txBody>
          <a:bodyPr>
            <a:normAutofit fontScale="77500" lnSpcReduction="20000"/>
          </a:bodyPr>
          <a:lstStyle/>
          <a:p>
            <a:pPr marL="0" indent="0" algn="ctr">
              <a:buNone/>
            </a:pPr>
            <a:r>
              <a:rPr lang="en-US" sz="4000" b="1" dirty="0">
                <a:solidFill>
                  <a:schemeClr val="accent1"/>
                </a:solidFill>
              </a:rPr>
              <a:t>The Mandate of the Articling and Bar Admissions Committee (“Committee") is to support the ongoing review, oversight and support of the overall articling and bar admissions process in Nunavut.   </a:t>
            </a:r>
          </a:p>
          <a:p>
            <a:pPr marL="0" indent="0" algn="ctr">
              <a:buNone/>
            </a:pPr>
            <a:r>
              <a:rPr lang="en-US" sz="4000" b="1" dirty="0">
                <a:solidFill>
                  <a:schemeClr val="accent1"/>
                </a:solidFill>
              </a:rPr>
              <a:t> The Committee is tasked with oversight of the overall articling and bar admissions process in Nunavut to ensure students-at-law admitted as such are best positioned to succeed in becoming a practicing lawyer in the Territory. </a:t>
            </a:r>
          </a:p>
        </p:txBody>
      </p:sp>
    </p:spTree>
    <p:extLst>
      <p:ext uri="{BB962C8B-B14F-4D97-AF65-F5344CB8AC3E}">
        <p14:creationId xmlns:p14="http://schemas.microsoft.com/office/powerpoint/2010/main" val="3015965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149F8-1BC6-FED8-BFE8-2AF365CB47E1}"/>
              </a:ext>
            </a:extLst>
          </p:cNvPr>
          <p:cNvSpPr>
            <a:spLocks noGrp="1"/>
          </p:cNvSpPr>
          <p:nvPr>
            <p:ph type="title"/>
          </p:nvPr>
        </p:nvSpPr>
        <p:spPr/>
        <p:txBody>
          <a:bodyPr/>
          <a:lstStyle/>
          <a:p>
            <a:r>
              <a:rPr lang="en-CA" dirty="0"/>
              <a:t>Connection to NU Statutes Examination Report</a:t>
            </a:r>
          </a:p>
        </p:txBody>
      </p:sp>
      <p:sp>
        <p:nvSpPr>
          <p:cNvPr id="3" name="Content Placeholder 2">
            <a:extLst>
              <a:ext uri="{FF2B5EF4-FFF2-40B4-BE49-F238E27FC236}">
                <a16:creationId xmlns:a16="http://schemas.microsoft.com/office/drawing/2014/main" id="{EB1E302B-BBDC-3250-0B9B-1397338EE46D}"/>
              </a:ext>
            </a:extLst>
          </p:cNvPr>
          <p:cNvSpPr>
            <a:spLocks noGrp="1"/>
          </p:cNvSpPr>
          <p:nvPr>
            <p:ph idx="1"/>
          </p:nvPr>
        </p:nvSpPr>
        <p:spPr/>
        <p:txBody>
          <a:bodyPr>
            <a:normAutofit fontScale="62500" lnSpcReduction="20000"/>
          </a:bodyPr>
          <a:lstStyle/>
          <a:p>
            <a:pPr marL="0" indent="0" algn="ctr">
              <a:buNone/>
            </a:pPr>
            <a:r>
              <a:rPr lang="en-US" sz="4000" b="1" dirty="0">
                <a:solidFill>
                  <a:schemeClr val="accent1"/>
                </a:solidFill>
              </a:rPr>
              <a:t>The Taskforce recommended abolishing the Nunavut Statutes Examination in its current state.  </a:t>
            </a:r>
          </a:p>
          <a:p>
            <a:pPr marL="0" indent="0" algn="ctr">
              <a:buNone/>
            </a:pPr>
            <a:r>
              <a:rPr lang="en-US" sz="4000" b="1" dirty="0">
                <a:solidFill>
                  <a:schemeClr val="accent1"/>
                </a:solidFill>
              </a:rPr>
              <a:t>After the 28 February 2024 Special Meeting, passing the revised Nunavut Statutes Examination is no longer required to be called to the Nunavut bar.</a:t>
            </a:r>
          </a:p>
          <a:p>
            <a:pPr marL="0" indent="0" algn="ctr">
              <a:buNone/>
            </a:pPr>
            <a:r>
              <a:rPr lang="en-US" sz="4000" b="1" dirty="0">
                <a:solidFill>
                  <a:schemeClr val="accent1"/>
                </a:solidFill>
              </a:rPr>
              <a:t>The ABA Working Group was created to review the recommendations put forth by the Taskforce and to review the terms of reference to make recommendations to the Executive Committee about articles of clerkship, the bar admission course, bar admission examination and any special examinations.</a:t>
            </a:r>
            <a:endParaRPr lang="en-CA" dirty="0">
              <a:solidFill>
                <a:schemeClr val="tx1"/>
              </a:solidFill>
            </a:endParaRPr>
          </a:p>
        </p:txBody>
      </p:sp>
    </p:spTree>
    <p:extLst>
      <p:ext uri="{BB962C8B-B14F-4D97-AF65-F5344CB8AC3E}">
        <p14:creationId xmlns:p14="http://schemas.microsoft.com/office/powerpoint/2010/main" val="150481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60" name="Rectangle 2059">
            <a:extLst>
              <a:ext uri="{FF2B5EF4-FFF2-40B4-BE49-F238E27FC236}">
                <a16:creationId xmlns:a16="http://schemas.microsoft.com/office/drawing/2014/main" id="{1A59258C-AAC2-41CD-973C-7439B122A3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Clr>
                <a:schemeClr val="accent1"/>
              </a:buClr>
              <a:buFont typeface="Arial" panose="020B0604020202020204" pitchFamily="34" charset="0"/>
              <a:buChar char="•"/>
            </a:pPr>
            <a:endParaRPr lang="en-US" dirty="0"/>
          </a:p>
        </p:txBody>
      </p:sp>
      <p:sp>
        <p:nvSpPr>
          <p:cNvPr id="2062" name="Rectangle 2061">
            <a:extLst>
              <a:ext uri="{FF2B5EF4-FFF2-40B4-BE49-F238E27FC236}">
                <a16:creationId xmlns:a16="http://schemas.microsoft.com/office/drawing/2014/main" id="{54516B72-0116-42B2-82A2-B11218A366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11319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8C755C-610A-D06A-CBA6-A2FA5BB830FD}"/>
              </a:ext>
            </a:extLst>
          </p:cNvPr>
          <p:cNvSpPr>
            <a:spLocks noGrp="1"/>
          </p:cNvSpPr>
          <p:nvPr>
            <p:ph type="title"/>
          </p:nvPr>
        </p:nvSpPr>
        <p:spPr>
          <a:xfrm>
            <a:off x="643468" y="1033389"/>
            <a:ext cx="4826256" cy="4825409"/>
          </a:xfrm>
        </p:spPr>
        <p:txBody>
          <a:bodyPr anchor="ctr">
            <a:normAutofit/>
          </a:bodyPr>
          <a:lstStyle/>
          <a:p>
            <a:r>
              <a:rPr lang="en-US" sz="5000">
                <a:solidFill>
                  <a:srgbClr val="FFFFFF"/>
                </a:solidFill>
                <a:latin typeface="Arial" panose="020B0604020202020204" pitchFamily="34" charset="0"/>
                <a:cs typeface="Arial" panose="020B0604020202020204" pitchFamily="34" charset="0"/>
              </a:rPr>
              <a:t>Working Group Composition</a:t>
            </a:r>
            <a:endParaRPr lang="en-CA" sz="5000" b="1">
              <a:solidFill>
                <a:srgbClr val="FFFFFF"/>
              </a:solidFill>
              <a:effectLst/>
              <a:highlight>
                <a:srgbClr val="FAFAF8"/>
              </a:highlight>
              <a:latin typeface="Lato" panose="020F0502020204030203" pitchFamily="34" charset="0"/>
            </a:endParaRPr>
          </a:p>
        </p:txBody>
      </p:sp>
      <p:sp>
        <p:nvSpPr>
          <p:cNvPr id="2064" name="Rectangle 2063">
            <a:extLst>
              <a:ext uri="{FF2B5EF4-FFF2-40B4-BE49-F238E27FC236}">
                <a16:creationId xmlns:a16="http://schemas.microsoft.com/office/drawing/2014/main" id="{7CDB507F-21B7-4C27-B0FC-D9C465C6DB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579" y="460868"/>
            <a:ext cx="4828032" cy="111654"/>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CA"/>
          </a:p>
        </p:txBody>
      </p:sp>
      <p:sp>
        <p:nvSpPr>
          <p:cNvPr id="2066" name="Rectangle 2065">
            <a:extLst>
              <a:ext uri="{FF2B5EF4-FFF2-40B4-BE49-F238E27FC236}">
                <a16:creationId xmlns:a16="http://schemas.microsoft.com/office/drawing/2014/main" id="{7AB1AE17-B7A3-4363-95CD-25441E2FF1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82774" y="460868"/>
            <a:ext cx="4828032" cy="111654"/>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CA"/>
          </a:p>
        </p:txBody>
      </p:sp>
      <p:sp>
        <p:nvSpPr>
          <p:cNvPr id="5" name="Rectangle 2">
            <a:extLst>
              <a:ext uri="{FF2B5EF4-FFF2-40B4-BE49-F238E27FC236}">
                <a16:creationId xmlns:a16="http://schemas.microsoft.com/office/drawing/2014/main" id="{BC7BCDCC-690A-5989-2687-5D7FE524B9E9}"/>
              </a:ext>
            </a:extLst>
          </p:cNvPr>
          <p:cNvSpPr>
            <a:spLocks noGrp="1" noChangeArrowheads="1"/>
          </p:cNvSpPr>
          <p:nvPr>
            <p:ph idx="1"/>
          </p:nvPr>
        </p:nvSpPr>
        <p:spPr bwMode="auto">
          <a:xfrm>
            <a:off x="6987755" y="2794359"/>
            <a:ext cx="3808776" cy="203132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400">
              <a:buClrTx/>
              <a:buSzTx/>
            </a:pPr>
            <a:r>
              <a:rPr kumimoji="0" lang="en-US" altLang="en-US" sz="18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Abdallah Butt </a:t>
            </a:r>
          </a:p>
          <a:p>
            <a:pPr defTabSz="914400">
              <a:buClrTx/>
              <a:buSzTx/>
            </a:pPr>
            <a:r>
              <a:rPr kumimoji="0" lang="en-US" altLang="en-US" sz="18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Jessica Shabtai </a:t>
            </a:r>
          </a:p>
          <a:p>
            <a:pPr defTabSz="914400">
              <a:buClrTx/>
              <a:buSzTx/>
            </a:pPr>
            <a:r>
              <a:rPr kumimoji="0" lang="en-US" altLang="en-US" sz="18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Kenneth </a:t>
            </a:r>
            <a:r>
              <a:rPr kumimoji="0" lang="en-US" altLang="en-US" sz="1800" b="0" i="0" u="none" strike="noStrike" cap="none" normalizeH="0" baseline="0" dirty="0" err="1">
                <a:ln>
                  <a:noFill/>
                </a:ln>
                <a:solidFill>
                  <a:srgbClr val="222222"/>
                </a:solidFill>
                <a:effectLst/>
                <a:latin typeface="Arial" panose="020B0604020202020204" pitchFamily="34" charset="0"/>
                <a:cs typeface="Arial" panose="020B0604020202020204" pitchFamily="34" charset="0"/>
              </a:rPr>
              <a:t>Chatarpaul</a:t>
            </a:r>
            <a:endParaRPr lang="en-US" altLang="en-US" dirty="0">
              <a:solidFill>
                <a:srgbClr val="222222"/>
              </a:solidFill>
              <a:cs typeface="Arial" panose="020B0604020202020204" pitchFamily="34" charset="0"/>
            </a:endParaRPr>
          </a:p>
          <a:p>
            <a:pPr defTabSz="914400">
              <a:buClrTx/>
              <a:buSzTx/>
            </a:pPr>
            <a:r>
              <a:rPr kumimoji="0" lang="en-US" altLang="en-US" sz="18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Nuka Olsen-</a:t>
            </a:r>
            <a:r>
              <a:rPr kumimoji="0" lang="en-US" altLang="en-US" sz="1800" b="0" i="0" u="none" strike="noStrike" cap="none" normalizeH="0" baseline="0" dirty="0" err="1">
                <a:ln>
                  <a:noFill/>
                </a:ln>
                <a:solidFill>
                  <a:srgbClr val="222222"/>
                </a:solidFill>
                <a:effectLst/>
                <a:latin typeface="Arial" panose="020B0604020202020204" pitchFamily="34" charset="0"/>
                <a:cs typeface="Arial" panose="020B0604020202020204" pitchFamily="34" charset="0"/>
              </a:rPr>
              <a:t>Hakongak</a:t>
            </a:r>
            <a:r>
              <a:rPr kumimoji="0" lang="en-US" altLang="en-US" sz="18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p>
          <a:p>
            <a:pPr defTabSz="914400">
              <a:buClrTx/>
              <a:buSzTx/>
            </a:pPr>
            <a:r>
              <a:rPr lang="en-US" altLang="en-US" dirty="0">
                <a:solidFill>
                  <a:srgbClr val="222222"/>
                </a:solidFill>
                <a:cs typeface="Arial" panose="020B0604020202020204" pitchFamily="34" charset="0"/>
              </a:rPr>
              <a:t>Rebecca </a:t>
            </a:r>
            <a:r>
              <a:rPr lang="en-US" altLang="en-US" dirty="0" err="1">
                <a:solidFill>
                  <a:srgbClr val="222222"/>
                </a:solidFill>
                <a:cs typeface="Arial" panose="020B0604020202020204" pitchFamily="34" charset="0"/>
              </a:rPr>
              <a:t>Jaremko</a:t>
            </a:r>
            <a:r>
              <a:rPr lang="en-US" altLang="en-US" dirty="0">
                <a:solidFill>
                  <a:srgbClr val="222222"/>
                </a:solidFill>
                <a:cs typeface="Arial" panose="020B0604020202020204" pitchFamily="34" charset="0"/>
              </a:rPr>
              <a:t> Bromwich – LSN Support</a:t>
            </a:r>
          </a:p>
          <a:p>
            <a:pPr defTabSz="914400">
              <a:buClrTx/>
              <a:buSzTx/>
            </a:pPr>
            <a:r>
              <a:rPr lang="en-US" altLang="en-US" dirty="0">
                <a:cs typeface="Arial" panose="020B0604020202020204" pitchFamily="34" charset="0"/>
              </a:rPr>
              <a:t>Santana Stallberg- </a:t>
            </a:r>
            <a:r>
              <a:rPr lang="en-US" altLang="en-US">
                <a:cs typeface="Arial" panose="020B0604020202020204" pitchFamily="34" charset="0"/>
              </a:rPr>
              <a:t>LSN Suppor</a:t>
            </a:r>
            <a:r>
              <a:rPr lang="en-US" altLang="en-US" dirty="0">
                <a:cs typeface="Arial" panose="020B0604020202020204" pitchFamily="34" charset="0"/>
              </a:rPr>
              <a:t>t</a:t>
            </a:r>
            <a:endParaRPr kumimoji="0" lang="en-US" altLang="en-US" sz="1800" b="0" i="0" u="none" strike="noStrike" cap="none" normalizeH="0" baseline="0">
              <a:ln>
                <a:noFill/>
              </a:ln>
              <a:solidFill>
                <a:srgbClr val="222222"/>
              </a:solidFill>
              <a:effectLst/>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03B7A984-875D-7AFE-71FA-9DF0F8D11B23}"/>
              </a:ext>
            </a:extLst>
          </p:cNvPr>
          <p:cNvSpPr txBox="1"/>
          <p:nvPr/>
        </p:nvSpPr>
        <p:spPr>
          <a:xfrm>
            <a:off x="6540347" y="2458933"/>
            <a:ext cx="5312885" cy="369332"/>
          </a:xfrm>
          <a:prstGeom prst="rect">
            <a:avLst/>
          </a:prstGeom>
          <a:noFill/>
        </p:spPr>
        <p:txBody>
          <a:bodyPr wrap="square">
            <a:spAutoFit/>
          </a:bodyPr>
          <a:lstStyle/>
          <a:p>
            <a:pPr defTabSz="914400">
              <a:buClrTx/>
              <a:buSzTx/>
            </a:pPr>
            <a:r>
              <a:rPr kumimoji="0" lang="en-US" altLang="en-US" sz="18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Members of the Working Group Include:</a:t>
            </a:r>
            <a:endParaRPr lang="en-US" altLang="en-US" dirty="0">
              <a:solidFill>
                <a:srgbClr val="222222"/>
              </a:solidFill>
              <a:cs typeface="Arial" panose="020B0604020202020204" pitchFamily="34" charset="0"/>
            </a:endParaRPr>
          </a:p>
        </p:txBody>
      </p:sp>
    </p:spTree>
    <p:extLst>
      <p:ext uri="{BB962C8B-B14F-4D97-AF65-F5344CB8AC3E}">
        <p14:creationId xmlns:p14="http://schemas.microsoft.com/office/powerpoint/2010/main" val="476377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8604D-F00D-4690-C5E2-300D02BDC3D6}"/>
              </a:ext>
            </a:extLst>
          </p:cNvPr>
          <p:cNvSpPr>
            <a:spLocks noGrp="1"/>
          </p:cNvSpPr>
          <p:nvPr>
            <p:ph type="title"/>
          </p:nvPr>
        </p:nvSpPr>
        <p:spPr/>
        <p:txBody>
          <a:bodyPr/>
          <a:lstStyle/>
          <a:p>
            <a:r>
              <a:rPr lang="en-US" dirty="0"/>
              <a:t>ABA WG Meetings</a:t>
            </a:r>
          </a:p>
        </p:txBody>
      </p:sp>
      <p:sp>
        <p:nvSpPr>
          <p:cNvPr id="3" name="Content Placeholder 2">
            <a:extLst>
              <a:ext uri="{FF2B5EF4-FFF2-40B4-BE49-F238E27FC236}">
                <a16:creationId xmlns:a16="http://schemas.microsoft.com/office/drawing/2014/main" id="{02B79C0E-597A-9FC5-E3D8-6E9059AC98BD}"/>
              </a:ext>
            </a:extLst>
          </p:cNvPr>
          <p:cNvSpPr>
            <a:spLocks noGrp="1"/>
          </p:cNvSpPr>
          <p:nvPr>
            <p:ph idx="1"/>
          </p:nvPr>
        </p:nvSpPr>
        <p:spPr>
          <a:xfrm>
            <a:off x="581192" y="2180496"/>
            <a:ext cx="11029615" cy="4275388"/>
          </a:xfrm>
        </p:spPr>
        <p:txBody>
          <a:bodyPr>
            <a:normAutofit/>
          </a:bodyPr>
          <a:lstStyle/>
          <a:p>
            <a:r>
              <a:rPr lang="en-GB" i="1" dirty="0">
                <a:latin typeface="Helvetica" pitchFamily="2" charset="0"/>
              </a:rPr>
              <a:t>The working group has met on July 8</a:t>
            </a:r>
            <a:r>
              <a:rPr lang="en-GB" i="1" baseline="30000" dirty="0">
                <a:latin typeface="Helvetica" pitchFamily="2" charset="0"/>
              </a:rPr>
              <a:t>th</a:t>
            </a:r>
            <a:r>
              <a:rPr lang="en-GB" i="1" dirty="0">
                <a:latin typeface="Helvetica" pitchFamily="2" charset="0"/>
              </a:rPr>
              <a:t>, July 15</a:t>
            </a:r>
            <a:r>
              <a:rPr lang="en-GB" i="1" baseline="30000" dirty="0">
                <a:latin typeface="Helvetica" pitchFamily="2" charset="0"/>
              </a:rPr>
              <a:t>th</a:t>
            </a:r>
            <a:r>
              <a:rPr lang="en-GB" i="1" dirty="0">
                <a:latin typeface="Helvetica" pitchFamily="2" charset="0"/>
              </a:rPr>
              <a:t> and September 27</a:t>
            </a:r>
            <a:r>
              <a:rPr lang="en-GB" i="1" baseline="30000" dirty="0">
                <a:latin typeface="Helvetica" pitchFamily="2" charset="0"/>
              </a:rPr>
              <a:t>th</a:t>
            </a:r>
            <a:r>
              <a:rPr lang="en-GB" i="1" dirty="0">
                <a:latin typeface="Helvetica" pitchFamily="2" charset="0"/>
              </a:rPr>
              <a:t>. </a:t>
            </a:r>
          </a:p>
          <a:p>
            <a:r>
              <a:rPr lang="en-GB" i="1" dirty="0">
                <a:effectLst/>
                <a:latin typeface="Helvetica" pitchFamily="2" charset="0"/>
              </a:rPr>
              <a:t>D</a:t>
            </a:r>
            <a:r>
              <a:rPr lang="en-GB" i="1" dirty="0">
                <a:latin typeface="Helvetica" pitchFamily="2" charset="0"/>
              </a:rPr>
              <a:t>uring the meetings, the Nunavut Statutes Examination, and Student-at-Law Experience Survey results were reviewed demonstrating the key issues raised by the students-at-law and membership on the current barriers for success for articling clerkships and bar admissions. </a:t>
            </a:r>
          </a:p>
          <a:p>
            <a:r>
              <a:rPr lang="en-GB" i="1" dirty="0">
                <a:effectLst/>
                <a:latin typeface="Helvetica" pitchFamily="2" charset="0"/>
              </a:rPr>
              <a:t>The Working Group has been working on a number of tasks to address the concerns brought forth in </a:t>
            </a:r>
            <a:r>
              <a:rPr lang="en-GB" i="1" dirty="0">
                <a:latin typeface="Helvetica" pitchFamily="2" charset="0"/>
              </a:rPr>
              <a:t>Student-at-Law Experience Survey.</a:t>
            </a:r>
          </a:p>
          <a:p>
            <a:pPr lvl="1"/>
            <a:endParaRPr lang="en-GB" i="1" dirty="0">
              <a:latin typeface="Helvetica" pitchFamily="2" charset="0"/>
            </a:endParaRPr>
          </a:p>
        </p:txBody>
      </p:sp>
    </p:spTree>
    <p:extLst>
      <p:ext uri="{BB962C8B-B14F-4D97-AF65-F5344CB8AC3E}">
        <p14:creationId xmlns:p14="http://schemas.microsoft.com/office/powerpoint/2010/main" val="3845106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DFD8C9A-DD3B-C2B2-8E66-BAA22CDC9A32}"/>
            </a:ext>
          </a:extLst>
        </p:cNvPr>
        <p:cNvGrpSpPr/>
        <p:nvPr/>
      </p:nvGrpSpPr>
      <p:grpSpPr>
        <a:xfrm>
          <a:off x="0" y="0"/>
          <a:ext cx="0" cy="0"/>
          <a:chOff x="0" y="0"/>
          <a:chExt cx="0" cy="0"/>
        </a:xfrm>
      </p:grpSpPr>
      <p:sp>
        <p:nvSpPr>
          <p:cNvPr id="2071" name="Rectangle 2070">
            <a:extLst>
              <a:ext uri="{FF2B5EF4-FFF2-40B4-BE49-F238E27FC236}">
                <a16:creationId xmlns:a16="http://schemas.microsoft.com/office/drawing/2014/main" id="{A078A52F-85EA-4C0B-962B-D9D9DD4DD7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CA"/>
          </a:p>
        </p:txBody>
      </p:sp>
      <p:sp>
        <p:nvSpPr>
          <p:cNvPr id="2073" name="Rectangle 2072">
            <a:extLst>
              <a:ext uri="{FF2B5EF4-FFF2-40B4-BE49-F238E27FC236}">
                <a16:creationId xmlns:a16="http://schemas.microsoft.com/office/drawing/2014/main" id="{919797D5-5700-4683-B30A-5B4D56CB82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CA"/>
          </a:p>
        </p:txBody>
      </p:sp>
      <p:sp>
        <p:nvSpPr>
          <p:cNvPr id="2075" name="Rectangle 2074">
            <a:extLst>
              <a:ext uri="{FF2B5EF4-FFF2-40B4-BE49-F238E27FC236}">
                <a16:creationId xmlns:a16="http://schemas.microsoft.com/office/drawing/2014/main" id="{4856A7B9-9801-42EC-A4C9-7E22A56EF5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CA"/>
          </a:p>
        </p:txBody>
      </p:sp>
      <p:sp>
        <p:nvSpPr>
          <p:cNvPr id="2077" name="Rectangle 2076">
            <a:extLst>
              <a:ext uri="{FF2B5EF4-FFF2-40B4-BE49-F238E27FC236}">
                <a16:creationId xmlns:a16="http://schemas.microsoft.com/office/drawing/2014/main" id="{8AD54DB8-C150-4290-85D6-F5B0262BFE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CA"/>
          </a:p>
        </p:txBody>
      </p:sp>
      <p:sp useBgFill="1">
        <p:nvSpPr>
          <p:cNvPr id="2079" name="Rectangle 2078">
            <a:extLst>
              <a:ext uri="{FF2B5EF4-FFF2-40B4-BE49-F238E27FC236}">
                <a16:creationId xmlns:a16="http://schemas.microsoft.com/office/drawing/2014/main" id="{49DC0F7B-EA19-435F-BA38-A576FE1A65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1" name="Rectangle 2080">
            <a:extLst>
              <a:ext uri="{FF2B5EF4-FFF2-40B4-BE49-F238E27FC236}">
                <a16:creationId xmlns:a16="http://schemas.microsoft.com/office/drawing/2014/main" id="{8523F451-F10A-4328-8198-58E5C61667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52873" y="734134"/>
            <a:ext cx="7498616" cy="5666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CA"/>
          </a:p>
        </p:txBody>
      </p:sp>
      <p:sp>
        <p:nvSpPr>
          <p:cNvPr id="2" name="Title 1">
            <a:extLst>
              <a:ext uri="{FF2B5EF4-FFF2-40B4-BE49-F238E27FC236}">
                <a16:creationId xmlns:a16="http://schemas.microsoft.com/office/drawing/2014/main" id="{6E384D75-5056-EDDD-E81A-BFA0852028EE}"/>
              </a:ext>
            </a:extLst>
          </p:cNvPr>
          <p:cNvSpPr>
            <a:spLocks noGrp="1"/>
          </p:cNvSpPr>
          <p:nvPr>
            <p:ph type="title"/>
          </p:nvPr>
        </p:nvSpPr>
        <p:spPr>
          <a:xfrm>
            <a:off x="4545846" y="2179140"/>
            <a:ext cx="6798608" cy="2085869"/>
          </a:xfrm>
        </p:spPr>
        <p:txBody>
          <a:bodyPr vert="horz" lIns="91440" tIns="45720" rIns="91440" bIns="45720" rtlCol="0" anchor="b">
            <a:normAutofit/>
          </a:bodyPr>
          <a:lstStyle/>
          <a:p>
            <a:pPr algn="ctr"/>
            <a:r>
              <a:rPr lang="en-US" sz="3600" dirty="0">
                <a:solidFill>
                  <a:srgbClr val="FFFFFF"/>
                </a:solidFill>
              </a:rPr>
              <a:t>Working Group Tasks</a:t>
            </a:r>
            <a:br>
              <a:rPr lang="en-US" sz="3600" dirty="0">
                <a:solidFill>
                  <a:srgbClr val="FFFFFF"/>
                </a:solidFill>
              </a:rPr>
            </a:br>
            <a:r>
              <a:rPr lang="en-US" sz="3600" dirty="0">
                <a:solidFill>
                  <a:srgbClr val="FFFFFF"/>
                </a:solidFill>
              </a:rPr>
              <a:t>2024 Update</a:t>
            </a:r>
            <a:endParaRPr lang="en-US" sz="3600" dirty="0">
              <a:solidFill>
                <a:srgbClr val="FFFFFF"/>
              </a:solidFill>
              <a:effectLst/>
              <a:highlight>
                <a:srgbClr val="FAFAF8"/>
              </a:highlight>
            </a:endParaRPr>
          </a:p>
        </p:txBody>
      </p:sp>
      <p:grpSp>
        <p:nvGrpSpPr>
          <p:cNvPr id="2083" name="Group 2082">
            <a:extLst>
              <a:ext uri="{FF2B5EF4-FFF2-40B4-BE49-F238E27FC236}">
                <a16:creationId xmlns:a16="http://schemas.microsoft.com/office/drawing/2014/main" id="{BDAE63F2-766D-44DB-AAC5-B4B4F123BBC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46534" y="453643"/>
            <a:ext cx="11298933" cy="98554"/>
            <a:chOff x="446534" y="453643"/>
            <a:chExt cx="11298933" cy="98554"/>
          </a:xfrm>
        </p:grpSpPr>
        <p:sp>
          <p:nvSpPr>
            <p:cNvPr id="2084" name="Rectangle 2083">
              <a:extLst>
                <a:ext uri="{FF2B5EF4-FFF2-40B4-BE49-F238E27FC236}">
                  <a16:creationId xmlns:a16="http://schemas.microsoft.com/office/drawing/2014/main" id="{E7293047-1267-4462-B411-F1045BED62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CA"/>
            </a:p>
          </p:txBody>
        </p:sp>
        <p:sp>
          <p:nvSpPr>
            <p:cNvPr id="2085" name="Rectangle 2084">
              <a:extLst>
                <a:ext uri="{FF2B5EF4-FFF2-40B4-BE49-F238E27FC236}">
                  <a16:creationId xmlns:a16="http://schemas.microsoft.com/office/drawing/2014/main" id="{651A4987-1513-4534-8894-FD82F7CDFF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CA"/>
            </a:p>
          </p:txBody>
        </p:sp>
        <p:sp>
          <p:nvSpPr>
            <p:cNvPr id="2086" name="Rectangle 2085">
              <a:extLst>
                <a:ext uri="{FF2B5EF4-FFF2-40B4-BE49-F238E27FC236}">
                  <a16:creationId xmlns:a16="http://schemas.microsoft.com/office/drawing/2014/main" id="{D49D1510-6EE8-4974-892D-67ECDC560A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CA"/>
            </a:p>
          </p:txBody>
        </p:sp>
      </p:grpSp>
      <p:pic>
        <p:nvPicPr>
          <p:cNvPr id="1026" name="Picture 2" descr="Articling Students - Bar Exam Support">
            <a:extLst>
              <a:ext uri="{FF2B5EF4-FFF2-40B4-BE49-F238E27FC236}">
                <a16:creationId xmlns:a16="http://schemas.microsoft.com/office/drawing/2014/main" id="{D5B183FB-66FB-C052-3C61-C4524F0316E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5018" r="43023"/>
          <a:stretch/>
        </p:blipFill>
        <p:spPr bwMode="auto">
          <a:xfrm>
            <a:off x="958467" y="1455265"/>
            <a:ext cx="2651559" cy="40996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1543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E9CF4C-BEFB-4934-33E8-B5540D6813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8EDA8F-2A5E-3602-5056-1DF1856B3C84}"/>
              </a:ext>
            </a:extLst>
          </p:cNvPr>
          <p:cNvSpPr>
            <a:spLocks noGrp="1"/>
          </p:cNvSpPr>
          <p:nvPr>
            <p:ph type="title"/>
          </p:nvPr>
        </p:nvSpPr>
        <p:spPr/>
        <p:txBody>
          <a:bodyPr/>
          <a:lstStyle/>
          <a:p>
            <a:r>
              <a:rPr lang="en-US" dirty="0"/>
              <a:t>Working Group Tasks</a:t>
            </a:r>
          </a:p>
        </p:txBody>
      </p:sp>
      <p:sp>
        <p:nvSpPr>
          <p:cNvPr id="3" name="Content Placeholder 2">
            <a:extLst>
              <a:ext uri="{FF2B5EF4-FFF2-40B4-BE49-F238E27FC236}">
                <a16:creationId xmlns:a16="http://schemas.microsoft.com/office/drawing/2014/main" id="{E97BEF68-8D1C-CF38-2537-0C8B4D2F012B}"/>
              </a:ext>
            </a:extLst>
          </p:cNvPr>
          <p:cNvSpPr>
            <a:spLocks noGrp="1"/>
          </p:cNvSpPr>
          <p:nvPr>
            <p:ph idx="1"/>
          </p:nvPr>
        </p:nvSpPr>
        <p:spPr>
          <a:xfrm>
            <a:off x="581192" y="2180496"/>
            <a:ext cx="11029615" cy="4275388"/>
          </a:xfrm>
        </p:spPr>
        <p:txBody>
          <a:bodyPr>
            <a:normAutofit/>
          </a:bodyPr>
          <a:lstStyle/>
          <a:p>
            <a:r>
              <a:rPr lang="en-GB" i="1" dirty="0">
                <a:effectLst/>
                <a:latin typeface="Helvetica" pitchFamily="2" charset="0"/>
              </a:rPr>
              <a:t>The Actions items to be completed by December 31, 202</a:t>
            </a:r>
            <a:r>
              <a:rPr lang="en-GB" i="1" dirty="0">
                <a:latin typeface="Helvetica" pitchFamily="2" charset="0"/>
              </a:rPr>
              <a:t>4 include:</a:t>
            </a:r>
          </a:p>
          <a:p>
            <a:pPr lvl="1"/>
            <a:r>
              <a:rPr lang="en-GB" i="1" dirty="0">
                <a:latin typeface="Helvetica" pitchFamily="2" charset="0"/>
              </a:rPr>
              <a:t>Review and approval of draft executive summary/ decision of how and when to present the information</a:t>
            </a:r>
          </a:p>
          <a:p>
            <a:pPr lvl="1"/>
            <a:r>
              <a:rPr lang="en-GB" i="1" dirty="0">
                <a:latin typeface="Helvetica" pitchFamily="2" charset="0"/>
              </a:rPr>
              <a:t>Review and provide comments on proposed context paragraphs to be added to the Student-at-law and Principals webpage on the LSN website</a:t>
            </a:r>
          </a:p>
          <a:p>
            <a:pPr lvl="1"/>
            <a:r>
              <a:rPr lang="en-GB" i="1" dirty="0">
                <a:latin typeface="Helvetica" pitchFamily="2" charset="0"/>
              </a:rPr>
              <a:t>Review of Articling Plan and make recommendations on updates </a:t>
            </a:r>
          </a:p>
          <a:p>
            <a:pPr lvl="1"/>
            <a:endParaRPr lang="en-GB" i="1" dirty="0">
              <a:latin typeface="Helvetica" pitchFamily="2" charset="0"/>
            </a:endParaRPr>
          </a:p>
        </p:txBody>
      </p:sp>
    </p:spTree>
    <p:extLst>
      <p:ext uri="{BB962C8B-B14F-4D97-AF65-F5344CB8AC3E}">
        <p14:creationId xmlns:p14="http://schemas.microsoft.com/office/powerpoint/2010/main" val="3158677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594511-2CD2-3BCD-0906-6CAD20FA5F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CD258F-12CF-76BB-162C-2D8F9F76E39B}"/>
              </a:ext>
            </a:extLst>
          </p:cNvPr>
          <p:cNvSpPr>
            <a:spLocks noGrp="1"/>
          </p:cNvSpPr>
          <p:nvPr>
            <p:ph type="title"/>
          </p:nvPr>
        </p:nvSpPr>
        <p:spPr/>
        <p:txBody>
          <a:bodyPr/>
          <a:lstStyle/>
          <a:p>
            <a:r>
              <a:rPr lang="en-GB" i="1" dirty="0">
                <a:latin typeface="Helvetica" pitchFamily="2" charset="0"/>
              </a:rPr>
              <a:t>Nunavut Statutes Examination as A Special Examination</a:t>
            </a:r>
            <a:endParaRPr lang="en-US" dirty="0"/>
          </a:p>
        </p:txBody>
      </p:sp>
      <p:sp>
        <p:nvSpPr>
          <p:cNvPr id="3" name="Content Placeholder 2">
            <a:extLst>
              <a:ext uri="{FF2B5EF4-FFF2-40B4-BE49-F238E27FC236}">
                <a16:creationId xmlns:a16="http://schemas.microsoft.com/office/drawing/2014/main" id="{6833CE61-E596-C138-7F44-4C859657C175}"/>
              </a:ext>
            </a:extLst>
          </p:cNvPr>
          <p:cNvSpPr>
            <a:spLocks noGrp="1"/>
          </p:cNvSpPr>
          <p:nvPr>
            <p:ph idx="1"/>
          </p:nvPr>
        </p:nvSpPr>
        <p:spPr>
          <a:xfrm>
            <a:off x="581192" y="2180496"/>
            <a:ext cx="11029615" cy="4275388"/>
          </a:xfrm>
        </p:spPr>
        <p:txBody>
          <a:bodyPr>
            <a:normAutofit fontScale="85000" lnSpcReduction="20000"/>
          </a:bodyPr>
          <a:lstStyle/>
          <a:p>
            <a:r>
              <a:rPr lang="en-GB" i="1" dirty="0">
                <a:latin typeface="Helvetica" pitchFamily="2" charset="0"/>
              </a:rPr>
              <a:t>A six-question survey was circulated to members to get feedback from the membership before making a final determination about the Nunavut Statutes Examination.</a:t>
            </a:r>
          </a:p>
          <a:p>
            <a:r>
              <a:rPr lang="en-GB" i="1" dirty="0">
                <a:latin typeface="Helvetica" pitchFamily="2" charset="0"/>
              </a:rPr>
              <a:t>9 members responded to the survey.</a:t>
            </a:r>
          </a:p>
          <a:p>
            <a:r>
              <a:rPr lang="en-GB" i="1" dirty="0">
                <a:latin typeface="Helvetica" pitchFamily="2" charset="0"/>
              </a:rPr>
              <a:t>Of the members who responded, almost half were resident members of the Nunavut Bar ( 44.4%)</a:t>
            </a:r>
          </a:p>
          <a:p>
            <a:r>
              <a:rPr lang="en-GB" i="1" dirty="0">
                <a:latin typeface="Helvetica" pitchFamily="2" charset="0"/>
              </a:rPr>
              <a:t>44.4% of the members who responded were non-resident. </a:t>
            </a:r>
          </a:p>
          <a:p>
            <a:r>
              <a:rPr lang="en-GB" i="1" dirty="0">
                <a:latin typeface="Helvetica" pitchFamily="2" charset="0"/>
              </a:rPr>
              <a:t>1 member who responded was inactive. </a:t>
            </a:r>
          </a:p>
          <a:p>
            <a:r>
              <a:rPr lang="en-GB" i="1" dirty="0">
                <a:latin typeface="Helvetica" pitchFamily="2" charset="0"/>
              </a:rPr>
              <a:t>3 respondents had been or were currently students-at-law in Nunavut, while 1 respondent was currently an articling principal and 3 had previously been articling principals.</a:t>
            </a:r>
          </a:p>
          <a:p>
            <a:r>
              <a:rPr lang="en-GB" i="1" dirty="0">
                <a:latin typeface="Helvetica" pitchFamily="2" charset="0"/>
              </a:rPr>
              <a:t> None of the respondents identified as Inuk, First Nations or Metis. </a:t>
            </a:r>
          </a:p>
          <a:p>
            <a:r>
              <a:rPr lang="en-GB" i="1" dirty="0">
                <a:latin typeface="Helvetica" pitchFamily="2" charset="0"/>
              </a:rPr>
              <a:t>Only two believed the current bar admissions program soes not adequately prepare students-at-law for practicing in the Territory.</a:t>
            </a:r>
          </a:p>
          <a:p>
            <a:r>
              <a:rPr lang="en-GB" i="1" dirty="0">
                <a:latin typeface="Helvetica" pitchFamily="2" charset="0"/>
              </a:rPr>
              <a:t>3 respondents expressed confidence in the adequacy of the current bar admissions program, meanwhile 4 suggested the need for improvements. </a:t>
            </a:r>
          </a:p>
          <a:p>
            <a:r>
              <a:rPr lang="en-GB" i="1" dirty="0">
                <a:latin typeface="Helvetica" pitchFamily="2" charset="0"/>
              </a:rPr>
              <a:t>Most respondents favoured developing a Nunavut-specific module as an add-on to the CPLED Prep. </a:t>
            </a:r>
          </a:p>
          <a:p>
            <a:r>
              <a:rPr lang="en-GB" i="1" dirty="0">
                <a:latin typeface="Helvetica" pitchFamily="2" charset="0"/>
              </a:rPr>
              <a:t>There was mixed feedback on creating a Nunavut-specific bar admission program. </a:t>
            </a:r>
          </a:p>
          <a:p>
            <a:endParaRPr lang="en-GB" i="1" dirty="0">
              <a:latin typeface="Helvetica" pitchFamily="2" charset="0"/>
            </a:endParaRPr>
          </a:p>
        </p:txBody>
      </p:sp>
    </p:spTree>
    <p:extLst>
      <p:ext uri="{BB962C8B-B14F-4D97-AF65-F5344CB8AC3E}">
        <p14:creationId xmlns:p14="http://schemas.microsoft.com/office/powerpoint/2010/main" val="11794698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B8B75D-572C-D44B-89D0-232F14243C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27DCDC-25EF-6F52-D133-72302CB5BE73}"/>
              </a:ext>
            </a:extLst>
          </p:cNvPr>
          <p:cNvSpPr>
            <a:spLocks noGrp="1"/>
          </p:cNvSpPr>
          <p:nvPr>
            <p:ph type="title"/>
          </p:nvPr>
        </p:nvSpPr>
        <p:spPr/>
        <p:txBody>
          <a:bodyPr/>
          <a:lstStyle/>
          <a:p>
            <a:r>
              <a:rPr lang="en-GB" i="1" dirty="0">
                <a:latin typeface="Helvetica" pitchFamily="2" charset="0"/>
              </a:rPr>
              <a:t>executive summary – Nunavut Statutes Examination as A Special Examination</a:t>
            </a:r>
            <a:endParaRPr lang="en-US" dirty="0"/>
          </a:p>
        </p:txBody>
      </p:sp>
      <p:sp>
        <p:nvSpPr>
          <p:cNvPr id="3" name="Content Placeholder 2">
            <a:extLst>
              <a:ext uri="{FF2B5EF4-FFF2-40B4-BE49-F238E27FC236}">
                <a16:creationId xmlns:a16="http://schemas.microsoft.com/office/drawing/2014/main" id="{D29D2D54-F73B-EBBD-40AC-5E0228F82737}"/>
              </a:ext>
            </a:extLst>
          </p:cNvPr>
          <p:cNvSpPr>
            <a:spLocks noGrp="1"/>
          </p:cNvSpPr>
          <p:nvPr>
            <p:ph idx="1"/>
          </p:nvPr>
        </p:nvSpPr>
        <p:spPr>
          <a:xfrm>
            <a:off x="581192" y="2180496"/>
            <a:ext cx="11029615" cy="4275388"/>
          </a:xfrm>
        </p:spPr>
        <p:txBody>
          <a:bodyPr>
            <a:normAutofit/>
          </a:bodyPr>
          <a:lstStyle/>
          <a:p>
            <a:r>
              <a:rPr lang="en-US" b="0" i="0" dirty="0">
                <a:solidFill>
                  <a:srgbClr val="000000"/>
                </a:solidFill>
                <a:effectLst/>
                <a:latin typeface="Times New Roman" panose="02020603050405020304" pitchFamily="18" charset="0"/>
              </a:rPr>
              <a:t>Given the low response rate of this request for feedback from the membership and the recent decision on </a:t>
            </a:r>
            <a:r>
              <a:rPr lang="en-US" b="1" i="0" dirty="0">
                <a:solidFill>
                  <a:srgbClr val="000000"/>
                </a:solidFill>
                <a:effectLst/>
                <a:latin typeface="Times New Roman" panose="02020603050405020304" pitchFamily="18" charset="0"/>
              </a:rPr>
              <a:t>28 February 2024 to abolish the former version of the NSE</a:t>
            </a:r>
            <a:r>
              <a:rPr lang="en-US" b="0" i="0" dirty="0">
                <a:solidFill>
                  <a:srgbClr val="000000"/>
                </a:solidFill>
                <a:effectLst/>
                <a:latin typeface="Times New Roman" panose="02020603050405020304" pitchFamily="18" charset="0"/>
              </a:rPr>
              <a:t>, it will be even more critical for the newly formed Articling and Bar Admissions Committee (ABAC)1 to hold annual debriefing meetings with students-at-law and principals to better understand and identify challenges and opportunities</a:t>
            </a:r>
            <a:endParaRPr lang="en-GB" i="1" dirty="0">
              <a:latin typeface="Helvetica" pitchFamily="2" charset="0"/>
            </a:endParaRPr>
          </a:p>
        </p:txBody>
      </p:sp>
    </p:spTree>
    <p:extLst>
      <p:ext uri="{BB962C8B-B14F-4D97-AF65-F5344CB8AC3E}">
        <p14:creationId xmlns:p14="http://schemas.microsoft.com/office/powerpoint/2010/main" val="1550298925"/>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c0ed7f6-7069-49b8-aa6a-8bf403210c60">
      <Terms xmlns="http://schemas.microsoft.com/office/infopath/2007/PartnerControls"/>
    </lcf76f155ced4ddcb4097134ff3c332f>
    <TaxCatchAll xmlns="e76e747e-5d7a-4124-907d-94874cefd736"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5F74B3A1318C74A865CB7F474A1FC12" ma:contentTypeVersion="18" ma:contentTypeDescription="Create a new document." ma:contentTypeScope="" ma:versionID="4f17830552cd44417f5c0efd15657b1a">
  <xsd:schema xmlns:xsd="http://www.w3.org/2001/XMLSchema" xmlns:xs="http://www.w3.org/2001/XMLSchema" xmlns:p="http://schemas.microsoft.com/office/2006/metadata/properties" xmlns:ns2="2c0ed7f6-7069-49b8-aa6a-8bf403210c60" xmlns:ns3="e76e747e-5d7a-4124-907d-94874cefd736" targetNamespace="http://schemas.microsoft.com/office/2006/metadata/properties" ma:root="true" ma:fieldsID="e03ee724a61ee1a4db23de7202a5581c" ns2:_="" ns3:_="">
    <xsd:import namespace="2c0ed7f6-7069-49b8-aa6a-8bf403210c60"/>
    <xsd:import namespace="e76e747e-5d7a-4124-907d-94874cefd73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3:SharedWithUsers" minOccurs="0"/>
                <xsd:element ref="ns3:SharedWithDetail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0ed7f6-7069-49b8-aa6a-8bf403210c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5c5e3d6f-d01d-474f-abde-51dcf9f4327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76e747e-5d7a-4124-907d-94874cefd736"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e5eaa4ab-7e4f-469a-a203-2cdc319870d5}" ma:internalName="TaxCatchAll" ma:showField="CatchAllData" ma:web="e76e747e-5d7a-4124-907d-94874cefd73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9F5A9CF-1BF4-476A-AC99-D9611AFE8193}">
  <ds:schemaRefs>
    <ds:schemaRef ds:uri="http://schemas.microsoft.com/office/2006/metadata/properties"/>
    <ds:schemaRef ds:uri="http://schemas.microsoft.com/office/infopath/2007/PartnerControls"/>
    <ds:schemaRef ds:uri="2c0ed7f6-7069-49b8-aa6a-8bf403210c60"/>
    <ds:schemaRef ds:uri="e76e747e-5d7a-4124-907d-94874cefd736"/>
  </ds:schemaRefs>
</ds:datastoreItem>
</file>

<file path=customXml/itemProps2.xml><?xml version="1.0" encoding="utf-8"?>
<ds:datastoreItem xmlns:ds="http://schemas.openxmlformats.org/officeDocument/2006/customXml" ds:itemID="{01E3E873-C336-40E7-9781-FC6E75CD7F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0ed7f6-7069-49b8-aa6a-8bf403210c60"/>
    <ds:schemaRef ds:uri="e76e747e-5d7a-4124-907d-94874cefd73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6A8A2DC-7425-4784-B8F6-93708268257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TM03457464[[fn=Dividend]]</Template>
  <TotalTime>1073</TotalTime>
  <Words>1989</Words>
  <Application>Microsoft Office PowerPoint</Application>
  <PresentationFormat>Widescreen</PresentationFormat>
  <Paragraphs>131</Paragraphs>
  <Slides>13</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Aptos</vt:lpstr>
      <vt:lpstr>Arial</vt:lpstr>
      <vt:lpstr>Calibri</vt:lpstr>
      <vt:lpstr>Gill Sans MT</vt:lpstr>
      <vt:lpstr>Helvetica</vt:lpstr>
      <vt:lpstr>Lato</vt:lpstr>
      <vt:lpstr>Times New Roman</vt:lpstr>
      <vt:lpstr>Wingdings 2</vt:lpstr>
      <vt:lpstr>Dividend</vt:lpstr>
      <vt:lpstr>Articling and bar admissions working group  Update  </vt:lpstr>
      <vt:lpstr>Mandate</vt:lpstr>
      <vt:lpstr>Connection to NU Statutes Examination Report</vt:lpstr>
      <vt:lpstr>Working Group Composition</vt:lpstr>
      <vt:lpstr>ABA WG Meetings</vt:lpstr>
      <vt:lpstr>Working Group Tasks 2024 Update</vt:lpstr>
      <vt:lpstr>Working Group Tasks</vt:lpstr>
      <vt:lpstr>Nunavut Statutes Examination as A Special Examination</vt:lpstr>
      <vt:lpstr>executive summary – Nunavut Statutes Examination as A Special Examination</vt:lpstr>
      <vt:lpstr>Student-at-Law and Principals Webpages</vt:lpstr>
      <vt:lpstr>Articling Plan Review </vt:lpstr>
      <vt:lpstr>Working Group Tasks</vt:lpstr>
      <vt:lpstr>Questions / Comments?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LSN Access to justice projects  May 2024 overview</dc:title>
  <dc:creator>Nalini Vaddapalli</dc:creator>
  <cp:lastModifiedBy>Santana Stallberg</cp:lastModifiedBy>
  <cp:revision>64</cp:revision>
  <dcterms:created xsi:type="dcterms:W3CDTF">2024-05-21T13:56:39Z</dcterms:created>
  <dcterms:modified xsi:type="dcterms:W3CDTF">2024-11-14T12:50:36Z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0x01010085F74B3A1318C74A865CB7F474A1FC12</vt:lpwstr>
  </property>
  <property fmtid="{D5CDD505-2E9C-101B-9397-08002B2CF9AE}" pid="3" name="MediaServiceImageTags">
    <vt:lpwstr/>
  </property>
</Properties>
</file>