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522" r:id="rId3"/>
    <p:sldId id="526" r:id="rId4"/>
    <p:sldId id="469" r:id="rId5"/>
    <p:sldId id="533" r:id="rId6"/>
    <p:sldId id="462" r:id="rId7"/>
    <p:sldId id="463" r:id="rId8"/>
    <p:sldId id="472" r:id="rId9"/>
    <p:sldId id="473" r:id="rId10"/>
    <p:sldId id="480" r:id="rId11"/>
    <p:sldId id="481" r:id="rId12"/>
    <p:sldId id="482" r:id="rId13"/>
    <p:sldId id="483" r:id="rId14"/>
    <p:sldId id="486" r:id="rId15"/>
    <p:sldId id="488" r:id="rId16"/>
    <p:sldId id="489" r:id="rId17"/>
    <p:sldId id="532" r:id="rId18"/>
    <p:sldId id="493" r:id="rId19"/>
    <p:sldId id="494" r:id="rId20"/>
    <p:sldId id="525" r:id="rId21"/>
    <p:sldId id="529" r:id="rId22"/>
    <p:sldId id="527" r:id="rId23"/>
    <p:sldId id="528" r:id="rId24"/>
    <p:sldId id="495" r:id="rId25"/>
    <p:sldId id="523" r:id="rId26"/>
    <p:sldId id="500" r:id="rId27"/>
    <p:sldId id="524" r:id="rId28"/>
    <p:sldId id="5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7"/>
    <p:restoredTop sz="74664"/>
  </p:normalViewPr>
  <p:slideViewPr>
    <p:cSldViewPr snapToGrid="0">
      <p:cViewPr>
        <p:scale>
          <a:sx n="98" d="100"/>
          <a:sy n="98" d="100"/>
        </p:scale>
        <p:origin x="6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340C0-A63C-3D4A-A8CA-67BD5819DC14}" type="datetimeFigureOut">
              <a:rPr lang="en-US" smtClean="0"/>
              <a:t>3/30/25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4E93C-3060-ED48-A366-5EB6778FF73F}" type="slidenum">
              <a:rPr lang="en-US" smtClean="0"/>
              <a:t>‹#›</a:t>
            </a:fld>
            <a:endParaRPr lang="en-US"/>
          </a:p>
        </p:txBody>
      </p:sp>
    </p:spTree>
    <p:extLst>
      <p:ext uri="{BB962C8B-B14F-4D97-AF65-F5344CB8AC3E}">
        <p14:creationId xmlns:p14="http://schemas.microsoft.com/office/powerpoint/2010/main" val="123836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23" name="Slide Image Placeholder 1">
            <a:extLst>
              <a:ext uri="{FF2B5EF4-FFF2-40B4-BE49-F238E27FC236}">
                <a16:creationId xmlns:a16="http://schemas.microsoft.com/office/drawing/2014/main" id="{97980D5E-3217-9097-FEC3-8C9C5E6D46F5}"/>
              </a:ext>
            </a:extLst>
          </p:cNvPr>
          <p:cNvSpPr>
            <a:spLocks noGrp="1" noRot="1" noChangeAspect="1" noChangeArrowheads="1" noTextEdit="1"/>
          </p:cNvSpPr>
          <p:nvPr>
            <p:ph type="sldImg"/>
          </p:nvPr>
        </p:nvSpPr>
        <p:spPr bwMode="auto">
          <a:xfrm>
            <a:off x="177800" y="495300"/>
            <a:ext cx="6196013" cy="34861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4724" name="Slide Number Placeholder 3">
            <a:extLst>
              <a:ext uri="{FF2B5EF4-FFF2-40B4-BE49-F238E27FC236}">
                <a16:creationId xmlns:a16="http://schemas.microsoft.com/office/drawing/2014/main" id="{56C4228E-31D9-9825-5091-0C6CC1424AAB}"/>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704BCAD3-53F7-CF4C-8499-58B0E56B60A9}" type="slidenum">
              <a:rPr lang="en-US" altLang="en-US" sz="1200">
                <a:solidFill>
                  <a:srgbClr val="000000"/>
                </a:solidFill>
              </a:rPr>
              <a:pPr eaLnBrk="1" hangingPunct="1"/>
              <a:t>4</a:t>
            </a:fld>
            <a:endParaRPr lang="en-US" altLang="en-US" sz="1200">
              <a:solidFill>
                <a:srgbClr val="000000"/>
              </a:solidFill>
            </a:endParaRPr>
          </a:p>
        </p:txBody>
      </p:sp>
      <p:sp>
        <p:nvSpPr>
          <p:cNvPr id="2" name="Notes Placeholder 1">
            <a:extLst>
              <a:ext uri="{FF2B5EF4-FFF2-40B4-BE49-F238E27FC236}">
                <a16:creationId xmlns:a16="http://schemas.microsoft.com/office/drawing/2014/main" id="{C10F26CA-C04F-A107-FC60-DF958FDA1F75}"/>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3" name="Slide Number Placeholder 3">
            <a:extLst>
              <a:ext uri="{FF2B5EF4-FFF2-40B4-BE49-F238E27FC236}">
                <a16:creationId xmlns:a16="http://schemas.microsoft.com/office/drawing/2014/main" id="{B47D87C9-549B-7488-048B-B40930D0B879}"/>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523A9C48-B163-E74C-A7CE-51384B24088F}" type="slidenum">
              <a:rPr lang="en-US" altLang="en-US" sz="1200">
                <a:solidFill>
                  <a:srgbClr val="000000"/>
                </a:solidFill>
              </a:rPr>
              <a:pPr eaLnBrk="1" hangingPunct="1"/>
              <a:t>13</a:t>
            </a:fld>
            <a:endParaRPr lang="en-US" altLang="en-US" sz="1200">
              <a:solidFill>
                <a:srgbClr val="000000"/>
              </a:solidFill>
            </a:endParaRPr>
          </a:p>
        </p:txBody>
      </p:sp>
      <p:sp>
        <p:nvSpPr>
          <p:cNvPr id="173464" name="Slide Image Placeholder 1">
            <a:extLst>
              <a:ext uri="{FF2B5EF4-FFF2-40B4-BE49-F238E27FC236}">
                <a16:creationId xmlns:a16="http://schemas.microsoft.com/office/drawing/2014/main" id="{AD9B7B40-FBF1-98C2-B39E-74A9FABA02EC}"/>
              </a:ext>
            </a:extLst>
          </p:cNvPr>
          <p:cNvSpPr>
            <a:spLocks noGrp="1" noRot="1" noChangeAspect="1" noChangeArrowheads="1" noTextEdit="1"/>
          </p:cNvSpPr>
          <p:nvPr>
            <p:ph type="sldImg" idx="1"/>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21" name="Slide Image Placeholder 1">
            <a:extLst>
              <a:ext uri="{FF2B5EF4-FFF2-40B4-BE49-F238E27FC236}">
                <a16:creationId xmlns:a16="http://schemas.microsoft.com/office/drawing/2014/main" id="{81EF01C2-16B6-CD72-D885-76BC57F5BF01}"/>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9622" name="Slide Number Placeholder 3">
            <a:extLst>
              <a:ext uri="{FF2B5EF4-FFF2-40B4-BE49-F238E27FC236}">
                <a16:creationId xmlns:a16="http://schemas.microsoft.com/office/drawing/2014/main" id="{A610B90C-F750-640D-1884-54B36DBFA4B4}"/>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B1A02B37-9F50-EE48-AE77-684AFE9DD0CE}" type="slidenum">
              <a:rPr lang="en-US" altLang="en-US" sz="1200">
                <a:solidFill>
                  <a:srgbClr val="000000"/>
                </a:solidFill>
              </a:rPr>
              <a:pPr eaLnBrk="1" hangingPunct="1"/>
              <a:t>14</a:t>
            </a:fld>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26" name="Slide Image Placeholder 1">
            <a:extLst>
              <a:ext uri="{FF2B5EF4-FFF2-40B4-BE49-F238E27FC236}">
                <a16:creationId xmlns:a16="http://schemas.microsoft.com/office/drawing/2014/main" id="{C68F546D-3E85-6154-E11D-1A5E60288AB6}"/>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3727" name="Slide Number Placeholder 3">
            <a:extLst>
              <a:ext uri="{FF2B5EF4-FFF2-40B4-BE49-F238E27FC236}">
                <a16:creationId xmlns:a16="http://schemas.microsoft.com/office/drawing/2014/main" id="{D8C9DCCD-9E93-FE0C-B2E5-002D1C839103}"/>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D0AB0115-ED7C-1146-A8AC-62BED6DD780F}" type="slidenum">
              <a:rPr lang="en-US" altLang="en-US" sz="1200">
                <a:solidFill>
                  <a:srgbClr val="000000"/>
                </a:solidFill>
              </a:rPr>
              <a:pPr eaLnBrk="1" hangingPunct="1"/>
              <a:t>15</a:t>
            </a:fld>
            <a:endParaRPr lang="en-US" altLang="en-US" sz="1200">
              <a:solidFill>
                <a:srgbClr val="000000"/>
              </a:solidFill>
            </a:endParaRPr>
          </a:p>
        </p:txBody>
      </p:sp>
      <p:sp>
        <p:nvSpPr>
          <p:cNvPr id="183728" name="Notes Placeholder 5">
            <a:extLst>
              <a:ext uri="{FF2B5EF4-FFF2-40B4-BE49-F238E27FC236}">
                <a16:creationId xmlns:a16="http://schemas.microsoft.com/office/drawing/2014/main" id="{B9867109-11C0-1BAB-5FF8-CA854916146B}"/>
              </a:ext>
            </a:extLst>
          </p:cNvPr>
          <p:cNvSpPr>
            <a:spLocks noGrp="1" noChangeArrowheads="1"/>
          </p:cNvSpPr>
          <p:nvPr>
            <p:ph type="body" sz="quarter" idx="2"/>
          </p:nvPr>
        </p:nvSpPr>
        <p:spPr bwMode="auto">
          <a:xfrm>
            <a:off x="533400" y="4191000"/>
            <a:ext cx="5929313" cy="3943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79" name="Slide Image Placeholder 1">
            <a:extLst>
              <a:ext uri="{FF2B5EF4-FFF2-40B4-BE49-F238E27FC236}">
                <a16:creationId xmlns:a16="http://schemas.microsoft.com/office/drawing/2014/main" id="{5CE81C05-19C1-DB1A-8D1E-1E91048F1FE4}"/>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5780" name="Slide Number Placeholder 3">
            <a:extLst>
              <a:ext uri="{FF2B5EF4-FFF2-40B4-BE49-F238E27FC236}">
                <a16:creationId xmlns:a16="http://schemas.microsoft.com/office/drawing/2014/main" id="{2162F1BE-EFF9-D493-0BCC-8D68DF879B6D}"/>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0193C587-68B8-E24A-A985-C1E23F521590}" type="slidenum">
              <a:rPr lang="en-US" altLang="en-US" sz="1200">
                <a:solidFill>
                  <a:srgbClr val="000000"/>
                </a:solidFill>
              </a:rPr>
              <a:pPr eaLnBrk="1" hangingPunct="1"/>
              <a:t>16</a:t>
            </a:fld>
            <a:endParaRPr lang="en-US"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17</a:t>
            </a:fld>
            <a:endParaRPr lang="en-US"/>
          </a:p>
        </p:txBody>
      </p:sp>
    </p:spTree>
    <p:extLst>
      <p:ext uri="{BB962C8B-B14F-4D97-AF65-F5344CB8AC3E}">
        <p14:creationId xmlns:p14="http://schemas.microsoft.com/office/powerpoint/2010/main" val="366582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90" name="Slide Image Placeholder 1">
            <a:extLst>
              <a:ext uri="{FF2B5EF4-FFF2-40B4-BE49-F238E27FC236}">
                <a16:creationId xmlns:a16="http://schemas.microsoft.com/office/drawing/2014/main" id="{CB239D1E-757F-B296-C541-AC167FB3B0DD}"/>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3991" name="Notes Placeholder 2">
            <a:extLst>
              <a:ext uri="{FF2B5EF4-FFF2-40B4-BE49-F238E27FC236}">
                <a16:creationId xmlns:a16="http://schemas.microsoft.com/office/drawing/2014/main" id="{6F91F11A-CD1F-72A6-00BD-E38F4FD0F982}"/>
              </a:ext>
            </a:extLst>
          </p:cNvPr>
          <p:cNvSpPr>
            <a:spLocks noGrp="1" noChangeArrowheads="1"/>
          </p:cNvSpPr>
          <p:nvPr>
            <p:ph type="body" idx="1"/>
            <p:custDataLst>
              <p:tags r:id="rId1"/>
            </p:custDataLst>
          </p:nvPr>
        </p:nvSpPr>
        <p:spPr bwMode="auto">
          <a:xfrm>
            <a:off x="701675" y="4732338"/>
            <a:ext cx="5529263"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b="1"/>
          </a:p>
        </p:txBody>
      </p:sp>
      <p:sp>
        <p:nvSpPr>
          <p:cNvPr id="193992" name="Slide Number Placeholder 3">
            <a:extLst>
              <a:ext uri="{FF2B5EF4-FFF2-40B4-BE49-F238E27FC236}">
                <a16:creationId xmlns:a16="http://schemas.microsoft.com/office/drawing/2014/main" id="{2A9BF1F1-9B99-D9FF-75CF-D49592175A48}"/>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A993F3D0-82D9-4C48-AD27-300CFCB6E252}" type="slidenum">
              <a:rPr lang="en-US" altLang="en-US" sz="1200">
                <a:solidFill>
                  <a:srgbClr val="000000"/>
                </a:solidFill>
              </a:rPr>
              <a:pPr eaLnBrk="1" hangingPunct="1"/>
              <a:t>18</a:t>
            </a:fld>
            <a:endParaRPr lang="en-US"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43" name="Slide Image Placeholder 1">
            <a:extLst>
              <a:ext uri="{FF2B5EF4-FFF2-40B4-BE49-F238E27FC236}">
                <a16:creationId xmlns:a16="http://schemas.microsoft.com/office/drawing/2014/main" id="{B2003622-042E-A8D4-F12F-CA46A324B16C}"/>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6044" name="Notes Placeholder 2">
            <a:extLst>
              <a:ext uri="{FF2B5EF4-FFF2-40B4-BE49-F238E27FC236}">
                <a16:creationId xmlns:a16="http://schemas.microsoft.com/office/drawing/2014/main" id="{C93865D3-2AE0-6CEB-8C74-77D11D81D36F}"/>
              </a:ext>
            </a:extLst>
          </p:cNvPr>
          <p:cNvSpPr>
            <a:spLocks noGrp="1" noChangeArrowheads="1"/>
          </p:cNvSpPr>
          <p:nvPr>
            <p:ph type="body" idx="1"/>
            <p:custDataLst>
              <p:tags r:id="rId1"/>
            </p:custDataLst>
          </p:nvPr>
        </p:nvSpPr>
        <p:spPr bwMode="auto">
          <a:xfrm>
            <a:off x="581025" y="4114800"/>
            <a:ext cx="5795963"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sz="1400"/>
          </a:p>
        </p:txBody>
      </p:sp>
      <p:sp>
        <p:nvSpPr>
          <p:cNvPr id="196045" name="Slide Number Placeholder 3">
            <a:extLst>
              <a:ext uri="{FF2B5EF4-FFF2-40B4-BE49-F238E27FC236}">
                <a16:creationId xmlns:a16="http://schemas.microsoft.com/office/drawing/2014/main" id="{105B92AF-9BD1-DBD6-65C8-336E418CA93E}"/>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6E697D29-CA45-B743-8100-80D46E64579D}" type="slidenum">
              <a:rPr lang="en-US" altLang="en-US" sz="1200">
                <a:solidFill>
                  <a:srgbClr val="000000"/>
                </a:solidFill>
              </a:rPr>
              <a:pPr eaLnBrk="1" hangingPunct="1"/>
              <a:t>19</a:t>
            </a:fld>
            <a:endParaRPr lang="en-US"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20</a:t>
            </a:fld>
            <a:endParaRPr lang="en-US"/>
          </a:p>
        </p:txBody>
      </p:sp>
    </p:spTree>
    <p:extLst>
      <p:ext uri="{BB962C8B-B14F-4D97-AF65-F5344CB8AC3E}">
        <p14:creationId xmlns:p14="http://schemas.microsoft.com/office/powerpoint/2010/main" val="416850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21</a:t>
            </a:fld>
            <a:endParaRPr lang="en-US"/>
          </a:p>
        </p:txBody>
      </p:sp>
    </p:spTree>
    <p:extLst>
      <p:ext uri="{BB962C8B-B14F-4D97-AF65-F5344CB8AC3E}">
        <p14:creationId xmlns:p14="http://schemas.microsoft.com/office/powerpoint/2010/main" val="248981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Image: https://</a:t>
            </a:r>
            <a:r>
              <a:rPr lang="en-US" dirty="0" err="1"/>
              <a:t>www.google.com</a:t>
            </a:r>
            <a:r>
              <a:rPr lang="en-US" dirty="0"/>
              <a:t>/</a:t>
            </a:r>
            <a:r>
              <a:rPr lang="en-US" dirty="0" err="1"/>
              <a:t>imgres?q</a:t>
            </a:r>
            <a:r>
              <a:rPr lang="en-US" dirty="0"/>
              <a:t>=truth%20and%20reconciliation&amp;imgurl=https%3A%2F%2Fyourvoiceprotected.ca%2Fwp-content%2Fuploads%2F2024%2F09%2Fndtr_sm_banner_1631541000973_eng.jpg&amp;imgrefurl=https%3A%2F%2Fyourvoiceprotected.ca%2Frecognizing-the-importance-of-national-day-for-truth-and-reconciliation%2F&amp;docid=</a:t>
            </a:r>
            <a:r>
              <a:rPr lang="en-US" dirty="0" err="1"/>
              <a:t>N_zvlZWkgOjMJM&amp;tbnid</a:t>
            </a:r>
            <a:r>
              <a:rPr lang="en-US" dirty="0"/>
              <a:t>=9FFGLeIzRbwU8M&amp;vet=12ahUKEwi-gLffiquMAxUekYkEHZNKH2YQM3oECGwQAA..i&amp;w=1707&amp;h=960&amp;hcb=2&amp;ved=2ahUKEwi-gLffiquMAxUekYkEHZNKH2YQM3oECGwQAA</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22</a:t>
            </a:fld>
            <a:endParaRPr lang="en-US"/>
          </a:p>
        </p:txBody>
      </p:sp>
    </p:spTree>
    <p:extLst>
      <p:ext uri="{BB962C8B-B14F-4D97-AF65-F5344CB8AC3E}">
        <p14:creationId xmlns:p14="http://schemas.microsoft.com/office/powerpoint/2010/main" val="2744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5</a:t>
            </a:fld>
            <a:endParaRPr lang="en-US"/>
          </a:p>
        </p:txBody>
      </p:sp>
    </p:spTree>
    <p:extLst>
      <p:ext uri="{BB962C8B-B14F-4D97-AF65-F5344CB8AC3E}">
        <p14:creationId xmlns:p14="http://schemas.microsoft.com/office/powerpoint/2010/main" val="3360952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https://lawsocietyontario-dwd0dscmayfwh7bj.a01.azurefd.net/media/</a:t>
            </a:r>
            <a:r>
              <a:rPr lang="en-US" dirty="0" err="1"/>
              <a:t>lso</a:t>
            </a:r>
            <a:r>
              <a:rPr lang="en-US" dirty="0"/>
              <a:t>/media/about/initiatives/</a:t>
            </a:r>
            <a:r>
              <a:rPr lang="en-US" dirty="0" err="1"/>
              <a:t>edi</a:t>
            </a:r>
            <a:r>
              <a:rPr lang="en-US" dirty="0"/>
              <a:t>/consultation-report-indigenous-cultural-training-course-</a:t>
            </a:r>
            <a:r>
              <a:rPr lang="en-US" dirty="0" err="1"/>
              <a:t>en.pdf</a:t>
            </a:r>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23</a:t>
            </a:fld>
            <a:endParaRPr lang="en-US"/>
          </a:p>
        </p:txBody>
      </p:sp>
    </p:spTree>
    <p:extLst>
      <p:ext uri="{BB962C8B-B14F-4D97-AF65-F5344CB8AC3E}">
        <p14:creationId xmlns:p14="http://schemas.microsoft.com/office/powerpoint/2010/main" val="2324806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96" name="Slide Image Placeholder 1">
            <a:extLst>
              <a:ext uri="{FF2B5EF4-FFF2-40B4-BE49-F238E27FC236}">
                <a16:creationId xmlns:a16="http://schemas.microsoft.com/office/drawing/2014/main" id="{F8EBF724-58B5-7F61-8902-DEC7AD882A7C}"/>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8097" name="Slide Number Placeholder 3">
            <a:extLst>
              <a:ext uri="{FF2B5EF4-FFF2-40B4-BE49-F238E27FC236}">
                <a16:creationId xmlns:a16="http://schemas.microsoft.com/office/drawing/2014/main" id="{D817BBAD-6348-57D0-18E7-D0FAF7218124}"/>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93CF11EB-99FD-9B45-8B46-C8EFFB92032A}"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val="178668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www.google.com</a:t>
            </a:r>
            <a:r>
              <a:rPr lang="en-US" dirty="0"/>
              <a:t>/</a:t>
            </a:r>
            <a:r>
              <a:rPr lang="en-US" dirty="0" err="1"/>
              <a:t>url?sa</a:t>
            </a:r>
            <a:r>
              <a:rPr lang="en-US" dirty="0"/>
              <a:t>=</a:t>
            </a:r>
            <a:r>
              <a:rPr lang="en-US" dirty="0" err="1"/>
              <a:t>t&amp;source</a:t>
            </a:r>
            <a:r>
              <a:rPr lang="en-US" dirty="0"/>
              <a:t>=</a:t>
            </a:r>
            <a:r>
              <a:rPr lang="en-US" dirty="0" err="1"/>
              <a:t>web&amp;rct</a:t>
            </a:r>
            <a:r>
              <a:rPr lang="en-US" dirty="0"/>
              <a:t>=</a:t>
            </a:r>
            <a:r>
              <a:rPr lang="en-US" dirty="0" err="1"/>
              <a:t>j&amp;opi</a:t>
            </a:r>
            <a:r>
              <a:rPr lang="en-US" dirty="0"/>
              <a:t>=89978449&amp;url=https://</a:t>
            </a:r>
            <a:r>
              <a:rPr lang="en-US" dirty="0" err="1"/>
              <a:t>wwf.ca</a:t>
            </a:r>
            <a:r>
              <a:rPr lang="en-US" dirty="0"/>
              <a:t>/stories/</a:t>
            </a:r>
            <a:r>
              <a:rPr lang="en-US" dirty="0" err="1"/>
              <a:t>inuit</a:t>
            </a:r>
            <a:r>
              <a:rPr lang="en-US" dirty="0"/>
              <a:t>-led-conservation-</a:t>
            </a:r>
            <a:r>
              <a:rPr lang="en-US" dirty="0" err="1"/>
              <a:t>nunavut</a:t>
            </a:r>
            <a:r>
              <a:rPr lang="en-US" dirty="0"/>
              <a:t>/&amp;</a:t>
            </a:r>
            <a:r>
              <a:rPr lang="en-US" dirty="0" err="1"/>
              <a:t>ved</a:t>
            </a:r>
            <a:r>
              <a:rPr lang="en-US" dirty="0"/>
              <a:t>=2ahUKEwjOtf6276qMAxW-hIkEHasYI20Qh-wKegQIMBAD&amp;usg=AOvVaw1dh6m-h5V6IRunWttelZ5h</a:t>
            </a:r>
          </a:p>
          <a:p>
            <a:endParaRPr lang="en-US" dirty="0"/>
          </a:p>
        </p:txBody>
      </p:sp>
      <p:sp>
        <p:nvSpPr>
          <p:cNvPr id="4" name="Slide Number Placeholder 3"/>
          <p:cNvSpPr>
            <a:spLocks noGrp="1"/>
          </p:cNvSpPr>
          <p:nvPr>
            <p:ph type="sldNum" sz="quarter" idx="5"/>
          </p:nvPr>
        </p:nvSpPr>
        <p:spPr/>
        <p:txBody>
          <a:bodyPr/>
          <a:lstStyle/>
          <a:p>
            <a:fld id="{A344E93C-3060-ED48-A366-5EB6778FF73F}" type="slidenum">
              <a:rPr lang="en-US" smtClean="0"/>
              <a:t>25</a:t>
            </a:fld>
            <a:endParaRPr lang="en-US"/>
          </a:p>
        </p:txBody>
      </p:sp>
    </p:spTree>
    <p:extLst>
      <p:ext uri="{BB962C8B-B14F-4D97-AF65-F5344CB8AC3E}">
        <p14:creationId xmlns:p14="http://schemas.microsoft.com/office/powerpoint/2010/main" val="95309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59" name="Slide Image Placeholder 1">
            <a:extLst>
              <a:ext uri="{FF2B5EF4-FFF2-40B4-BE49-F238E27FC236}">
                <a16:creationId xmlns:a16="http://schemas.microsoft.com/office/drawing/2014/main" id="{9F4D2FAA-7C66-D231-B0BF-9F707DE4D8BA}"/>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8360" name="Notes Placeholder 2">
            <a:extLst>
              <a:ext uri="{FF2B5EF4-FFF2-40B4-BE49-F238E27FC236}">
                <a16:creationId xmlns:a16="http://schemas.microsoft.com/office/drawing/2014/main" id="{78B51485-F099-6FF6-5109-D97701DE71D9}"/>
              </a:ext>
            </a:extLst>
          </p:cNvPr>
          <p:cNvSpPr>
            <a:spLocks noGrp="1" noChangeArrowheads="1"/>
          </p:cNvSpPr>
          <p:nvPr>
            <p:ph type="body" idx="1"/>
            <p:custDataLst>
              <p:tags r:id="rId1"/>
            </p:custDataLst>
          </p:nvPr>
        </p:nvSpPr>
        <p:spPr bwMode="auto">
          <a:xfrm>
            <a:off x="701675" y="4732338"/>
            <a:ext cx="5284788"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CA" altLang="en-US" sz="1400"/>
          </a:p>
        </p:txBody>
      </p:sp>
      <p:sp>
        <p:nvSpPr>
          <p:cNvPr id="208361" name="Slide Number Placeholder 3">
            <a:extLst>
              <a:ext uri="{FF2B5EF4-FFF2-40B4-BE49-F238E27FC236}">
                <a16:creationId xmlns:a16="http://schemas.microsoft.com/office/drawing/2014/main" id="{76C7173C-7BE8-449A-A4A7-D19E3823D2C4}"/>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A461D36E-EBDE-B24D-B0A3-1C9E3A43C21B}" type="slidenum">
              <a:rPr lang="en-US" altLang="en-US" sz="1200">
                <a:solidFill>
                  <a:srgbClr val="000000"/>
                </a:solidFill>
              </a:rPr>
              <a:pPr eaLnBrk="1" hangingPunct="1"/>
              <a:t>26</a:t>
            </a:fld>
            <a:endParaRPr lang="en-US" altLang="en-US" sz="1200">
              <a:solidFill>
                <a:srgbClr val="000000"/>
              </a:solidFill>
            </a:endParaRPr>
          </a:p>
        </p:txBody>
      </p:sp>
    </p:spTree>
    <p:extLst>
      <p:ext uri="{BB962C8B-B14F-4D97-AF65-F5344CB8AC3E}">
        <p14:creationId xmlns:p14="http://schemas.microsoft.com/office/powerpoint/2010/main" val="221309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3" name="Slide Image Placeholder 1">
            <a:extLst>
              <a:ext uri="{FF2B5EF4-FFF2-40B4-BE49-F238E27FC236}">
                <a16:creationId xmlns:a16="http://schemas.microsoft.com/office/drawing/2014/main" id="{C7DFBCCE-6626-D766-C7AF-588AF917B86B}"/>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0354" name="Notes Placeholder 2">
            <a:extLst>
              <a:ext uri="{FF2B5EF4-FFF2-40B4-BE49-F238E27FC236}">
                <a16:creationId xmlns:a16="http://schemas.microsoft.com/office/drawing/2014/main" id="{5F22F1D3-38CA-1E6D-E6C8-D08D86A783F8}"/>
              </a:ext>
            </a:extLst>
          </p:cNvPr>
          <p:cNvSpPr>
            <a:spLocks noGrp="1" noChangeArrowheads="1"/>
          </p:cNvSpPr>
          <p:nvPr>
            <p:ph type="body" idx="1"/>
            <p:custDataLst>
              <p:tags r:id="rId1"/>
            </p:custDataLst>
          </p:nvPr>
        </p:nvSpPr>
        <p:spPr bwMode="auto">
          <a:xfrm>
            <a:off x="763588" y="4117975"/>
            <a:ext cx="5530850"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CA" altLang="en-US" sz="1400"/>
          </a:p>
        </p:txBody>
      </p:sp>
      <p:sp>
        <p:nvSpPr>
          <p:cNvPr id="130355" name="Slide Number Placeholder 3">
            <a:extLst>
              <a:ext uri="{FF2B5EF4-FFF2-40B4-BE49-F238E27FC236}">
                <a16:creationId xmlns:a16="http://schemas.microsoft.com/office/drawing/2014/main" id="{C14475FB-613D-88DC-6510-B4CD9D7D9CFA}"/>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4EB0B145-FC02-454A-A187-9352FA7049DB}" type="slidenum">
              <a:rPr lang="en-US" altLang="en-US" sz="1200">
                <a:solidFill>
                  <a:srgbClr val="000000"/>
                </a:solidFill>
              </a:rPr>
              <a:pPr eaLnBrk="1" hangingPunct="1"/>
              <a:t>6</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6" name="Slide Image Placeholder 1">
            <a:extLst>
              <a:ext uri="{FF2B5EF4-FFF2-40B4-BE49-F238E27FC236}">
                <a16:creationId xmlns:a16="http://schemas.microsoft.com/office/drawing/2014/main" id="{20AD637C-0AE4-FDF0-B02C-B1AC4B523026}"/>
              </a:ext>
            </a:extLst>
          </p:cNvPr>
          <p:cNvSpPr>
            <a:spLocks noGrp="1" noRot="1" noChangeAspect="1" noChangeArrowheads="1" noTextEdit="1"/>
          </p:cNvSpPr>
          <p:nvPr>
            <p:ph type="sldImg"/>
          </p:nvPr>
        </p:nvSpPr>
        <p:spPr bwMode="auto">
          <a:xfrm>
            <a:off x="657225" y="495300"/>
            <a:ext cx="5314950" cy="29908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2407" name="Notes Placeholder 2">
            <a:extLst>
              <a:ext uri="{FF2B5EF4-FFF2-40B4-BE49-F238E27FC236}">
                <a16:creationId xmlns:a16="http://schemas.microsoft.com/office/drawing/2014/main" id="{29384BB2-77BB-9591-FA02-DBDE77970E98}"/>
              </a:ext>
            </a:extLst>
          </p:cNvPr>
          <p:cNvSpPr>
            <a:spLocks noGrp="1" noChangeArrowheads="1"/>
          </p:cNvSpPr>
          <p:nvPr>
            <p:ph type="body" idx="1"/>
            <p:custDataLst>
              <p:tags r:id="rId1"/>
            </p:custDataLst>
          </p:nvPr>
        </p:nvSpPr>
        <p:spPr bwMode="auto">
          <a:xfrm>
            <a:off x="663575" y="3665538"/>
            <a:ext cx="5764213" cy="4757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sz="1400"/>
          </a:p>
        </p:txBody>
      </p:sp>
      <p:sp>
        <p:nvSpPr>
          <p:cNvPr id="132408" name="Slide Number Placeholder 3">
            <a:extLst>
              <a:ext uri="{FF2B5EF4-FFF2-40B4-BE49-F238E27FC236}">
                <a16:creationId xmlns:a16="http://schemas.microsoft.com/office/drawing/2014/main" id="{096D65EE-0A4D-87E8-5C15-BEBC40F0D3CD}"/>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03CC3760-758C-1B4C-B091-739974BB0AF1}" type="slidenum">
              <a:rPr lang="en-US" altLang="en-US" sz="1200">
                <a:solidFill>
                  <a:srgbClr val="000000"/>
                </a:solidFill>
              </a:rPr>
              <a:pPr eaLnBrk="1" hangingPunct="1"/>
              <a:t>7</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81" name="Slide Image Placeholder 1">
            <a:extLst>
              <a:ext uri="{FF2B5EF4-FFF2-40B4-BE49-F238E27FC236}">
                <a16:creationId xmlns:a16="http://schemas.microsoft.com/office/drawing/2014/main" id="{7DCCCF6C-6A4A-A744-F212-59992C34EAE1}"/>
              </a:ext>
            </a:extLst>
          </p:cNvPr>
          <p:cNvSpPr>
            <a:spLocks noGrp="1" noRot="1" noChangeAspect="1" noChangeArrowheads="1" noTextEdit="1"/>
          </p:cNvSpPr>
          <p:nvPr>
            <p:ph type="sldImg"/>
          </p:nvPr>
        </p:nvSpPr>
        <p:spPr bwMode="auto">
          <a:xfrm>
            <a:off x="161925" y="696913"/>
            <a:ext cx="6610350" cy="3719512"/>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0882" name="Notes Placeholder 2">
            <a:extLst>
              <a:ext uri="{FF2B5EF4-FFF2-40B4-BE49-F238E27FC236}">
                <a16:creationId xmlns:a16="http://schemas.microsoft.com/office/drawing/2014/main" id="{9AB4F857-0C29-84C8-9060-D7C2B081F23B}"/>
              </a:ext>
            </a:extLst>
          </p:cNvPr>
          <p:cNvSpPr>
            <a:spLocks noGrp="1" noChangeArrowheads="1"/>
          </p:cNvSpPr>
          <p:nvPr>
            <p:ph type="body" idx="1"/>
            <p:custDataLst>
              <p:tags r:id="rId1"/>
            </p:custDataLst>
          </p:nvPr>
        </p:nvSpPr>
        <p:spPr bwMode="auto">
          <a:xfrm>
            <a:off x="701675" y="4732338"/>
            <a:ext cx="5529263"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b="1"/>
          </a:p>
        </p:txBody>
      </p:sp>
      <p:sp>
        <p:nvSpPr>
          <p:cNvPr id="150883" name="Slide Number Placeholder 3">
            <a:extLst>
              <a:ext uri="{FF2B5EF4-FFF2-40B4-BE49-F238E27FC236}">
                <a16:creationId xmlns:a16="http://schemas.microsoft.com/office/drawing/2014/main" id="{D86E7603-CC76-A854-C3AB-5AE8F487C09A}"/>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9AF3C5A1-7E10-9C4D-89DB-9FDB7FB18CDD}" type="slidenum">
              <a:rPr lang="en-US" altLang="en-US" sz="1200">
                <a:solidFill>
                  <a:srgbClr val="000000"/>
                </a:solidFill>
              </a:rPr>
              <a:pPr eaLnBrk="1" hangingPunct="1"/>
              <a:t>8</a:t>
            </a:fld>
            <a:endParaRPr lang="en-US"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34" name="Slide Image Placeholder 1">
            <a:extLst>
              <a:ext uri="{FF2B5EF4-FFF2-40B4-BE49-F238E27FC236}">
                <a16:creationId xmlns:a16="http://schemas.microsoft.com/office/drawing/2014/main" id="{AA14F331-22BB-3317-57A8-FCF4AC60D5CD}"/>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2935" name="Notes Placeholder 2">
            <a:extLst>
              <a:ext uri="{FF2B5EF4-FFF2-40B4-BE49-F238E27FC236}">
                <a16:creationId xmlns:a16="http://schemas.microsoft.com/office/drawing/2014/main" id="{E78BC468-04BC-BC48-2B39-2CE3B6C9D6FA}"/>
              </a:ext>
            </a:extLst>
          </p:cNvPr>
          <p:cNvSpPr>
            <a:spLocks noGrp="1" noChangeArrowheads="1"/>
          </p:cNvSpPr>
          <p:nvPr>
            <p:ph type="body" idx="1"/>
          </p:nvPr>
        </p:nvSpPr>
        <p:spPr bwMode="auto">
          <a:xfrm>
            <a:off x="511175" y="4114800"/>
            <a:ext cx="6019800"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pPr defTabSz="930275"/>
            <a:endParaRPr lang="en-US" altLang="en-US" sz="1400"/>
          </a:p>
        </p:txBody>
      </p:sp>
      <p:sp>
        <p:nvSpPr>
          <p:cNvPr id="152936" name="Slide Number Placeholder 3">
            <a:extLst>
              <a:ext uri="{FF2B5EF4-FFF2-40B4-BE49-F238E27FC236}">
                <a16:creationId xmlns:a16="http://schemas.microsoft.com/office/drawing/2014/main" id="{18E0A753-FC35-7348-EFF3-BAEA5E86E0CB}"/>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5E012374-C3EF-404B-9283-4B954772071D}" type="slidenum">
              <a:rPr lang="en-US" altLang="en-US" sz="1200"/>
              <a:pPr eaLnBrk="1" hangingPunct="1"/>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05" name="Slide Image Placeholder 1">
            <a:extLst>
              <a:ext uri="{FF2B5EF4-FFF2-40B4-BE49-F238E27FC236}">
                <a16:creationId xmlns:a16="http://schemas.microsoft.com/office/drawing/2014/main" id="{8B945E23-4CA3-D535-235D-7E66F4266DDC}"/>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7306" name="Notes Placeholder 2">
            <a:extLst>
              <a:ext uri="{FF2B5EF4-FFF2-40B4-BE49-F238E27FC236}">
                <a16:creationId xmlns:a16="http://schemas.microsoft.com/office/drawing/2014/main" id="{DCF38670-5B01-5AEE-8827-987B6F4C1121}"/>
              </a:ext>
            </a:extLst>
          </p:cNvPr>
          <p:cNvSpPr>
            <a:spLocks noGrp="1" noChangeArrowheads="1"/>
          </p:cNvSpPr>
          <p:nvPr>
            <p:ph type="body" idx="1"/>
            <p:custDataLst>
              <p:tags r:id="rId1"/>
            </p:custDataLst>
          </p:nvPr>
        </p:nvSpPr>
        <p:spPr bwMode="auto">
          <a:xfrm>
            <a:off x="701675" y="4732338"/>
            <a:ext cx="5529263"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pPr>
              <a:buFontTx/>
              <a:buChar char="•"/>
            </a:pPr>
            <a:endParaRPr lang="en-US" altLang="en-US" sz="1400">
              <a:cs typeface="Times New Roman" panose="02020603050405020304" pitchFamily="18" charset="0"/>
            </a:endParaRPr>
          </a:p>
        </p:txBody>
      </p:sp>
      <p:sp>
        <p:nvSpPr>
          <p:cNvPr id="167307" name="Slide Number Placeholder 3">
            <a:extLst>
              <a:ext uri="{FF2B5EF4-FFF2-40B4-BE49-F238E27FC236}">
                <a16:creationId xmlns:a16="http://schemas.microsoft.com/office/drawing/2014/main" id="{4A99479E-A06E-B3B9-A852-91BD893B6CD2}"/>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8AA8E97B-1ABB-4641-A88B-6D8942023BDA}" type="slidenum">
              <a:rPr lang="en-US" altLang="en-US" sz="1200">
                <a:solidFill>
                  <a:srgbClr val="000000"/>
                </a:solidFill>
              </a:rPr>
              <a:pPr eaLnBrk="1" hangingPunct="1"/>
              <a:t>10</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58" name="Slide Image Placeholder 1">
            <a:extLst>
              <a:ext uri="{FF2B5EF4-FFF2-40B4-BE49-F238E27FC236}">
                <a16:creationId xmlns:a16="http://schemas.microsoft.com/office/drawing/2014/main" id="{5B2EAB61-8D65-B716-6589-BBD50A7EAE4E}"/>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9359" name="Slide Number Placeholder 3">
            <a:extLst>
              <a:ext uri="{FF2B5EF4-FFF2-40B4-BE49-F238E27FC236}">
                <a16:creationId xmlns:a16="http://schemas.microsoft.com/office/drawing/2014/main" id="{F844F4E9-DAF5-631C-3338-C3E9FE0A50BB}"/>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7951C65C-1E52-E840-80DF-FA83BE413CAB}" type="slidenum">
              <a:rPr lang="en-US" altLang="en-US" sz="1200">
                <a:solidFill>
                  <a:srgbClr val="000000"/>
                </a:solidFill>
              </a:rPr>
              <a:pPr eaLnBrk="1" hangingPunct="1"/>
              <a:t>11</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0" name="Slide Image Placeholder 1">
            <a:extLst>
              <a:ext uri="{FF2B5EF4-FFF2-40B4-BE49-F238E27FC236}">
                <a16:creationId xmlns:a16="http://schemas.microsoft.com/office/drawing/2014/main" id="{5E4227C4-1C92-ED31-9C91-3E0F7AF0B893}"/>
              </a:ext>
            </a:extLst>
          </p:cNvPr>
          <p:cNvSpPr>
            <a:spLocks noGrp="1" noRot="1" noChangeAspect="1" noChangeArrowheads="1" noTextEdit="1"/>
          </p:cNvSpPr>
          <p:nvPr>
            <p:ph type="sldImg"/>
          </p:nvPr>
        </p:nvSpPr>
        <p:spPr bwMode="auto">
          <a:xfrm>
            <a:off x="166688" y="495300"/>
            <a:ext cx="6296025" cy="3541713"/>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1411" name="Notes Placeholder 2">
            <a:extLst>
              <a:ext uri="{FF2B5EF4-FFF2-40B4-BE49-F238E27FC236}">
                <a16:creationId xmlns:a16="http://schemas.microsoft.com/office/drawing/2014/main" id="{EA8E5AF4-C5FA-26A4-2F5E-FAD5A9501679}"/>
              </a:ext>
            </a:extLst>
          </p:cNvPr>
          <p:cNvSpPr>
            <a:spLocks noGrp="1" noChangeArrowheads="1"/>
          </p:cNvSpPr>
          <p:nvPr>
            <p:ph type="body" idx="1"/>
            <p:custDataLst>
              <p:tags r:id="rId1"/>
            </p:custDataLst>
          </p:nvPr>
        </p:nvSpPr>
        <p:spPr bwMode="auto">
          <a:xfrm>
            <a:off x="569913" y="4114800"/>
            <a:ext cx="5794375" cy="5183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58" tIns="46580" rIns="93158" bIns="46580"/>
          <a:lstStyle/>
          <a:p>
            <a:endParaRPr lang="en-US" altLang="en-US" sz="1400" i="1"/>
          </a:p>
        </p:txBody>
      </p:sp>
      <p:sp>
        <p:nvSpPr>
          <p:cNvPr id="171412" name="Slide Number Placeholder 3">
            <a:extLst>
              <a:ext uri="{FF2B5EF4-FFF2-40B4-BE49-F238E27FC236}">
                <a16:creationId xmlns:a16="http://schemas.microsoft.com/office/drawing/2014/main" id="{65A97979-07D2-E9C2-F1FC-A0D2C9D0E48F}"/>
              </a:ext>
            </a:extLst>
          </p:cNvPr>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lvl1pPr defTabSz="912813" eaLnBrk="0" hangingPunct="0">
              <a:defRPr sz="1400">
                <a:solidFill>
                  <a:schemeClr val="tx1"/>
                </a:solidFill>
                <a:latin typeface="Arial" panose="020B0604020202020204" pitchFamily="34" charset="0"/>
                <a:cs typeface="Arial" panose="020B0604020202020204" pitchFamily="34" charset="0"/>
              </a:defRPr>
            </a:lvl1pPr>
            <a:lvl2pPr defTabSz="912813" eaLnBrk="0" hangingPunct="0">
              <a:defRPr sz="1400">
                <a:solidFill>
                  <a:schemeClr val="tx1"/>
                </a:solidFill>
                <a:latin typeface="Arial" panose="020B0604020202020204" pitchFamily="34" charset="0"/>
                <a:cs typeface="Arial" panose="020B0604020202020204" pitchFamily="34" charset="0"/>
              </a:defRPr>
            </a:lvl2pPr>
            <a:lvl3pPr defTabSz="912813" eaLnBrk="0" hangingPunct="0">
              <a:defRPr sz="1400">
                <a:solidFill>
                  <a:schemeClr val="tx1"/>
                </a:solidFill>
                <a:latin typeface="Arial" panose="020B0604020202020204" pitchFamily="34" charset="0"/>
                <a:cs typeface="Arial" panose="020B0604020202020204" pitchFamily="34" charset="0"/>
              </a:defRPr>
            </a:lvl3pPr>
            <a:lvl4pPr defTabSz="912813" eaLnBrk="0" hangingPunct="0">
              <a:defRPr sz="1400">
                <a:solidFill>
                  <a:schemeClr val="tx1"/>
                </a:solidFill>
                <a:latin typeface="Arial" panose="020B0604020202020204" pitchFamily="34" charset="0"/>
                <a:cs typeface="Arial" panose="020B0604020202020204" pitchFamily="34" charset="0"/>
              </a:defRPr>
            </a:lvl4pPr>
            <a:lvl5pPr defTabSz="912813" eaLnBrk="0" hangingPunct="0">
              <a:defRPr sz="1400">
                <a:solidFill>
                  <a:schemeClr val="tx1"/>
                </a:solidFill>
                <a:latin typeface="Arial" panose="020B0604020202020204" pitchFamily="34" charset="0"/>
                <a:cs typeface="Arial" panose="020B0604020202020204" pitchFamily="34" charset="0"/>
              </a:defRPr>
            </a:lvl5pPr>
            <a:lvl6pPr marL="18827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128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fld id="{0C0A9F7E-8A6D-CE46-83AA-E5BC54D4B7FE}" type="slidenum">
              <a:rPr lang="en-US" altLang="en-US" sz="1200">
                <a:solidFill>
                  <a:srgbClr val="000000"/>
                </a:solidFill>
              </a:rPr>
              <a:pPr eaLnBrk="1" hangingPunct="1"/>
              <a:t>12</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18DA-B1DF-3ED4-A4B7-BDEB4CF8C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7582A-C5B6-4122-8477-2A260E18B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CA3E4-6B2F-FD9B-8B51-DC3C9505DB10}"/>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559EF4E6-5818-82CB-D3A9-A6BAD59A5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EB2F9-A4A3-9EB6-4670-FFB1726A4DFF}"/>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171550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B7BF-3F78-DB0E-23DC-35ECB29896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3ADAAA-DA34-6FF2-B9D6-A1E19C3B9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D846-E353-11BE-E9BD-3982CF6956A8}"/>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A3DE5031-FE3A-FC50-1003-F26E7D257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C99E8-AB73-D026-1EE6-C9A6F74A1B4A}"/>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312081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E80F6-CA71-12B0-0B52-8A3A76D80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144CD-82D2-91F5-A75B-28EC0568E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1485-51BC-0E7F-82F2-9E19438EA15F}"/>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6495A891-B7AA-4E60-1BC5-E195005E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65CE8-2F8A-EABD-C6C6-78CED37B330A}"/>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404734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B766-976E-2814-05C0-0D555A8CB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421B1-94BB-5C3F-8E5D-2E6CC1591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3010A-5886-3836-0985-618F374D68EB}"/>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B44F0342-3B54-46A0-3096-EC867862B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09A0C-0984-921E-4730-6B6BDB3F2C53}"/>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183358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90FB-6860-C30A-749A-99F797170E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F385C-F439-2C2D-44C0-B02DC0F2E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E7AC6-99C1-8960-D011-123DE56E945C}"/>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5B86F043-961E-85F0-640F-DD04487FE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B0C84-2E4B-42D1-AA12-0F6707F88134}"/>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90751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BF8F-C0D9-ED38-3324-E6F565DE6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B8F6F-C0C3-E108-78FF-B6EF3C04E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D2238-CCA3-AF76-33EC-24AB7753D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8ED02-B33B-DBD3-6C1C-E1A8D336268C}"/>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6" name="Footer Placeholder 5">
            <a:extLst>
              <a:ext uri="{FF2B5EF4-FFF2-40B4-BE49-F238E27FC236}">
                <a16:creationId xmlns:a16="http://schemas.microsoft.com/office/drawing/2014/main" id="{7318EBDF-54D7-A9F9-9947-1BFE51F30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93A7A-1654-7871-1559-A0671D1AE9FF}"/>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345756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646C-04DC-EA99-D782-3A337725B6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DAF7D9-EC94-4242-5D28-0F809EDAA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FA6C1-89F3-4C8F-6364-84878A707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7FDFFA-EA8E-3444-5B5D-77871729B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6E81E-CF72-29C1-724C-D968D0FC9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1AE85C-467C-DA54-C597-155A85C2433B}"/>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8" name="Footer Placeholder 7">
            <a:extLst>
              <a:ext uri="{FF2B5EF4-FFF2-40B4-BE49-F238E27FC236}">
                <a16:creationId xmlns:a16="http://schemas.microsoft.com/office/drawing/2014/main" id="{166BC30A-6D5B-C923-041C-AABC7D00D2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845A8-5F7E-8430-338D-EA18003E587F}"/>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274338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2911-3CB9-55E5-A35E-338EA62A0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408332-50BC-E1DE-CF36-75FF55B9B134}"/>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4" name="Footer Placeholder 3">
            <a:extLst>
              <a:ext uri="{FF2B5EF4-FFF2-40B4-BE49-F238E27FC236}">
                <a16:creationId xmlns:a16="http://schemas.microsoft.com/office/drawing/2014/main" id="{D88FBEA0-F17E-A869-33B0-9463907F0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0AEA0-DFE3-D4DD-A748-105A56A115BE}"/>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177929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C205E-D23A-3013-6CCC-396031C13EED}"/>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3" name="Footer Placeholder 2">
            <a:extLst>
              <a:ext uri="{FF2B5EF4-FFF2-40B4-BE49-F238E27FC236}">
                <a16:creationId xmlns:a16="http://schemas.microsoft.com/office/drawing/2014/main" id="{39369625-17D0-3A02-19B9-3A559CC29B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B7DDC-B36C-C744-8622-4D98008AC9C5}"/>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405895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56C2-4CAC-8178-81F0-28E9E154E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10F3C-4901-4110-AB1D-EB8725E69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6AA3C8-B802-F139-A308-65414EA8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F9D6C-AFF4-BBD7-42F9-C7F4D5B5CEBC}"/>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6" name="Footer Placeholder 5">
            <a:extLst>
              <a:ext uri="{FF2B5EF4-FFF2-40B4-BE49-F238E27FC236}">
                <a16:creationId xmlns:a16="http://schemas.microsoft.com/office/drawing/2014/main" id="{D9DB4A5D-906B-1ABC-E63D-29125096F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EF254-8659-B77F-F05F-77E5A0EE82B4}"/>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20627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E5EB-B54A-C433-6F24-DD41900D8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F9306-3EA9-4D86-9CEF-B64D6DE7E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812ED-F6B5-CB96-73EE-EC9061099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25037-7AC6-50AE-2D70-389559E9C058}"/>
              </a:ext>
            </a:extLst>
          </p:cNvPr>
          <p:cNvSpPr>
            <a:spLocks noGrp="1"/>
          </p:cNvSpPr>
          <p:nvPr>
            <p:ph type="dt" sz="half" idx="10"/>
          </p:nvPr>
        </p:nvSpPr>
        <p:spPr/>
        <p:txBody>
          <a:bodyPr/>
          <a:lstStyle/>
          <a:p>
            <a:fld id="{B7924A77-9DD5-734C-B4FF-5CA6EBA9C9CD}" type="datetimeFigureOut">
              <a:rPr lang="en-US" smtClean="0"/>
              <a:t>3/30/25</a:t>
            </a:fld>
            <a:endParaRPr lang="en-US"/>
          </a:p>
        </p:txBody>
      </p:sp>
      <p:sp>
        <p:nvSpPr>
          <p:cNvPr id="6" name="Footer Placeholder 5">
            <a:extLst>
              <a:ext uri="{FF2B5EF4-FFF2-40B4-BE49-F238E27FC236}">
                <a16:creationId xmlns:a16="http://schemas.microsoft.com/office/drawing/2014/main" id="{1FD5F903-066B-BB71-971F-DE71723FE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3A80B-359F-1544-5084-FF44C349AACE}"/>
              </a:ext>
            </a:extLst>
          </p:cNvPr>
          <p:cNvSpPr>
            <a:spLocks noGrp="1"/>
          </p:cNvSpPr>
          <p:nvPr>
            <p:ph type="sldNum" sz="quarter" idx="12"/>
          </p:nvPr>
        </p:nvSpPr>
        <p:spPr/>
        <p:txBody>
          <a:bodyPr/>
          <a:lstStyle/>
          <a:p>
            <a:fld id="{DB24E6B0-0004-3341-A7D3-306C2C78D04E}" type="slidenum">
              <a:rPr lang="en-US" smtClean="0"/>
              <a:t>‹#›</a:t>
            </a:fld>
            <a:endParaRPr lang="en-US"/>
          </a:p>
        </p:txBody>
      </p:sp>
    </p:spTree>
    <p:extLst>
      <p:ext uri="{BB962C8B-B14F-4D97-AF65-F5344CB8AC3E}">
        <p14:creationId xmlns:p14="http://schemas.microsoft.com/office/powerpoint/2010/main" val="27532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0EED87-1847-7A7E-52F2-25AD07645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7FE9B-57B6-7447-F9CB-272CDED24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F97C9-FB78-692E-9D06-FD7225109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24A77-9DD5-734C-B4FF-5CA6EBA9C9CD}" type="datetimeFigureOut">
              <a:rPr lang="en-US" smtClean="0"/>
              <a:t>3/30/25</a:t>
            </a:fld>
            <a:endParaRPr lang="en-US"/>
          </a:p>
        </p:txBody>
      </p:sp>
      <p:sp>
        <p:nvSpPr>
          <p:cNvPr id="5" name="Footer Placeholder 4">
            <a:extLst>
              <a:ext uri="{FF2B5EF4-FFF2-40B4-BE49-F238E27FC236}">
                <a16:creationId xmlns:a16="http://schemas.microsoft.com/office/drawing/2014/main" id="{BEA554CC-BF4A-46CD-95F7-4A1E2A10D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B5D4E-ACFD-F9A7-BBD9-76BE56455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4E6B0-0004-3341-A7D3-306C2C78D04E}" type="slidenum">
              <a:rPr lang="en-US" smtClean="0"/>
              <a:t>‹#›</a:t>
            </a:fld>
            <a:endParaRPr lang="en-US"/>
          </a:p>
        </p:txBody>
      </p:sp>
    </p:spTree>
    <p:extLst>
      <p:ext uri="{BB962C8B-B14F-4D97-AF65-F5344CB8AC3E}">
        <p14:creationId xmlns:p14="http://schemas.microsoft.com/office/powerpoint/2010/main" val="50284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group of yellow figures and a red figure on the other side">
            <a:extLst>
              <a:ext uri="{FF2B5EF4-FFF2-40B4-BE49-F238E27FC236}">
                <a16:creationId xmlns:a16="http://schemas.microsoft.com/office/drawing/2014/main" id="{ED6EDF1A-57CB-59C7-C217-E826A43E19A9}"/>
              </a:ext>
            </a:extLst>
          </p:cNvPr>
          <p:cNvPicPr>
            <a:picLocks noChangeAspect="1"/>
          </p:cNvPicPr>
          <p:nvPr/>
        </p:nvPicPr>
        <p:blipFill>
          <a:blip r:embed="rId2"/>
          <a:srcRect t="15730"/>
          <a:stretch/>
        </p:blipFill>
        <p:spPr>
          <a:xfrm>
            <a:off x="-3047" y="1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27541-9E71-DC7F-EC7A-257797571E23}"/>
              </a:ext>
            </a:extLst>
          </p:cNvPr>
          <p:cNvSpPr>
            <a:spLocks noGrp="1"/>
          </p:cNvSpPr>
          <p:nvPr>
            <p:ph type="ctrTitle"/>
          </p:nvPr>
        </p:nvSpPr>
        <p:spPr>
          <a:xfrm>
            <a:off x="1063752" y="-2071528"/>
            <a:ext cx="100584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5200" kern="1200" dirty="0">
                <a:solidFill>
                  <a:srgbClr val="FFFFFF"/>
                </a:solidFill>
                <a:latin typeface="+mj-lt"/>
                <a:ea typeface="+mj-ea"/>
                <a:cs typeface="+mj-cs"/>
              </a:rPr>
              <a:t>Equity, Diversity and Inclusion</a:t>
            </a:r>
          </a:p>
        </p:txBody>
      </p:sp>
      <p:sp>
        <p:nvSpPr>
          <p:cNvPr id="3" name="Subtitle 2">
            <a:extLst>
              <a:ext uri="{FF2B5EF4-FFF2-40B4-BE49-F238E27FC236}">
                <a16:creationId xmlns:a16="http://schemas.microsoft.com/office/drawing/2014/main" id="{558EC29A-F17A-454B-56D5-59EF8B314137}"/>
              </a:ext>
            </a:extLst>
          </p:cNvPr>
          <p:cNvSpPr>
            <a:spLocks noGrp="1"/>
          </p:cNvSpPr>
          <p:nvPr>
            <p:ph type="subTitle" idx="1"/>
          </p:nvPr>
        </p:nvSpPr>
        <p:spPr>
          <a:xfrm>
            <a:off x="1063752" y="1606022"/>
            <a:ext cx="10058400" cy="1282707"/>
          </a:xfrm>
          <a:effectLst>
            <a:outerShdw blurRad="50800" dist="38100" dir="2700000" algn="tl" rotWithShape="0">
              <a:prstClr val="black">
                <a:alpha val="40000"/>
              </a:prstClr>
            </a:outerShdw>
          </a:effectLst>
        </p:spPr>
        <p:txBody>
          <a:bodyPr vert="horz" lIns="91440" tIns="45720" rIns="91440" bIns="45720" rtlCol="0">
            <a:noAutofit/>
          </a:bodyPr>
          <a:lstStyle/>
          <a:p>
            <a:r>
              <a:rPr lang="en-US" sz="2200" dirty="0">
                <a:solidFill>
                  <a:srgbClr val="FFFFFF"/>
                </a:solidFill>
              </a:rPr>
              <a:t>2025 Update</a:t>
            </a:r>
          </a:p>
          <a:p>
            <a:r>
              <a:rPr lang="en-US" sz="2200" dirty="0">
                <a:solidFill>
                  <a:srgbClr val="FFFFFF"/>
                </a:solidFill>
              </a:rPr>
              <a:t>Rebecca Jaremko Bromwich </a:t>
            </a:r>
          </a:p>
          <a:p>
            <a:r>
              <a:rPr lang="en-US" sz="2200" dirty="0">
                <a:solidFill>
                  <a:srgbClr val="FFFFFF"/>
                </a:solidFill>
              </a:rPr>
              <a:t>and </a:t>
            </a:r>
          </a:p>
          <a:p>
            <a:r>
              <a:rPr lang="en-US" sz="2200" dirty="0">
                <a:solidFill>
                  <a:srgbClr val="FFFFFF"/>
                </a:solidFill>
              </a:rPr>
              <a:t>Alisha Chohan</a:t>
            </a:r>
          </a:p>
        </p:txBody>
      </p:sp>
    </p:spTree>
    <p:extLst>
      <p:ext uri="{BB962C8B-B14F-4D97-AF65-F5344CB8AC3E}">
        <p14:creationId xmlns:p14="http://schemas.microsoft.com/office/powerpoint/2010/main" val="13995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3" name="Text Placeholder 16">
            <a:extLst>
              <a:ext uri="{FF2B5EF4-FFF2-40B4-BE49-F238E27FC236}">
                <a16:creationId xmlns:a16="http://schemas.microsoft.com/office/drawing/2014/main" id="{FEA91475-021D-AEBA-F03D-BB5FC6F99080}"/>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62004" name="Title 15">
            <a:extLst>
              <a:ext uri="{FF2B5EF4-FFF2-40B4-BE49-F238E27FC236}">
                <a16:creationId xmlns:a16="http://schemas.microsoft.com/office/drawing/2014/main" id="{1CBDE7B3-0F04-CE49-5C03-9D87BD2346E6}"/>
              </a:ext>
            </a:extLst>
          </p:cNvPr>
          <p:cNvSpPr>
            <a:spLocks noGrp="1" noChangeArrowheads="1"/>
          </p:cNvSpPr>
          <p:nvPr>
            <p:ph type="title" idx="4294967295"/>
          </p:nvPr>
        </p:nvSpPr>
        <p:spPr>
          <a:xfrm>
            <a:off x="636588" y="0"/>
            <a:ext cx="10945812" cy="1325563"/>
          </a:xfrm>
          <a:ln/>
        </p:spPr>
        <p:txBody>
          <a:bodyPr/>
          <a:lstStyle/>
          <a:p>
            <a:pPr eaLnBrk="1" hangingPunct="1"/>
            <a:r>
              <a:rPr lang="en-US" altLang="en-US" sz="2900" b="1">
                <a:latin typeface="Arial" panose="020B0604020202020204" pitchFamily="34" charset="0"/>
              </a:rPr>
              <a:t>WHO IS WHO? MATCH THE PERSON TO THE PROFESSION. ONE ENGINEER, ONE PRO ATHLETE, ONE CEO</a:t>
            </a:r>
          </a:p>
        </p:txBody>
      </p:sp>
      <p:grpSp>
        <p:nvGrpSpPr>
          <p:cNvPr id="62005" name="Group 29">
            <a:extLst>
              <a:ext uri="{FF2B5EF4-FFF2-40B4-BE49-F238E27FC236}">
                <a16:creationId xmlns:a16="http://schemas.microsoft.com/office/drawing/2014/main" id="{CE7CB1C4-3D56-A8B9-D48E-B8226F80F314}"/>
              </a:ext>
            </a:extLst>
          </p:cNvPr>
          <p:cNvGrpSpPr>
            <a:grpSpLocks/>
          </p:cNvGrpSpPr>
          <p:nvPr/>
        </p:nvGrpSpPr>
        <p:grpSpPr bwMode="auto">
          <a:xfrm>
            <a:off x="1725613" y="1600200"/>
            <a:ext cx="8740775" cy="4076700"/>
            <a:chOff x="2125080" y="1834055"/>
            <a:chExt cx="8152136" cy="3802746"/>
          </a:xfrm>
        </p:grpSpPr>
        <p:grpSp>
          <p:nvGrpSpPr>
            <p:cNvPr id="62006" name="Group 28">
              <a:extLst>
                <a:ext uri="{FF2B5EF4-FFF2-40B4-BE49-F238E27FC236}">
                  <a16:creationId xmlns:a16="http://schemas.microsoft.com/office/drawing/2014/main" id="{105E4FF5-1056-E9E9-94FA-6674717BE0B9}"/>
                </a:ext>
              </a:extLst>
            </p:cNvPr>
            <p:cNvGrpSpPr>
              <a:grpSpLocks/>
            </p:cNvGrpSpPr>
            <p:nvPr/>
          </p:nvGrpSpPr>
          <p:grpSpPr bwMode="auto">
            <a:xfrm>
              <a:off x="2125080" y="1834055"/>
              <a:ext cx="2042583" cy="3802746"/>
              <a:chOff x="662517" y="1855761"/>
              <a:chExt cx="2042583" cy="3802746"/>
            </a:xfrm>
          </p:grpSpPr>
          <p:sp>
            <p:nvSpPr>
              <p:cNvPr id="62007" name="Oval 10">
                <a:extLst>
                  <a:ext uri="{FF2B5EF4-FFF2-40B4-BE49-F238E27FC236}">
                    <a16:creationId xmlns:a16="http://schemas.microsoft.com/office/drawing/2014/main" id="{808EFB71-D896-B8FA-99CF-EAAD56684887}"/>
                  </a:ext>
                </a:extLst>
              </p:cNvPr>
              <p:cNvSpPr>
                <a:spLocks noChangeArrowheads="1"/>
              </p:cNvSpPr>
              <p:nvPr/>
            </p:nvSpPr>
            <p:spPr bwMode="auto">
              <a:xfrm>
                <a:off x="1272328" y="1855761"/>
                <a:ext cx="822960" cy="822294"/>
              </a:xfrm>
              <a:prstGeom prst="ellipse">
                <a:avLst/>
              </a:pr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FF"/>
                    </a:solidFill>
                    <a:effectLst>
                      <a:outerShdw blurRad="38100" dist="38100" dir="2700000" algn="tl">
                        <a:srgbClr val="000000"/>
                      </a:outerShdw>
                    </a:effectLst>
                  </a:rPr>
                  <a:t>A</a:t>
                </a:r>
              </a:p>
            </p:txBody>
          </p:sp>
          <p:pic>
            <p:nvPicPr>
              <p:cNvPr id="62008" name="Picture 14">
                <a:extLst>
                  <a:ext uri="{FF2B5EF4-FFF2-40B4-BE49-F238E27FC236}">
                    <a16:creationId xmlns:a16="http://schemas.microsoft.com/office/drawing/2014/main" id="{0C9FDA9D-1313-5A10-3B70-0EE987FFC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17" y="3036094"/>
                <a:ext cx="2042583" cy="262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009" name="Group 25">
              <a:extLst>
                <a:ext uri="{FF2B5EF4-FFF2-40B4-BE49-F238E27FC236}">
                  <a16:creationId xmlns:a16="http://schemas.microsoft.com/office/drawing/2014/main" id="{44240763-0CD2-5A70-74AD-EBB02ABCA4CE}"/>
                </a:ext>
              </a:extLst>
            </p:cNvPr>
            <p:cNvGrpSpPr>
              <a:grpSpLocks/>
            </p:cNvGrpSpPr>
            <p:nvPr/>
          </p:nvGrpSpPr>
          <p:grpSpPr bwMode="auto">
            <a:xfrm>
              <a:off x="5223346" y="1843908"/>
              <a:ext cx="2037133" cy="3783039"/>
              <a:chOff x="5120559" y="1855761"/>
              <a:chExt cx="2037133" cy="3783039"/>
            </a:xfrm>
          </p:grpSpPr>
          <p:sp>
            <p:nvSpPr>
              <p:cNvPr id="62010" name="Oval 11">
                <a:extLst>
                  <a:ext uri="{FF2B5EF4-FFF2-40B4-BE49-F238E27FC236}">
                    <a16:creationId xmlns:a16="http://schemas.microsoft.com/office/drawing/2014/main" id="{0323CB19-F009-CE99-21B4-71DEE4898873}"/>
                  </a:ext>
                </a:extLst>
              </p:cNvPr>
              <p:cNvSpPr>
                <a:spLocks noChangeArrowheads="1"/>
              </p:cNvSpPr>
              <p:nvPr/>
            </p:nvSpPr>
            <p:spPr bwMode="auto">
              <a:xfrm>
                <a:off x="5727645" y="1855761"/>
                <a:ext cx="822960" cy="822294"/>
              </a:xfrm>
              <a:prstGeom prst="ellipse">
                <a:avLst/>
              </a:pr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FF"/>
                    </a:solidFill>
                    <a:effectLst>
                      <a:outerShdw blurRad="38100" dist="38100" dir="2700000" algn="tl">
                        <a:srgbClr val="000000"/>
                      </a:outerShdw>
                    </a:effectLst>
                  </a:rPr>
                  <a:t>B</a:t>
                </a:r>
              </a:p>
            </p:txBody>
          </p:sp>
          <p:pic>
            <p:nvPicPr>
              <p:cNvPr id="62011" name="Picture 17">
                <a:extLst>
                  <a:ext uri="{FF2B5EF4-FFF2-40B4-BE49-F238E27FC236}">
                    <a16:creationId xmlns:a16="http://schemas.microsoft.com/office/drawing/2014/main" id="{DBFAE872-CA3C-8B12-19B4-22DAFBAE0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620" t="232" r="34915" b="-230"/>
              <a:stretch>
                <a:fillRect/>
              </a:stretch>
            </p:blipFill>
            <p:spPr bwMode="auto">
              <a:xfrm>
                <a:off x="5120559" y="3014472"/>
                <a:ext cx="2037133" cy="2624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012" name="Group 27">
              <a:extLst>
                <a:ext uri="{FF2B5EF4-FFF2-40B4-BE49-F238E27FC236}">
                  <a16:creationId xmlns:a16="http://schemas.microsoft.com/office/drawing/2014/main" id="{B6529E08-B0F2-9988-5836-A81A8796FD95}"/>
                </a:ext>
              </a:extLst>
            </p:cNvPr>
            <p:cNvGrpSpPr>
              <a:grpSpLocks/>
            </p:cNvGrpSpPr>
            <p:nvPr/>
          </p:nvGrpSpPr>
          <p:grpSpPr bwMode="auto">
            <a:xfrm>
              <a:off x="8316162" y="1843908"/>
              <a:ext cx="1961054" cy="3783039"/>
              <a:chOff x="8316162" y="1855761"/>
              <a:chExt cx="1961054" cy="3783039"/>
            </a:xfrm>
          </p:grpSpPr>
          <p:sp>
            <p:nvSpPr>
              <p:cNvPr id="62013" name="Oval 12">
                <a:extLst>
                  <a:ext uri="{FF2B5EF4-FFF2-40B4-BE49-F238E27FC236}">
                    <a16:creationId xmlns:a16="http://schemas.microsoft.com/office/drawing/2014/main" id="{53C7FFB9-AF46-5209-FCF1-12732CBC9C8A}"/>
                  </a:ext>
                </a:extLst>
              </p:cNvPr>
              <p:cNvSpPr>
                <a:spLocks noChangeArrowheads="1"/>
              </p:cNvSpPr>
              <p:nvPr/>
            </p:nvSpPr>
            <p:spPr bwMode="auto">
              <a:xfrm>
                <a:off x="8928200" y="1855761"/>
                <a:ext cx="822960" cy="822294"/>
              </a:xfrm>
              <a:prstGeom prst="ellipse">
                <a:avLst/>
              </a:pr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FF"/>
                    </a:solidFill>
                    <a:effectLst>
                      <a:outerShdw blurRad="38100" dist="38100" dir="2700000" algn="tl">
                        <a:srgbClr val="000000"/>
                      </a:outerShdw>
                    </a:effectLst>
                  </a:rPr>
                  <a:t>C</a:t>
                </a:r>
              </a:p>
            </p:txBody>
          </p:sp>
          <p:pic>
            <p:nvPicPr>
              <p:cNvPr id="62014" name="Picture 24">
                <a:extLst>
                  <a:ext uri="{FF2B5EF4-FFF2-40B4-BE49-F238E27FC236}">
                    <a16:creationId xmlns:a16="http://schemas.microsoft.com/office/drawing/2014/main" id="{5ECCE8A4-CFB4-A419-9B34-10AEFB951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625" r="18562"/>
              <a:stretch>
                <a:fillRect/>
              </a:stretch>
            </p:blipFill>
            <p:spPr bwMode="auto">
              <a:xfrm>
                <a:off x="8316162" y="3014472"/>
                <a:ext cx="1961054" cy="2624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2016" name="Slide Number Placeholder 31">
            <a:extLst>
              <a:ext uri="{FF2B5EF4-FFF2-40B4-BE49-F238E27FC236}">
                <a16:creationId xmlns:a16="http://schemas.microsoft.com/office/drawing/2014/main" id="{C32B43AD-B636-2E9D-A8A1-F271C1836AB3}"/>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4B0B975B-E1B4-9945-A8B1-B9A2D2A874FB}" type="slidenum">
              <a:rPr lang="en-CA" altLang="en-US" sz="1200">
                <a:solidFill>
                  <a:srgbClr val="999085"/>
                </a:solidFill>
              </a:rPr>
              <a:pPr defTabSz="712788" eaLnBrk="1" hangingPunct="1"/>
              <a:t>10</a:t>
            </a:fld>
            <a:endParaRPr lang="en-CA" altLang="en-US" sz="1200">
              <a:solidFill>
                <a:srgbClr val="999085"/>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43" name="Content Placeholder 29">
            <a:extLst>
              <a:ext uri="{FF2B5EF4-FFF2-40B4-BE49-F238E27FC236}">
                <a16:creationId xmlns:a16="http://schemas.microsoft.com/office/drawing/2014/main" id="{A6FB84F3-934A-D1ED-B650-8D4C6101ED4F}"/>
              </a:ext>
            </a:extLst>
          </p:cNvPr>
          <p:cNvSpPr>
            <a:spLocks noGrp="1" noChangeArrowheads="1"/>
          </p:cNvSpPr>
          <p:nvPr>
            <p:ph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b="1"/>
              <a:t> </a:t>
            </a:r>
          </a:p>
        </p:txBody>
      </p:sp>
      <p:sp>
        <p:nvSpPr>
          <p:cNvPr id="63044" name="Title 15">
            <a:extLst>
              <a:ext uri="{FF2B5EF4-FFF2-40B4-BE49-F238E27FC236}">
                <a16:creationId xmlns:a16="http://schemas.microsoft.com/office/drawing/2014/main" id="{05F50789-82CB-AB3D-D53E-B803B803FACE}"/>
              </a:ext>
            </a:extLst>
          </p:cNvPr>
          <p:cNvSpPr>
            <a:spLocks noGrp="1" noChangeArrowheads="1"/>
          </p:cNvSpPr>
          <p:nvPr>
            <p:ph type="title" idx="4294967295"/>
          </p:nvPr>
        </p:nvSpPr>
        <p:spPr>
          <a:xfrm>
            <a:off x="695326" y="408602"/>
            <a:ext cx="10945812" cy="1325563"/>
          </a:xfrm>
          <a:ln/>
        </p:spPr>
        <p:txBody>
          <a:bodyPr>
            <a:normAutofit/>
          </a:bodyPr>
          <a:lstStyle/>
          <a:p>
            <a:pPr algn="ctr" eaLnBrk="1" hangingPunct="1"/>
            <a:r>
              <a:rPr lang="en-US" altLang="en-US" sz="3000" b="1" dirty="0">
                <a:latin typeface="Arial" panose="020B0604020202020204" pitchFamily="34" charset="0"/>
              </a:rPr>
              <a:t>HOW ACCURATE WERE YOU? HOW DID YOU DECIDE? WHAT ASSUMPTIONS DID YOU MAKE?</a:t>
            </a:r>
          </a:p>
        </p:txBody>
      </p:sp>
      <p:grpSp>
        <p:nvGrpSpPr>
          <p:cNvPr id="63045" name="Group 59">
            <a:extLst>
              <a:ext uri="{FF2B5EF4-FFF2-40B4-BE49-F238E27FC236}">
                <a16:creationId xmlns:a16="http://schemas.microsoft.com/office/drawing/2014/main" id="{6CBFB835-A7E6-D014-7F45-7CE14F5E5E41}"/>
              </a:ext>
            </a:extLst>
          </p:cNvPr>
          <p:cNvGrpSpPr>
            <a:grpSpLocks/>
          </p:cNvGrpSpPr>
          <p:nvPr/>
        </p:nvGrpSpPr>
        <p:grpSpPr bwMode="auto">
          <a:xfrm>
            <a:off x="1951038" y="1858963"/>
            <a:ext cx="8289925" cy="3802062"/>
            <a:chOff x="2019932" y="1859280"/>
            <a:chExt cx="8290144" cy="3801100"/>
          </a:xfrm>
        </p:grpSpPr>
        <p:grpSp>
          <p:nvGrpSpPr>
            <p:cNvPr id="63046" name="Group 58">
              <a:extLst>
                <a:ext uri="{FF2B5EF4-FFF2-40B4-BE49-F238E27FC236}">
                  <a16:creationId xmlns:a16="http://schemas.microsoft.com/office/drawing/2014/main" id="{9974A792-2E3D-2483-D45D-45AC09224901}"/>
                </a:ext>
              </a:extLst>
            </p:cNvPr>
            <p:cNvGrpSpPr>
              <a:grpSpLocks/>
            </p:cNvGrpSpPr>
            <p:nvPr/>
          </p:nvGrpSpPr>
          <p:grpSpPr bwMode="auto">
            <a:xfrm>
              <a:off x="8173491" y="1859280"/>
              <a:ext cx="2136585" cy="3787126"/>
              <a:chOff x="8173491" y="1869133"/>
              <a:chExt cx="2136585" cy="3787126"/>
            </a:xfrm>
          </p:grpSpPr>
          <p:sp>
            <p:nvSpPr>
              <p:cNvPr id="63047" name="Rectangle 44">
                <a:extLst>
                  <a:ext uri="{FF2B5EF4-FFF2-40B4-BE49-F238E27FC236}">
                    <a16:creationId xmlns:a16="http://schemas.microsoft.com/office/drawing/2014/main" id="{DEF864FB-4C2A-06F4-B7D3-FC604559CADB}"/>
                  </a:ext>
                </a:extLst>
              </p:cNvPr>
              <p:cNvSpPr>
                <a:spLocks noChangeArrowheads="1"/>
              </p:cNvSpPr>
              <p:nvPr/>
            </p:nvSpPr>
            <p:spPr bwMode="auto">
              <a:xfrm>
                <a:off x="8281198" y="1869133"/>
                <a:ext cx="1920925" cy="73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1800" b="1"/>
                  <a:t>Nehal Madhani</a:t>
                </a:r>
              </a:p>
              <a:p>
                <a:pPr algn="ctr"/>
                <a:r>
                  <a:rPr lang="en-US" altLang="en-US" sz="1800" b="1"/>
                  <a:t>CEO of Alt Legal</a:t>
                </a:r>
              </a:p>
            </p:txBody>
          </p:sp>
          <p:pic>
            <p:nvPicPr>
              <p:cNvPr id="63048" name="Picture 53">
                <a:extLst>
                  <a:ext uri="{FF2B5EF4-FFF2-40B4-BE49-F238E27FC236}">
                    <a16:creationId xmlns:a16="http://schemas.microsoft.com/office/drawing/2014/main" id="{7EC33703-C6FE-DC34-BC8F-186B14031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36" r="26924"/>
              <a:stretch>
                <a:fillRect/>
              </a:stretch>
            </p:blipFill>
            <p:spPr bwMode="auto">
              <a:xfrm>
                <a:off x="8173491" y="3002619"/>
                <a:ext cx="2136585" cy="2653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049" name="Group 57">
              <a:extLst>
                <a:ext uri="{FF2B5EF4-FFF2-40B4-BE49-F238E27FC236}">
                  <a16:creationId xmlns:a16="http://schemas.microsoft.com/office/drawing/2014/main" id="{12A0E000-5BF9-46ED-443E-96B3367F27D3}"/>
                </a:ext>
              </a:extLst>
            </p:cNvPr>
            <p:cNvGrpSpPr>
              <a:grpSpLocks/>
            </p:cNvGrpSpPr>
            <p:nvPr/>
          </p:nvGrpSpPr>
          <p:grpSpPr bwMode="auto">
            <a:xfrm>
              <a:off x="4869604" y="1883442"/>
              <a:ext cx="2291976" cy="3762964"/>
              <a:chOff x="5066058" y="1893295"/>
              <a:chExt cx="2291976" cy="3762964"/>
            </a:xfrm>
          </p:grpSpPr>
          <p:sp>
            <p:nvSpPr>
              <p:cNvPr id="63050" name="Rectangle 46">
                <a:extLst>
                  <a:ext uri="{FF2B5EF4-FFF2-40B4-BE49-F238E27FC236}">
                    <a16:creationId xmlns:a16="http://schemas.microsoft.com/office/drawing/2014/main" id="{0B189A83-B81A-6EAB-06FA-EFCEDD26ABD1}"/>
                  </a:ext>
                </a:extLst>
              </p:cNvPr>
              <p:cNvSpPr>
                <a:spLocks noChangeArrowheads="1"/>
              </p:cNvSpPr>
              <p:nvPr/>
            </p:nvSpPr>
            <p:spPr bwMode="auto">
              <a:xfrm>
                <a:off x="5066023" y="1892939"/>
                <a:ext cx="2198747" cy="731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1800" b="1"/>
                  <a:t>Tiera Guinn</a:t>
                </a:r>
              </a:p>
              <a:p>
                <a:pPr algn="ctr"/>
                <a:r>
                  <a:rPr lang="en-US" altLang="en-US" sz="1800" b="1"/>
                  <a:t>Engineer at Boeing, working with NASA</a:t>
                </a:r>
              </a:p>
            </p:txBody>
          </p:sp>
          <p:pic>
            <p:nvPicPr>
              <p:cNvPr id="63051" name="Picture 54">
                <a:extLst>
                  <a:ext uri="{FF2B5EF4-FFF2-40B4-BE49-F238E27FC236}">
                    <a16:creationId xmlns:a16="http://schemas.microsoft.com/office/drawing/2014/main" id="{D15C7B78-D935-971E-0CD4-084A342A0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256" r="37875"/>
              <a:stretch>
                <a:fillRect/>
              </a:stretch>
            </p:blipFill>
            <p:spPr bwMode="auto">
              <a:xfrm>
                <a:off x="5148537" y="3004863"/>
                <a:ext cx="2209497" cy="2651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052" name="Group 56">
              <a:extLst>
                <a:ext uri="{FF2B5EF4-FFF2-40B4-BE49-F238E27FC236}">
                  <a16:creationId xmlns:a16="http://schemas.microsoft.com/office/drawing/2014/main" id="{A3261B17-ADCA-7146-682C-971EB9FB57B7}"/>
                </a:ext>
              </a:extLst>
            </p:cNvPr>
            <p:cNvGrpSpPr>
              <a:grpSpLocks/>
            </p:cNvGrpSpPr>
            <p:nvPr/>
          </p:nvGrpSpPr>
          <p:grpSpPr bwMode="auto">
            <a:xfrm>
              <a:off x="2019932" y="1859280"/>
              <a:ext cx="1920240" cy="3801100"/>
              <a:chOff x="2019932" y="1859280"/>
              <a:chExt cx="1920240" cy="3801100"/>
            </a:xfrm>
          </p:grpSpPr>
          <p:sp>
            <p:nvSpPr>
              <p:cNvPr id="63053" name="Rectangle 48">
                <a:extLst>
                  <a:ext uri="{FF2B5EF4-FFF2-40B4-BE49-F238E27FC236}">
                    <a16:creationId xmlns:a16="http://schemas.microsoft.com/office/drawing/2014/main" id="{6FD4BA15-5E7B-51A0-4869-C1F9988F7226}"/>
                  </a:ext>
                </a:extLst>
              </p:cNvPr>
              <p:cNvSpPr>
                <a:spLocks noChangeArrowheads="1"/>
              </p:cNvSpPr>
              <p:nvPr/>
            </p:nvSpPr>
            <p:spPr bwMode="auto">
              <a:xfrm>
                <a:off x="2019932" y="1859280"/>
                <a:ext cx="192024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1800" b="1"/>
                  <a:t>Glenn Barnes</a:t>
                </a:r>
              </a:p>
              <a:p>
                <a:pPr algn="ctr"/>
                <a:r>
                  <a:rPr lang="en-US" altLang="en-US" sz="1800" b="1"/>
                  <a:t>Competitor at the Invictus Games</a:t>
                </a:r>
              </a:p>
            </p:txBody>
          </p:sp>
          <p:pic>
            <p:nvPicPr>
              <p:cNvPr id="63054" name="Picture 55">
                <a:extLst>
                  <a:ext uri="{FF2B5EF4-FFF2-40B4-BE49-F238E27FC236}">
                    <a16:creationId xmlns:a16="http://schemas.microsoft.com/office/drawing/2014/main" id="{C5B46226-7CC3-7549-53F5-EEE47CC4B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359" y="3033437"/>
                <a:ext cx="1747386" cy="2626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3055" name="Footer Placeholder 60">
            <a:extLst>
              <a:ext uri="{FF2B5EF4-FFF2-40B4-BE49-F238E27FC236}">
                <a16:creationId xmlns:a16="http://schemas.microsoft.com/office/drawing/2014/main" id="{812F66CF-8CAE-DFFE-0692-244B1D962A19}"/>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63056" name="Slide Number Placeholder 61">
            <a:extLst>
              <a:ext uri="{FF2B5EF4-FFF2-40B4-BE49-F238E27FC236}">
                <a16:creationId xmlns:a16="http://schemas.microsoft.com/office/drawing/2014/main" id="{82514870-114A-2891-2092-F2381CC4D34D}"/>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9D103DE8-3DFD-8B45-9140-2E71AEC97134}" type="slidenum">
              <a:rPr lang="en-CA" altLang="en-US" sz="1200">
                <a:solidFill>
                  <a:srgbClr val="999085"/>
                </a:solidFill>
              </a:rPr>
              <a:pPr defTabSz="712788" eaLnBrk="1" hangingPunct="1"/>
              <a:t>11</a:t>
            </a:fld>
            <a:endParaRPr lang="en-CA" altLang="en-US" sz="1200">
              <a:solidFill>
                <a:srgbClr val="999085"/>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83" name="Text Placeholder 16">
            <a:extLst>
              <a:ext uri="{FF2B5EF4-FFF2-40B4-BE49-F238E27FC236}">
                <a16:creationId xmlns:a16="http://schemas.microsoft.com/office/drawing/2014/main" id="{D4E78CFD-B475-5C89-6E30-A788008D50D6}"/>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What is unconscious bias and what are the impacts?</a:t>
            </a:r>
          </a:p>
          <a:p>
            <a:pPr eaLnBrk="1" hangingPunct="1">
              <a:lnSpc>
                <a:spcPct val="100000"/>
              </a:lnSpc>
              <a:spcBef>
                <a:spcPts val="1200"/>
              </a:spcBef>
              <a:spcAft>
                <a:spcPts val="600"/>
              </a:spcAft>
              <a:buClr>
                <a:srgbClr val="E33238"/>
              </a:buClr>
              <a:buSzPct val="126000"/>
            </a:pPr>
            <a:endParaRPr lang="en-US" altLang="en-US" sz="2000" b="1"/>
          </a:p>
        </p:txBody>
      </p:sp>
      <p:sp>
        <p:nvSpPr>
          <p:cNvPr id="64084" name="Title 15">
            <a:extLst>
              <a:ext uri="{FF2B5EF4-FFF2-40B4-BE49-F238E27FC236}">
                <a16:creationId xmlns:a16="http://schemas.microsoft.com/office/drawing/2014/main" id="{B79654A1-FDC5-05A4-6AB1-EA2188C538EB}"/>
              </a:ext>
            </a:extLst>
          </p:cNvPr>
          <p:cNvSpPr>
            <a:spLocks noGrp="1" noChangeArrowheads="1"/>
          </p:cNvSpPr>
          <p:nvPr>
            <p:ph type="title" idx="4294967295"/>
          </p:nvPr>
        </p:nvSpPr>
        <p:spPr>
          <a:xfrm>
            <a:off x="636588" y="0"/>
            <a:ext cx="10945812" cy="1325563"/>
          </a:xfrm>
          <a:ln/>
        </p:spPr>
        <p:txBody>
          <a:bodyPr/>
          <a:lstStyle/>
          <a:p>
            <a:pPr algn="ctr" eaLnBrk="1" hangingPunct="1"/>
            <a:r>
              <a:rPr lang="en-US" altLang="en-US" b="1" dirty="0">
                <a:latin typeface="Arial" panose="020B0604020202020204" pitchFamily="34" charset="0"/>
              </a:rPr>
              <a:t>UNCONSCIOUS BIAS</a:t>
            </a:r>
          </a:p>
        </p:txBody>
      </p:sp>
      <p:grpSp>
        <p:nvGrpSpPr>
          <p:cNvPr id="64085" name="Group 34">
            <a:extLst>
              <a:ext uri="{FF2B5EF4-FFF2-40B4-BE49-F238E27FC236}">
                <a16:creationId xmlns:a16="http://schemas.microsoft.com/office/drawing/2014/main" id="{AC247809-D955-9FE3-74EA-C5C74DC4D706}"/>
              </a:ext>
            </a:extLst>
          </p:cNvPr>
          <p:cNvGrpSpPr>
            <a:grpSpLocks/>
          </p:cNvGrpSpPr>
          <p:nvPr/>
        </p:nvGrpSpPr>
        <p:grpSpPr bwMode="auto">
          <a:xfrm>
            <a:off x="636588" y="2133600"/>
            <a:ext cx="11022012" cy="3551238"/>
            <a:chOff x="2286001" y="1936376"/>
            <a:chExt cx="7538979" cy="4235824"/>
          </a:xfrm>
        </p:grpSpPr>
        <p:grpSp>
          <p:nvGrpSpPr>
            <p:cNvPr id="64086" name="Group 17">
              <a:extLst>
                <a:ext uri="{FF2B5EF4-FFF2-40B4-BE49-F238E27FC236}">
                  <a16:creationId xmlns:a16="http://schemas.microsoft.com/office/drawing/2014/main" id="{440188F3-03C2-D0E6-E4F6-39024928C851}"/>
                </a:ext>
              </a:extLst>
            </p:cNvPr>
            <p:cNvGrpSpPr>
              <a:grpSpLocks/>
            </p:cNvGrpSpPr>
            <p:nvPr/>
          </p:nvGrpSpPr>
          <p:grpSpPr bwMode="auto">
            <a:xfrm>
              <a:off x="2286001" y="1936376"/>
              <a:ext cx="7538979" cy="4235824"/>
              <a:chOff x="2467292" y="4168887"/>
              <a:chExt cx="6297613" cy="2172335"/>
            </a:xfrm>
          </p:grpSpPr>
          <p:sp>
            <p:nvSpPr>
              <p:cNvPr id="64087" name="Freeform 18">
                <a:extLst>
                  <a:ext uri="{FF2B5EF4-FFF2-40B4-BE49-F238E27FC236}">
                    <a16:creationId xmlns:a16="http://schemas.microsoft.com/office/drawing/2014/main" id="{88D36E5E-3B52-B394-7ACA-8DBCF13163AD}"/>
                  </a:ext>
                </a:extLst>
              </p:cNvPr>
              <p:cNvSpPr>
                <a:spLocks/>
              </p:cNvSpPr>
              <p:nvPr/>
            </p:nvSpPr>
            <p:spPr bwMode="blackWhite">
              <a:xfrm>
                <a:off x="5664452" y="4168887"/>
                <a:ext cx="3100453" cy="2074751"/>
              </a:xfrm>
              <a:custGeom>
                <a:avLst/>
                <a:gdLst>
                  <a:gd name="T0" fmla="*/ 0 w 1800"/>
                  <a:gd name="T1" fmla="*/ 128 h 1303"/>
                  <a:gd name="T2" fmla="*/ 1423 w 1800"/>
                  <a:gd name="T3" fmla="*/ 128 h 1303"/>
                  <a:gd name="T4" fmla="*/ 1423 w 1800"/>
                  <a:gd name="T5" fmla="*/ 0 h 1303"/>
                  <a:gd name="T6" fmla="*/ 1799 w 1800"/>
                  <a:gd name="T7" fmla="*/ 655 h 1303"/>
                  <a:gd name="T8" fmla="*/ 1423 w 1800"/>
                  <a:gd name="T9" fmla="*/ 1302 h 1303"/>
                  <a:gd name="T10" fmla="*/ 1423 w 1800"/>
                  <a:gd name="T11" fmla="*/ 1174 h 1303"/>
                  <a:gd name="T12" fmla="*/ 0 w 1800"/>
                  <a:gd name="T13" fmla="*/ 1174 h 1303"/>
                  <a:gd name="T14" fmla="*/ 0 w 1800"/>
                  <a:gd name="T15" fmla="*/ 655 h 1303"/>
                  <a:gd name="T16" fmla="*/ 0 w 1800"/>
                  <a:gd name="T17" fmla="*/ 128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0" h="1303">
                    <a:moveTo>
                      <a:pt x="0" y="128"/>
                    </a:moveTo>
                    <a:lnTo>
                      <a:pt x="1423" y="128"/>
                    </a:lnTo>
                    <a:lnTo>
                      <a:pt x="1423" y="0"/>
                    </a:lnTo>
                    <a:lnTo>
                      <a:pt x="1799" y="655"/>
                    </a:lnTo>
                    <a:lnTo>
                      <a:pt x="1423" y="1302"/>
                    </a:lnTo>
                    <a:lnTo>
                      <a:pt x="1423" y="1174"/>
                    </a:lnTo>
                    <a:lnTo>
                      <a:pt x="0" y="1174"/>
                    </a:lnTo>
                    <a:lnTo>
                      <a:pt x="0" y="655"/>
                    </a:lnTo>
                    <a:lnTo>
                      <a:pt x="0" y="128"/>
                    </a:lnTo>
                  </a:path>
                </a:pathLst>
              </a:custGeom>
              <a:solidFill>
                <a:srgbClr val="8E2457"/>
              </a:solidFill>
              <a:ln>
                <a:noFill/>
              </a:ln>
              <a:effectLst/>
              <a:extLst>
                <a:ext uri="{91240B29-F687-4F45-9708-019B960494DF}">
                  <a14:hiddenLine xmlns:a14="http://schemas.microsoft.com/office/drawing/2010/main" w="9525" cap="rnd"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000" tIns="36000" rIns="612000" bIns="36000" anchor="ctr"/>
              <a:lstStyle/>
              <a:p>
                <a:pPr eaLnBrk="0" hangingPunct="0"/>
                <a:r>
                  <a:rPr lang="en-CA" altLang="en-US" sz="1800"/>
                  <a:t> </a:t>
                </a:r>
              </a:p>
            </p:txBody>
          </p:sp>
          <p:sp>
            <p:nvSpPr>
              <p:cNvPr id="64088" name="Freeform 20">
                <a:extLst>
                  <a:ext uri="{FF2B5EF4-FFF2-40B4-BE49-F238E27FC236}">
                    <a16:creationId xmlns:a16="http://schemas.microsoft.com/office/drawing/2014/main" id="{6AA31DA6-DF36-E8E5-1997-5066D7F5C19C}"/>
                  </a:ext>
                </a:extLst>
              </p:cNvPr>
              <p:cNvSpPr>
                <a:spLocks/>
              </p:cNvSpPr>
              <p:nvPr/>
            </p:nvSpPr>
            <p:spPr bwMode="blackWhite">
              <a:xfrm>
                <a:off x="3788836" y="4352653"/>
                <a:ext cx="2480656" cy="1958867"/>
              </a:xfrm>
              <a:custGeom>
                <a:avLst/>
                <a:gdLst>
                  <a:gd name="T0" fmla="*/ 0 w 1440"/>
                  <a:gd name="T1" fmla="*/ 184 h 1239"/>
                  <a:gd name="T2" fmla="*/ 1079 w 1440"/>
                  <a:gd name="T3" fmla="*/ 184 h 1239"/>
                  <a:gd name="T4" fmla="*/ 1079 w 1440"/>
                  <a:gd name="T5" fmla="*/ 0 h 1239"/>
                  <a:gd name="T6" fmla="*/ 1439 w 1440"/>
                  <a:gd name="T7" fmla="*/ 615 h 1239"/>
                  <a:gd name="T8" fmla="*/ 1079 w 1440"/>
                  <a:gd name="T9" fmla="*/ 1238 h 1239"/>
                  <a:gd name="T10" fmla="*/ 1079 w 1440"/>
                  <a:gd name="T11" fmla="*/ 1054 h 1239"/>
                  <a:gd name="T12" fmla="*/ 0 w 1440"/>
                  <a:gd name="T13" fmla="*/ 1054 h 1239"/>
                  <a:gd name="T14" fmla="*/ 0 w 1440"/>
                  <a:gd name="T15" fmla="*/ 615 h 1239"/>
                  <a:gd name="T16" fmla="*/ 0 w 1440"/>
                  <a:gd name="T17" fmla="*/ 184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1239">
                    <a:moveTo>
                      <a:pt x="0" y="184"/>
                    </a:moveTo>
                    <a:lnTo>
                      <a:pt x="1079" y="184"/>
                    </a:lnTo>
                    <a:lnTo>
                      <a:pt x="1079" y="0"/>
                    </a:lnTo>
                    <a:lnTo>
                      <a:pt x="1439" y="615"/>
                    </a:lnTo>
                    <a:lnTo>
                      <a:pt x="1079" y="1238"/>
                    </a:lnTo>
                    <a:lnTo>
                      <a:pt x="1079" y="1054"/>
                    </a:lnTo>
                    <a:lnTo>
                      <a:pt x="0" y="1054"/>
                    </a:lnTo>
                    <a:lnTo>
                      <a:pt x="0" y="615"/>
                    </a:lnTo>
                    <a:lnTo>
                      <a:pt x="0" y="184"/>
                    </a:lnTo>
                  </a:path>
                </a:pathLst>
              </a:custGeom>
              <a:solidFill>
                <a:srgbClr val="999085"/>
              </a:solidFill>
              <a:ln>
                <a:noFill/>
              </a:ln>
              <a:effectLst/>
              <a:extLst>
                <a:ext uri="{91240B29-F687-4F45-9708-019B960494DF}">
                  <a14:hiddenLine xmlns:a14="http://schemas.microsoft.com/office/drawing/2010/main" w="9525" cap="rnd"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000" tIns="36000" rIns="612000" bIns="36000" anchor="ctr"/>
              <a:lstStyle/>
              <a:p>
                <a:pPr eaLnBrk="0" hangingPunct="0"/>
                <a:r>
                  <a:rPr lang="en-CA" altLang="en-US" sz="1800"/>
                  <a:t> </a:t>
                </a:r>
              </a:p>
            </p:txBody>
          </p:sp>
          <p:sp>
            <p:nvSpPr>
              <p:cNvPr id="64089" name="Freeform 15">
                <a:extLst>
                  <a:ext uri="{FF2B5EF4-FFF2-40B4-BE49-F238E27FC236}">
                    <a16:creationId xmlns:a16="http://schemas.microsoft.com/office/drawing/2014/main" id="{56FEC4A2-C3D7-DC90-BAC5-4DACACF4DDBE}"/>
                  </a:ext>
                </a:extLst>
              </p:cNvPr>
              <p:cNvSpPr>
                <a:spLocks/>
              </p:cNvSpPr>
              <p:nvPr/>
            </p:nvSpPr>
            <p:spPr bwMode="blackWhite">
              <a:xfrm>
                <a:off x="2467292" y="4623898"/>
                <a:ext cx="1860858" cy="1717324"/>
              </a:xfrm>
              <a:custGeom>
                <a:avLst/>
                <a:gdLst>
                  <a:gd name="T0" fmla="*/ 0 w 1080"/>
                  <a:gd name="T1" fmla="*/ 215 h 1079"/>
                  <a:gd name="T2" fmla="*/ 768 w 1080"/>
                  <a:gd name="T3" fmla="*/ 215 h 1079"/>
                  <a:gd name="T4" fmla="*/ 768 w 1080"/>
                  <a:gd name="T5" fmla="*/ 0 h 1079"/>
                  <a:gd name="T6" fmla="*/ 1079 w 1080"/>
                  <a:gd name="T7" fmla="*/ 543 h 1079"/>
                  <a:gd name="T8" fmla="*/ 768 w 1080"/>
                  <a:gd name="T9" fmla="*/ 1078 h 1079"/>
                  <a:gd name="T10" fmla="*/ 768 w 1080"/>
                  <a:gd name="T11" fmla="*/ 862 h 1079"/>
                  <a:gd name="T12" fmla="*/ 0 w 1080"/>
                  <a:gd name="T13" fmla="*/ 862 h 1079"/>
                  <a:gd name="T14" fmla="*/ 0 w 1080"/>
                  <a:gd name="T15" fmla="*/ 543 h 1079"/>
                  <a:gd name="T16" fmla="*/ 0 w 1080"/>
                  <a:gd name="T17" fmla="*/ 21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rgbClr val="2A1C42"/>
              </a:solidFill>
              <a:ln>
                <a:noFill/>
              </a:ln>
              <a:effectLst/>
              <a:extLst>
                <a:ext uri="{91240B29-F687-4F45-9708-019B960494DF}">
                  <a14:hiddenLine xmlns:a14="http://schemas.microsoft.com/office/drawing/2010/main" w="9525" cap="rnd"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090" name="TextBox 7">
              <a:extLst>
                <a:ext uri="{FF2B5EF4-FFF2-40B4-BE49-F238E27FC236}">
                  <a16:creationId xmlns:a16="http://schemas.microsoft.com/office/drawing/2014/main" id="{38E0DA4F-6DC8-51E7-5A81-043F2DFA014B}"/>
                </a:ext>
              </a:extLst>
            </p:cNvPr>
            <p:cNvSpPr>
              <a:spLocks noChangeArrowheads="1"/>
            </p:cNvSpPr>
            <p:nvPr/>
          </p:nvSpPr>
          <p:spPr bwMode="auto">
            <a:xfrm>
              <a:off x="2357043" y="3616777"/>
              <a:ext cx="2085579" cy="1762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800" b="1">
                  <a:solidFill>
                    <a:schemeClr val="bg1"/>
                  </a:solidFill>
                </a:rPr>
                <a:t>Bias</a:t>
              </a:r>
            </a:p>
            <a:p>
              <a:pPr eaLnBrk="1" hangingPunct="1"/>
              <a:endParaRPr lang="en-US" altLang="en-US" sz="1800">
                <a:solidFill>
                  <a:schemeClr val="bg1"/>
                </a:solidFill>
              </a:endParaRPr>
            </a:p>
            <a:p>
              <a:pPr eaLnBrk="1" hangingPunct="1"/>
              <a:r>
                <a:rPr lang="en-US" altLang="en-US" sz="1800">
                  <a:solidFill>
                    <a:schemeClr val="bg1"/>
                  </a:solidFill>
                </a:rPr>
                <a:t>A bias is a mental shortcut that influences decisions and behaviours.</a:t>
              </a:r>
            </a:p>
          </p:txBody>
        </p:sp>
        <p:sp>
          <p:nvSpPr>
            <p:cNvPr id="64091" name="TextBox 7">
              <a:extLst>
                <a:ext uri="{FF2B5EF4-FFF2-40B4-BE49-F238E27FC236}">
                  <a16:creationId xmlns:a16="http://schemas.microsoft.com/office/drawing/2014/main" id="{4DCB99D8-1619-8814-5F85-CA50B9F663D1}"/>
                </a:ext>
              </a:extLst>
            </p:cNvPr>
            <p:cNvSpPr>
              <a:spLocks noChangeArrowheads="1"/>
            </p:cNvSpPr>
            <p:nvPr/>
          </p:nvSpPr>
          <p:spPr bwMode="auto">
            <a:xfrm>
              <a:off x="4552033" y="3253631"/>
              <a:ext cx="2012409" cy="2092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800" b="1">
                  <a:solidFill>
                    <a:schemeClr val="bg1"/>
                  </a:solidFill>
                </a:rPr>
                <a:t>Impact on Inclusion</a:t>
              </a:r>
            </a:p>
            <a:p>
              <a:pPr eaLnBrk="1" hangingPunct="1"/>
              <a:endParaRPr lang="en-US" altLang="en-US" sz="1800">
                <a:solidFill>
                  <a:schemeClr val="bg1"/>
                </a:solidFill>
              </a:endParaRPr>
            </a:p>
            <a:p>
              <a:pPr eaLnBrk="1" hangingPunct="1"/>
              <a:r>
                <a:rPr lang="en-US" altLang="en-US" sz="1800">
                  <a:solidFill>
                    <a:schemeClr val="bg1"/>
                  </a:solidFill>
                </a:rPr>
                <a:t>Our unconscious (implicit) biases and assumptions impact our ability to be inclusive.</a:t>
              </a:r>
            </a:p>
          </p:txBody>
        </p:sp>
        <p:sp>
          <p:nvSpPr>
            <p:cNvPr id="64092" name="TextBox 7">
              <a:extLst>
                <a:ext uri="{FF2B5EF4-FFF2-40B4-BE49-F238E27FC236}">
                  <a16:creationId xmlns:a16="http://schemas.microsoft.com/office/drawing/2014/main" id="{C3DEDB7A-D9F8-7486-6210-537AD62D8B52}"/>
                </a:ext>
              </a:extLst>
            </p:cNvPr>
            <p:cNvSpPr>
              <a:spLocks noChangeArrowheads="1"/>
            </p:cNvSpPr>
            <p:nvPr/>
          </p:nvSpPr>
          <p:spPr bwMode="auto">
            <a:xfrm>
              <a:off x="6822059" y="2625502"/>
              <a:ext cx="2577106" cy="2753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1" rIns="91422" bIns="45711" anchor="ct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eaLnBrk="1" hangingPunct="1"/>
              <a:r>
                <a:rPr lang="en-US" altLang="en-US" sz="1800" b="1">
                  <a:solidFill>
                    <a:schemeClr val="bg1"/>
                  </a:solidFill>
                </a:rPr>
                <a:t>Impact on Environment</a:t>
              </a:r>
            </a:p>
            <a:p>
              <a:pPr eaLnBrk="1" hangingPunct="1"/>
              <a:endParaRPr lang="en-US" altLang="en-US" sz="1800">
                <a:solidFill>
                  <a:schemeClr val="bg1"/>
                </a:solidFill>
              </a:endParaRPr>
            </a:p>
            <a:p>
              <a:pPr eaLnBrk="1" hangingPunct="1"/>
              <a:r>
                <a:rPr lang="en-US" altLang="en-US" sz="1800">
                  <a:solidFill>
                    <a:schemeClr val="bg1"/>
                  </a:solidFill>
                </a:rPr>
                <a:t>It is the impact of unconscious biases and assumptions that impede organizations in moving the needle in terms of creating a safer and more inclusive environment.</a:t>
              </a:r>
            </a:p>
          </p:txBody>
        </p:sp>
      </p:grpSp>
      <p:sp>
        <p:nvSpPr>
          <p:cNvPr id="64094" name="Slide Number Placeholder 42">
            <a:extLst>
              <a:ext uri="{FF2B5EF4-FFF2-40B4-BE49-F238E27FC236}">
                <a16:creationId xmlns:a16="http://schemas.microsoft.com/office/drawing/2014/main" id="{313D4893-678C-AAEB-6971-2AB2C78E9F77}"/>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05A31A6F-F0D8-134C-81C4-0B55521298E7}" type="slidenum">
              <a:rPr lang="en-CA" altLang="en-US" sz="1200">
                <a:solidFill>
                  <a:srgbClr val="999085"/>
                </a:solidFill>
              </a:rPr>
              <a:pPr defTabSz="712788" eaLnBrk="1" hangingPunct="1"/>
              <a:t>12</a:t>
            </a:fld>
            <a:endParaRPr lang="en-CA" altLang="en-US" sz="1200">
              <a:solidFill>
                <a:srgbClr val="999085"/>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1" name="Content Placeholder 33">
            <a:extLst>
              <a:ext uri="{FF2B5EF4-FFF2-40B4-BE49-F238E27FC236}">
                <a16:creationId xmlns:a16="http://schemas.microsoft.com/office/drawing/2014/main" id="{9C5EC789-E619-5FCA-A025-BB983B754A10}"/>
              </a:ext>
            </a:extLst>
          </p:cNvPr>
          <p:cNvSpPr>
            <a:spLocks noGrp="1" noChangeArrowheads="1"/>
          </p:cNvSpPr>
          <p:nvPr>
            <p:ph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dirty="0"/>
              <a:t> </a:t>
            </a:r>
          </a:p>
        </p:txBody>
      </p:sp>
      <p:sp>
        <p:nvSpPr>
          <p:cNvPr id="65122" name="Title 15">
            <a:extLst>
              <a:ext uri="{FF2B5EF4-FFF2-40B4-BE49-F238E27FC236}">
                <a16:creationId xmlns:a16="http://schemas.microsoft.com/office/drawing/2014/main" id="{F4AEDA2A-5F07-4E08-43F8-0D002C3E1030}"/>
              </a:ext>
            </a:extLst>
          </p:cNvPr>
          <p:cNvSpPr>
            <a:spLocks noGrp="1" noChangeArrowheads="1"/>
          </p:cNvSpPr>
          <p:nvPr>
            <p:ph type="title" idx="4294967295"/>
          </p:nvPr>
        </p:nvSpPr>
        <p:spPr>
          <a:xfrm>
            <a:off x="876170" y="330799"/>
            <a:ext cx="10945812" cy="1325563"/>
          </a:xfrm>
          <a:ln/>
        </p:spPr>
        <p:txBody>
          <a:bodyPr>
            <a:normAutofit/>
          </a:bodyPr>
          <a:lstStyle/>
          <a:p>
            <a:pPr algn="ctr" eaLnBrk="1" hangingPunct="1"/>
            <a:r>
              <a:rPr lang="en-US" altLang="en-US" sz="3000" b="1" dirty="0">
                <a:latin typeface="Arial" panose="020B0604020202020204" pitchFamily="34" charset="0"/>
              </a:rPr>
              <a:t>THE COGNITIVE SCIENCE BEHIND BIAS STEMS FROM TWO SYSTEMS OF THOUGHT</a:t>
            </a:r>
          </a:p>
        </p:txBody>
      </p:sp>
      <p:grpSp>
        <p:nvGrpSpPr>
          <p:cNvPr id="65123" name="Group 34">
            <a:extLst>
              <a:ext uri="{FF2B5EF4-FFF2-40B4-BE49-F238E27FC236}">
                <a16:creationId xmlns:a16="http://schemas.microsoft.com/office/drawing/2014/main" id="{2F357326-F4E9-540F-2E0E-4AC41B6B7A01}"/>
              </a:ext>
            </a:extLst>
          </p:cNvPr>
          <p:cNvGrpSpPr>
            <a:grpSpLocks/>
          </p:cNvGrpSpPr>
          <p:nvPr/>
        </p:nvGrpSpPr>
        <p:grpSpPr bwMode="auto">
          <a:xfrm>
            <a:off x="4137025" y="1600200"/>
            <a:ext cx="3902075" cy="4143375"/>
            <a:chOff x="3756659" y="1351280"/>
            <a:chExt cx="4678681" cy="4968241"/>
          </a:xfrm>
        </p:grpSpPr>
        <p:pic>
          <p:nvPicPr>
            <p:cNvPr id="65124" name="Picture 11">
              <a:extLst>
                <a:ext uri="{FF2B5EF4-FFF2-40B4-BE49-F238E27FC236}">
                  <a16:creationId xmlns:a16="http://schemas.microsoft.com/office/drawing/2014/main" id="{03183333-F99E-EA83-3068-AAA98343D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48" y="1354935"/>
              <a:ext cx="4677920" cy="496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125" name="Rectangle 1">
              <a:extLst>
                <a:ext uri="{FF2B5EF4-FFF2-40B4-BE49-F238E27FC236}">
                  <a16:creationId xmlns:a16="http://schemas.microsoft.com/office/drawing/2014/main" id="{8E0CB092-10E2-30CD-BE9C-55AF113B53B1}"/>
                </a:ext>
              </a:extLst>
            </p:cNvPr>
            <p:cNvSpPr>
              <a:spLocks noChangeArrowheads="1"/>
            </p:cNvSpPr>
            <p:nvPr/>
          </p:nvSpPr>
          <p:spPr bwMode="auto">
            <a:xfrm>
              <a:off x="4537091" y="2388870"/>
              <a:ext cx="1032655"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ZA" altLang="en-US" sz="1100">
                  <a:solidFill>
                    <a:srgbClr val="543F3F"/>
                  </a:solidFill>
                </a:rPr>
                <a:t>Unconscious </a:t>
              </a:r>
            </a:p>
          </p:txBody>
        </p:sp>
        <p:sp>
          <p:nvSpPr>
            <p:cNvPr id="65126" name="Rectangle 2">
              <a:extLst>
                <a:ext uri="{FF2B5EF4-FFF2-40B4-BE49-F238E27FC236}">
                  <a16:creationId xmlns:a16="http://schemas.microsoft.com/office/drawing/2014/main" id="{16FDA48E-395B-AA3B-5691-13C9E48C7F6B}"/>
                </a:ext>
              </a:extLst>
            </p:cNvPr>
            <p:cNvSpPr>
              <a:spLocks noChangeArrowheads="1"/>
            </p:cNvSpPr>
            <p:nvPr/>
          </p:nvSpPr>
          <p:spPr bwMode="auto">
            <a:xfrm>
              <a:off x="4683419" y="3155223"/>
              <a:ext cx="121796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1625" indent="-225425"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543F3F"/>
                  </a:solidFill>
                </a:rPr>
                <a:t>Minimal energy</a:t>
              </a:r>
            </a:p>
          </p:txBody>
        </p:sp>
        <p:sp>
          <p:nvSpPr>
            <p:cNvPr id="65127" name="Rectangle 6">
              <a:extLst>
                <a:ext uri="{FF2B5EF4-FFF2-40B4-BE49-F238E27FC236}">
                  <a16:creationId xmlns:a16="http://schemas.microsoft.com/office/drawing/2014/main" id="{7C056790-172A-D3B2-B280-C75959EE123E}"/>
                </a:ext>
              </a:extLst>
            </p:cNvPr>
            <p:cNvSpPr>
              <a:spLocks noChangeArrowheads="1"/>
            </p:cNvSpPr>
            <p:nvPr/>
          </p:nvSpPr>
          <p:spPr bwMode="auto">
            <a:xfrm rot="16200000">
              <a:off x="3960490" y="4988387"/>
              <a:ext cx="887744"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1625" indent="-225425"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543F3F"/>
                  </a:solidFill>
                </a:rPr>
                <a:t>Automatic</a:t>
              </a:r>
            </a:p>
          </p:txBody>
        </p:sp>
        <p:sp>
          <p:nvSpPr>
            <p:cNvPr id="65128" name="Rectangle 7">
              <a:extLst>
                <a:ext uri="{FF2B5EF4-FFF2-40B4-BE49-F238E27FC236}">
                  <a16:creationId xmlns:a16="http://schemas.microsoft.com/office/drawing/2014/main" id="{5D126161-33C9-425C-97FA-1E2C9A900D23}"/>
                </a:ext>
              </a:extLst>
            </p:cNvPr>
            <p:cNvSpPr>
              <a:spLocks noChangeArrowheads="1"/>
            </p:cNvSpPr>
            <p:nvPr/>
          </p:nvSpPr>
          <p:spPr bwMode="auto">
            <a:xfrm rot="16200000">
              <a:off x="5262449" y="2074415"/>
              <a:ext cx="113781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1625" indent="-225425"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543F3F"/>
                  </a:solidFill>
                </a:rPr>
                <a:t>Story oriented</a:t>
              </a:r>
            </a:p>
          </p:txBody>
        </p:sp>
        <p:sp>
          <p:nvSpPr>
            <p:cNvPr id="65129" name="Rectangle 12">
              <a:extLst>
                <a:ext uri="{FF2B5EF4-FFF2-40B4-BE49-F238E27FC236}">
                  <a16:creationId xmlns:a16="http://schemas.microsoft.com/office/drawing/2014/main" id="{A48AC76B-6394-ADE7-17E4-EE646C212220}"/>
                </a:ext>
              </a:extLst>
            </p:cNvPr>
            <p:cNvSpPr>
              <a:spLocks noChangeArrowheads="1"/>
            </p:cNvSpPr>
            <p:nvPr/>
          </p:nvSpPr>
          <p:spPr bwMode="auto">
            <a:xfrm rot="16200000">
              <a:off x="5100387" y="5588552"/>
              <a:ext cx="1200329"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1625" indent="-225425"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543F3F"/>
                  </a:solidFill>
                </a:rPr>
                <a:t>Pattern Driven </a:t>
              </a:r>
            </a:p>
          </p:txBody>
        </p:sp>
        <p:sp>
          <p:nvSpPr>
            <p:cNvPr id="65130" name="Rectangle 19">
              <a:extLst>
                <a:ext uri="{FF2B5EF4-FFF2-40B4-BE49-F238E27FC236}">
                  <a16:creationId xmlns:a16="http://schemas.microsoft.com/office/drawing/2014/main" id="{9723712E-231E-7600-4300-919B2F00B13D}"/>
                </a:ext>
              </a:extLst>
            </p:cNvPr>
            <p:cNvSpPr>
              <a:spLocks noChangeArrowheads="1"/>
            </p:cNvSpPr>
            <p:nvPr/>
          </p:nvSpPr>
          <p:spPr bwMode="auto">
            <a:xfrm>
              <a:off x="4537090" y="4929203"/>
              <a:ext cx="1028808"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1625" indent="-225425"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543F3F"/>
                  </a:solidFill>
                </a:rPr>
                <a:t>Assumptive </a:t>
              </a:r>
            </a:p>
          </p:txBody>
        </p:sp>
        <p:sp>
          <p:nvSpPr>
            <p:cNvPr id="65131" name="Rectangle 13">
              <a:extLst>
                <a:ext uri="{FF2B5EF4-FFF2-40B4-BE49-F238E27FC236}">
                  <a16:creationId xmlns:a16="http://schemas.microsoft.com/office/drawing/2014/main" id="{F4A2F70A-EC3B-A77A-F70A-90C4589565E2}"/>
                </a:ext>
              </a:extLst>
            </p:cNvPr>
            <p:cNvSpPr>
              <a:spLocks noChangeArrowheads="1"/>
            </p:cNvSpPr>
            <p:nvPr/>
          </p:nvSpPr>
          <p:spPr bwMode="auto">
            <a:xfrm>
              <a:off x="6537979" y="2429650"/>
              <a:ext cx="88133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Reflective</a:t>
              </a:r>
            </a:p>
          </p:txBody>
        </p:sp>
        <p:sp>
          <p:nvSpPr>
            <p:cNvPr id="65132" name="Rectangle 14">
              <a:extLst>
                <a:ext uri="{FF2B5EF4-FFF2-40B4-BE49-F238E27FC236}">
                  <a16:creationId xmlns:a16="http://schemas.microsoft.com/office/drawing/2014/main" id="{03E1EF26-F87B-9EE2-62FB-86E6366C9560}"/>
                </a:ext>
              </a:extLst>
            </p:cNvPr>
            <p:cNvSpPr>
              <a:spLocks noChangeArrowheads="1"/>
            </p:cNvSpPr>
            <p:nvPr/>
          </p:nvSpPr>
          <p:spPr bwMode="auto">
            <a:xfrm rot="16200000">
              <a:off x="7663163" y="4025558"/>
              <a:ext cx="921406"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Conscious</a:t>
              </a:r>
            </a:p>
          </p:txBody>
        </p:sp>
        <p:sp>
          <p:nvSpPr>
            <p:cNvPr id="65133" name="Rectangle 17">
              <a:extLst>
                <a:ext uri="{FF2B5EF4-FFF2-40B4-BE49-F238E27FC236}">
                  <a16:creationId xmlns:a16="http://schemas.microsoft.com/office/drawing/2014/main" id="{B159054F-8FEF-9D8D-F45D-5A60E104350A}"/>
                </a:ext>
              </a:extLst>
            </p:cNvPr>
            <p:cNvSpPr>
              <a:spLocks noChangeArrowheads="1"/>
            </p:cNvSpPr>
            <p:nvPr/>
          </p:nvSpPr>
          <p:spPr bwMode="auto">
            <a:xfrm>
              <a:off x="7064109" y="3736299"/>
              <a:ext cx="74828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Planner</a:t>
              </a:r>
            </a:p>
          </p:txBody>
        </p:sp>
        <p:sp>
          <p:nvSpPr>
            <p:cNvPr id="65134" name="Rectangle 23">
              <a:extLst>
                <a:ext uri="{FF2B5EF4-FFF2-40B4-BE49-F238E27FC236}">
                  <a16:creationId xmlns:a16="http://schemas.microsoft.com/office/drawing/2014/main" id="{A71BD90A-F586-A306-1025-D10D915C3AA3}"/>
                </a:ext>
              </a:extLst>
            </p:cNvPr>
            <p:cNvSpPr>
              <a:spLocks noChangeArrowheads="1"/>
            </p:cNvSpPr>
            <p:nvPr/>
          </p:nvSpPr>
          <p:spPr bwMode="auto">
            <a:xfrm rot="16200000">
              <a:off x="7313212" y="2571974"/>
              <a:ext cx="607218"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Slow </a:t>
              </a:r>
            </a:p>
          </p:txBody>
        </p:sp>
        <p:sp>
          <p:nvSpPr>
            <p:cNvPr id="65135" name="Rectangle 24">
              <a:extLst>
                <a:ext uri="{FF2B5EF4-FFF2-40B4-BE49-F238E27FC236}">
                  <a16:creationId xmlns:a16="http://schemas.microsoft.com/office/drawing/2014/main" id="{3120DF58-A12E-1959-BF83-56EE6C15A3AA}"/>
                </a:ext>
              </a:extLst>
            </p:cNvPr>
            <p:cNvSpPr>
              <a:spLocks noChangeArrowheads="1"/>
            </p:cNvSpPr>
            <p:nvPr/>
          </p:nvSpPr>
          <p:spPr bwMode="auto">
            <a:xfrm rot="16200000">
              <a:off x="7270300" y="5172539"/>
              <a:ext cx="74828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Logical </a:t>
              </a:r>
            </a:p>
          </p:txBody>
        </p:sp>
        <p:sp>
          <p:nvSpPr>
            <p:cNvPr id="65136" name="Rectangle 25">
              <a:extLst>
                <a:ext uri="{FF2B5EF4-FFF2-40B4-BE49-F238E27FC236}">
                  <a16:creationId xmlns:a16="http://schemas.microsoft.com/office/drawing/2014/main" id="{43B1799C-E3EF-8BE5-0DE7-F93687FDD6A0}"/>
                </a:ext>
              </a:extLst>
            </p:cNvPr>
            <p:cNvSpPr>
              <a:spLocks noChangeArrowheads="1"/>
            </p:cNvSpPr>
            <p:nvPr/>
          </p:nvSpPr>
          <p:spPr bwMode="auto">
            <a:xfrm rot="16200000">
              <a:off x="6084995" y="4486261"/>
              <a:ext cx="647934"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ZA" altLang="en-US" sz="1100">
                  <a:solidFill>
                    <a:srgbClr val="B36060"/>
                  </a:solidFill>
                </a:rPr>
                <a:t>Factual</a:t>
              </a:r>
            </a:p>
          </p:txBody>
        </p:sp>
        <p:sp>
          <p:nvSpPr>
            <p:cNvPr id="65137" name="Rectangle 26">
              <a:extLst>
                <a:ext uri="{FF2B5EF4-FFF2-40B4-BE49-F238E27FC236}">
                  <a16:creationId xmlns:a16="http://schemas.microsoft.com/office/drawing/2014/main" id="{4E45CD0E-10D5-DE0E-5A93-9361565AD259}"/>
                </a:ext>
              </a:extLst>
            </p:cNvPr>
            <p:cNvSpPr>
              <a:spLocks noChangeArrowheads="1"/>
            </p:cNvSpPr>
            <p:nvPr/>
          </p:nvSpPr>
          <p:spPr bwMode="auto">
            <a:xfrm rot="16200000">
              <a:off x="5777514" y="2321928"/>
              <a:ext cx="1131400"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74613"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ZA" altLang="en-US" sz="1100">
                  <a:solidFill>
                    <a:srgbClr val="B36060"/>
                  </a:solidFill>
                </a:rPr>
                <a:t>Requires time</a:t>
              </a:r>
            </a:p>
          </p:txBody>
        </p:sp>
      </p:grpSp>
      <p:sp>
        <p:nvSpPr>
          <p:cNvPr id="65138" name="Footer Placeholder 44">
            <a:extLst>
              <a:ext uri="{FF2B5EF4-FFF2-40B4-BE49-F238E27FC236}">
                <a16:creationId xmlns:a16="http://schemas.microsoft.com/office/drawing/2014/main" id="{F5E8F1E8-F319-1331-253A-82CF2F33A826}"/>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65139" name="Slide Number Placeholder 45">
            <a:extLst>
              <a:ext uri="{FF2B5EF4-FFF2-40B4-BE49-F238E27FC236}">
                <a16:creationId xmlns:a16="http://schemas.microsoft.com/office/drawing/2014/main" id="{09511E2E-6813-B0E0-837F-90C0657286CF}"/>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0AD681BA-D908-BD41-82B9-C70AE4B84AF2}" type="slidenum">
              <a:rPr lang="en-CA" altLang="en-US" sz="1200">
                <a:solidFill>
                  <a:srgbClr val="999085"/>
                </a:solidFill>
              </a:rPr>
              <a:pPr defTabSz="712788" eaLnBrk="1" hangingPunct="1"/>
              <a:t>13</a:t>
            </a:fld>
            <a:endParaRPr lang="en-CA" altLang="en-US" sz="1200">
              <a:solidFill>
                <a:srgbClr val="999085"/>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30" name="Text Placeholder 16">
            <a:extLst>
              <a:ext uri="{FF2B5EF4-FFF2-40B4-BE49-F238E27FC236}">
                <a16:creationId xmlns:a16="http://schemas.microsoft.com/office/drawing/2014/main" id="{314713C4-D093-540B-61F6-10091ACC5035}"/>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68231" name="Title 15">
            <a:extLst>
              <a:ext uri="{FF2B5EF4-FFF2-40B4-BE49-F238E27FC236}">
                <a16:creationId xmlns:a16="http://schemas.microsoft.com/office/drawing/2014/main" id="{3930632C-53F5-3D68-A23E-B287AEA3E8A7}"/>
              </a:ext>
            </a:extLst>
          </p:cNvPr>
          <p:cNvSpPr>
            <a:spLocks noGrp="1" noChangeArrowheads="1"/>
          </p:cNvSpPr>
          <p:nvPr>
            <p:ph type="title" idx="4294967295"/>
          </p:nvPr>
        </p:nvSpPr>
        <p:spPr>
          <a:xfrm>
            <a:off x="636588" y="0"/>
            <a:ext cx="10945812" cy="1325563"/>
          </a:xfrm>
          <a:ln/>
        </p:spPr>
        <p:txBody>
          <a:bodyPr>
            <a:normAutofit/>
          </a:bodyPr>
          <a:lstStyle/>
          <a:p>
            <a:pPr algn="ctr" eaLnBrk="1" hangingPunct="1"/>
            <a:r>
              <a:rPr lang="en-US" altLang="en-US" sz="3000" b="1" dirty="0">
                <a:latin typeface="Arial" panose="020B0604020202020204" pitchFamily="34" charset="0"/>
              </a:rPr>
              <a:t>SOCIAL BIAS: I’M JUST LIKE YOU…</a:t>
            </a:r>
          </a:p>
        </p:txBody>
      </p:sp>
      <p:grpSp>
        <p:nvGrpSpPr>
          <p:cNvPr id="68232" name="Group 23">
            <a:extLst>
              <a:ext uri="{FF2B5EF4-FFF2-40B4-BE49-F238E27FC236}">
                <a16:creationId xmlns:a16="http://schemas.microsoft.com/office/drawing/2014/main" id="{573EC24C-2B54-32C8-B9E4-A3EA75A6DA9A}"/>
              </a:ext>
            </a:extLst>
          </p:cNvPr>
          <p:cNvGrpSpPr>
            <a:grpSpLocks/>
          </p:cNvGrpSpPr>
          <p:nvPr/>
        </p:nvGrpSpPr>
        <p:grpSpPr bwMode="auto">
          <a:xfrm>
            <a:off x="0" y="1447800"/>
            <a:ext cx="12192000" cy="4419600"/>
            <a:chOff x="-2138892" y="1447800"/>
            <a:chExt cx="12191999" cy="4419600"/>
          </a:xfrm>
        </p:grpSpPr>
        <p:pic>
          <p:nvPicPr>
            <p:cNvPr id="68233" name="Picture 6">
              <a:extLst>
                <a:ext uri="{FF2B5EF4-FFF2-40B4-BE49-F238E27FC236}">
                  <a16:creationId xmlns:a16="http://schemas.microsoft.com/office/drawing/2014/main" id="{8350A9FB-4B60-0874-A2CB-D28FC628E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301" b="22726"/>
            <a:stretch>
              <a:fillRect/>
            </a:stretch>
          </p:blipFill>
          <p:spPr bwMode="auto">
            <a:xfrm>
              <a:off x="-2138892" y="1447800"/>
              <a:ext cx="12191999"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234" name="Content Placeholder 1">
              <a:extLst>
                <a:ext uri="{FF2B5EF4-FFF2-40B4-BE49-F238E27FC236}">
                  <a16:creationId xmlns:a16="http://schemas.microsoft.com/office/drawing/2014/main" id="{A1B4F7A6-7CAA-F0BC-161A-5AAD9D4ABF85}"/>
                </a:ext>
              </a:extLst>
            </p:cNvPr>
            <p:cNvSpPr>
              <a:spLocks noChangeArrowheads="1"/>
            </p:cNvSpPr>
            <p:nvPr/>
          </p:nvSpPr>
          <p:spPr bwMode="auto">
            <a:xfrm>
              <a:off x="7032095" y="1684338"/>
              <a:ext cx="2520950" cy="1382712"/>
            </a:xfrm>
            <a:prstGeom prst="rect">
              <a:avLst/>
            </a:prstGeom>
            <a:solidFill>
              <a:srgbClr val="FFFFFF">
                <a:alpha val="59999"/>
              </a:srgbClr>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marL="273050"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US" altLang="en-US" sz="1800" b="1">
                  <a:solidFill>
                    <a:schemeClr val="accent1"/>
                  </a:solidFill>
                  <a:cs typeface="Segoe UI Semilight" panose="020B0402040204020203" pitchFamily="34" charset="0"/>
                </a:rPr>
                <a:t>Fundamental, simple, fast and leads to false consensus effect</a:t>
              </a:r>
            </a:p>
          </p:txBody>
        </p:sp>
      </p:grpSp>
      <p:sp>
        <p:nvSpPr>
          <p:cNvPr id="68235" name="Footer Placeholder 24">
            <a:extLst>
              <a:ext uri="{FF2B5EF4-FFF2-40B4-BE49-F238E27FC236}">
                <a16:creationId xmlns:a16="http://schemas.microsoft.com/office/drawing/2014/main" id="{005766D1-E53C-1D5A-D3A9-19ECCA570773}"/>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68236" name="Slide Number Placeholder 25">
            <a:extLst>
              <a:ext uri="{FF2B5EF4-FFF2-40B4-BE49-F238E27FC236}">
                <a16:creationId xmlns:a16="http://schemas.microsoft.com/office/drawing/2014/main" id="{494622F2-ACB5-C9E9-C922-ABDC911334C7}"/>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9753BB89-EE31-6840-A015-75645F76AA8B}" type="slidenum">
              <a:rPr lang="en-CA" altLang="en-US" sz="1200">
                <a:solidFill>
                  <a:srgbClr val="999085"/>
                </a:solidFill>
              </a:rPr>
              <a:pPr defTabSz="712788" eaLnBrk="1" hangingPunct="1"/>
              <a:t>14</a:t>
            </a:fld>
            <a:endParaRPr lang="en-CA" altLang="en-US" sz="1200">
              <a:solidFill>
                <a:srgbClr val="999085"/>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93" name="Text Placeholder 16">
            <a:extLst>
              <a:ext uri="{FF2B5EF4-FFF2-40B4-BE49-F238E27FC236}">
                <a16:creationId xmlns:a16="http://schemas.microsoft.com/office/drawing/2014/main" id="{30B982DC-E674-0F5E-013A-22B815534F3C}"/>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70294" name="Title 15">
            <a:extLst>
              <a:ext uri="{FF2B5EF4-FFF2-40B4-BE49-F238E27FC236}">
                <a16:creationId xmlns:a16="http://schemas.microsoft.com/office/drawing/2014/main" id="{ACC12678-AE92-30A7-86DA-246F15548F1E}"/>
              </a:ext>
            </a:extLst>
          </p:cNvPr>
          <p:cNvSpPr>
            <a:spLocks noGrp="1" noChangeArrowheads="1"/>
          </p:cNvSpPr>
          <p:nvPr>
            <p:ph type="title" idx="4294967295"/>
          </p:nvPr>
        </p:nvSpPr>
        <p:spPr>
          <a:xfrm>
            <a:off x="636588" y="0"/>
            <a:ext cx="10945812" cy="1325563"/>
          </a:xfrm>
          <a:ln/>
        </p:spPr>
        <p:txBody>
          <a:bodyPr>
            <a:normAutofit/>
          </a:bodyPr>
          <a:lstStyle/>
          <a:p>
            <a:pPr algn="ctr" eaLnBrk="1" hangingPunct="1"/>
            <a:r>
              <a:rPr lang="en-US" altLang="en-US" sz="3400" b="1" dirty="0">
                <a:latin typeface="Arial" panose="020B0604020202020204" pitchFamily="34" charset="0"/>
              </a:rPr>
              <a:t>INFORMATION BIAS: I HEAR YOU, BUT…</a:t>
            </a:r>
          </a:p>
        </p:txBody>
      </p:sp>
      <p:pic>
        <p:nvPicPr>
          <p:cNvPr id="70295" name="Picture 7">
            <a:extLst>
              <a:ext uri="{FF2B5EF4-FFF2-40B4-BE49-F238E27FC236}">
                <a16:creationId xmlns:a16="http://schemas.microsoft.com/office/drawing/2014/main" id="{9F90C7B8-A1B7-2A10-C507-8A11A0CA9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18481"/>
          <a:stretch>
            <a:fillRect/>
          </a:stretch>
        </p:blipFill>
        <p:spPr bwMode="auto">
          <a:xfrm>
            <a:off x="0" y="1441450"/>
            <a:ext cx="12192000" cy="450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296" name="Content Placeholder 1">
            <a:extLst>
              <a:ext uri="{FF2B5EF4-FFF2-40B4-BE49-F238E27FC236}">
                <a16:creationId xmlns:a16="http://schemas.microsoft.com/office/drawing/2014/main" id="{9F5B9F51-33E9-429B-F344-1BF55D8C6EF9}"/>
              </a:ext>
            </a:extLst>
          </p:cNvPr>
          <p:cNvSpPr>
            <a:spLocks noChangeArrowheads="1"/>
          </p:cNvSpPr>
          <p:nvPr/>
        </p:nvSpPr>
        <p:spPr bwMode="auto">
          <a:xfrm>
            <a:off x="647700" y="2903538"/>
            <a:ext cx="5448300" cy="2255837"/>
          </a:xfrm>
          <a:prstGeom prst="rect">
            <a:avLst/>
          </a:prstGeom>
          <a:solidFill>
            <a:srgbClr val="EBE9E7">
              <a:alpha val="59999"/>
            </a:srgbClr>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nchor="ctr"/>
          <a:lstStyle>
            <a:lvl1pPr marL="457200" defTabSz="1046163" eaLnBrk="0" hangingPunct="0">
              <a:defRPr sz="1400">
                <a:solidFill>
                  <a:schemeClr val="tx1"/>
                </a:solidFill>
                <a:latin typeface="Arial" panose="020B0604020202020204" pitchFamily="34" charset="0"/>
                <a:cs typeface="Arial" panose="020B0604020202020204" pitchFamily="34" charset="0"/>
              </a:defRPr>
            </a:lvl1pPr>
            <a:lvl2pPr defTabSz="1046163" eaLnBrk="0" hangingPunct="0">
              <a:defRPr sz="1400">
                <a:solidFill>
                  <a:schemeClr val="tx1"/>
                </a:solidFill>
                <a:latin typeface="Arial" panose="020B0604020202020204" pitchFamily="34" charset="0"/>
                <a:cs typeface="Arial" panose="020B0604020202020204" pitchFamily="34" charset="0"/>
              </a:defRPr>
            </a:lvl2pPr>
            <a:lvl3pPr defTabSz="1046163" eaLnBrk="0" hangingPunct="0">
              <a:defRPr sz="1400">
                <a:solidFill>
                  <a:schemeClr val="tx1"/>
                </a:solidFill>
                <a:latin typeface="Arial" panose="020B0604020202020204" pitchFamily="34" charset="0"/>
                <a:cs typeface="Arial" panose="020B0604020202020204" pitchFamily="34" charset="0"/>
              </a:defRPr>
            </a:lvl3pPr>
            <a:lvl4pPr defTabSz="1046163" eaLnBrk="0" hangingPunct="0">
              <a:defRPr sz="1400">
                <a:solidFill>
                  <a:schemeClr val="tx1"/>
                </a:solidFill>
                <a:latin typeface="Arial" panose="020B0604020202020204" pitchFamily="34" charset="0"/>
                <a:cs typeface="Arial" panose="020B0604020202020204" pitchFamily="34" charset="0"/>
              </a:defRPr>
            </a:lvl4pPr>
            <a:lvl5pPr defTabSz="1046163" eaLnBrk="0" hangingPunct="0">
              <a:defRPr sz="1400">
                <a:solidFill>
                  <a:schemeClr val="tx1"/>
                </a:solidFill>
                <a:latin typeface="Arial" panose="020B0604020202020204" pitchFamily="34" charset="0"/>
                <a:cs typeface="Arial" panose="020B0604020202020204" pitchFamily="34" charset="0"/>
              </a:defRPr>
            </a:lvl5pPr>
            <a:lvl6pPr marL="1882775" indent="403225" defTabSz="104616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4616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4616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4616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US" altLang="en-US" sz="1800" b="1">
                <a:solidFill>
                  <a:schemeClr val="accent1"/>
                </a:solidFill>
                <a:cs typeface="Segoe UI Semilight" panose="020B0402040204020203" pitchFamily="34" charset="0"/>
              </a:rPr>
              <a:t>A slippery slope of opinion, biased information selection, double standards of evaluation and emotion – leading to over-confidence, and worrying about being right, more than caring about being wrong</a:t>
            </a:r>
          </a:p>
        </p:txBody>
      </p:sp>
      <p:sp>
        <p:nvSpPr>
          <p:cNvPr id="70297" name="Footer Placeholder 23">
            <a:extLst>
              <a:ext uri="{FF2B5EF4-FFF2-40B4-BE49-F238E27FC236}">
                <a16:creationId xmlns:a16="http://schemas.microsoft.com/office/drawing/2014/main" id="{AD824830-F6CC-2595-2E3C-8DDE44D99D3E}"/>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70298" name="Slide Number Placeholder 24">
            <a:extLst>
              <a:ext uri="{FF2B5EF4-FFF2-40B4-BE49-F238E27FC236}">
                <a16:creationId xmlns:a16="http://schemas.microsoft.com/office/drawing/2014/main" id="{5F099DDB-C149-369F-2509-E2D8C6CF4F13}"/>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B2988E4D-BA53-414B-A647-8C97B4F830D6}" type="slidenum">
              <a:rPr lang="en-CA" altLang="en-US" sz="1200">
                <a:solidFill>
                  <a:srgbClr val="999085"/>
                </a:solidFill>
              </a:rPr>
              <a:pPr defTabSz="712788" eaLnBrk="1" hangingPunct="1"/>
              <a:t>15</a:t>
            </a:fld>
            <a:endParaRPr lang="en-CA" altLang="en-US" sz="1200">
              <a:solidFill>
                <a:srgbClr val="999085"/>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25" name="Rectangle 20">
            <a:extLst>
              <a:ext uri="{FF2B5EF4-FFF2-40B4-BE49-F238E27FC236}">
                <a16:creationId xmlns:a16="http://schemas.microsoft.com/office/drawing/2014/main" id="{837B3BBB-3778-0ED0-0C2F-9E6A44EEEE87}"/>
              </a:ext>
            </a:extLst>
          </p:cNvPr>
          <p:cNvSpPr>
            <a:spLocks noChangeArrowheads="1"/>
          </p:cNvSpPr>
          <p:nvPr/>
        </p:nvSpPr>
        <p:spPr bwMode="auto">
          <a:xfrm>
            <a:off x="0" y="1447800"/>
            <a:ext cx="12192000" cy="4414838"/>
          </a:xfrm>
          <a:prstGeom prst="rect">
            <a:avLst/>
          </a:prstGeom>
          <a:solidFill>
            <a:srgbClr val="000000"/>
          </a:solidFill>
          <a:ln w="12700" cap="flat" algn="ctr">
            <a:solidFill>
              <a:srgbClr val="1C112E"/>
            </a:solidFill>
            <a:prstDash val="solid"/>
            <a:miter lim="800000"/>
            <a:headEnd type="none" w="med" len="med"/>
            <a:tailEnd type="none" w="med" len="med"/>
          </a:ln>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a:solidFill>
                <a:srgbClr val="FFFFFF"/>
              </a:solidFill>
            </a:endParaRPr>
          </a:p>
        </p:txBody>
      </p:sp>
      <p:sp>
        <p:nvSpPr>
          <p:cNvPr id="71326" name="Text Placeholder 16">
            <a:extLst>
              <a:ext uri="{FF2B5EF4-FFF2-40B4-BE49-F238E27FC236}">
                <a16:creationId xmlns:a16="http://schemas.microsoft.com/office/drawing/2014/main" id="{1D265309-3086-9ADC-8638-B254DB91AF2B}"/>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71327" name="Title 15">
            <a:extLst>
              <a:ext uri="{FF2B5EF4-FFF2-40B4-BE49-F238E27FC236}">
                <a16:creationId xmlns:a16="http://schemas.microsoft.com/office/drawing/2014/main" id="{0A7C389A-F772-117C-A47B-FFF443041819}"/>
              </a:ext>
            </a:extLst>
          </p:cNvPr>
          <p:cNvSpPr>
            <a:spLocks noGrp="1" noChangeArrowheads="1"/>
          </p:cNvSpPr>
          <p:nvPr>
            <p:ph type="title" idx="4294967295"/>
          </p:nvPr>
        </p:nvSpPr>
        <p:spPr>
          <a:xfrm>
            <a:off x="636588" y="0"/>
            <a:ext cx="10945812" cy="1325563"/>
          </a:xfrm>
          <a:ln/>
        </p:spPr>
        <p:txBody>
          <a:bodyPr>
            <a:normAutofit/>
          </a:bodyPr>
          <a:lstStyle/>
          <a:p>
            <a:pPr algn="ctr" eaLnBrk="1" hangingPunct="1"/>
            <a:r>
              <a:rPr lang="en-US" altLang="en-US" sz="3400" b="1" dirty="0">
                <a:latin typeface="Arial" panose="020B0604020202020204" pitchFamily="34" charset="0"/>
              </a:rPr>
              <a:t>CAPACITY BIAS: RUNNING ON EMPTY</a:t>
            </a:r>
          </a:p>
        </p:txBody>
      </p:sp>
      <p:pic>
        <p:nvPicPr>
          <p:cNvPr id="71328" name="Picture 8">
            <a:extLst>
              <a:ext uri="{FF2B5EF4-FFF2-40B4-BE49-F238E27FC236}">
                <a16:creationId xmlns:a16="http://schemas.microsoft.com/office/drawing/2014/main" id="{E27BE453-7B63-F843-2B61-C85E204A4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17"/>
          <a:stretch>
            <a:fillRect/>
          </a:stretch>
        </p:blipFill>
        <p:spPr bwMode="auto">
          <a:xfrm>
            <a:off x="6157913" y="2209800"/>
            <a:ext cx="4540250" cy="304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329" name="Content Placeholder 1">
            <a:extLst>
              <a:ext uri="{FF2B5EF4-FFF2-40B4-BE49-F238E27FC236}">
                <a16:creationId xmlns:a16="http://schemas.microsoft.com/office/drawing/2014/main" id="{47DC9B14-771B-7F2C-1454-6B90A16F19F1}"/>
              </a:ext>
            </a:extLst>
          </p:cNvPr>
          <p:cNvSpPr>
            <a:spLocks noChangeArrowheads="1"/>
          </p:cNvSpPr>
          <p:nvPr/>
        </p:nvSpPr>
        <p:spPr bwMode="auto">
          <a:xfrm>
            <a:off x="838200" y="2514600"/>
            <a:ext cx="4202113" cy="1981200"/>
          </a:xfrm>
          <a:prstGeom prst="rect">
            <a:avLst/>
          </a:prstGeom>
          <a:solidFill>
            <a:srgbClr val="EBE9E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marL="88900"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US" altLang="en-US" sz="1800">
                <a:solidFill>
                  <a:srgbClr val="E41B22"/>
                </a:solidFill>
                <a:cs typeface="Segoe UI Semilight" panose="020B0402040204020203" pitchFamily="34" charset="0"/>
              </a:rPr>
              <a:t>It takes mental energy to exercise self-control and make decisions. When we’re tired we are more likely to make decisions based on emotion and default to the status quo.</a:t>
            </a:r>
          </a:p>
        </p:txBody>
      </p:sp>
      <p:sp>
        <p:nvSpPr>
          <p:cNvPr id="71330" name="Footer Placeholder 21">
            <a:extLst>
              <a:ext uri="{FF2B5EF4-FFF2-40B4-BE49-F238E27FC236}">
                <a16:creationId xmlns:a16="http://schemas.microsoft.com/office/drawing/2014/main" id="{2EC3DAEE-B2CD-1121-7B36-374D5084431A}"/>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71331" name="Slide Number Placeholder 22">
            <a:extLst>
              <a:ext uri="{FF2B5EF4-FFF2-40B4-BE49-F238E27FC236}">
                <a16:creationId xmlns:a16="http://schemas.microsoft.com/office/drawing/2014/main" id="{71C16423-93E6-4D5E-781B-8FBA7EA60D14}"/>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0505CECA-9837-884C-9E7C-23507DFAA5AC}" type="slidenum">
              <a:rPr lang="en-CA" altLang="en-US" sz="1200">
                <a:solidFill>
                  <a:srgbClr val="999085"/>
                </a:solidFill>
              </a:rPr>
              <a:pPr defTabSz="712788" eaLnBrk="1" hangingPunct="1"/>
              <a:t>16</a:t>
            </a:fld>
            <a:endParaRPr lang="en-CA" altLang="en-US" sz="1200">
              <a:solidFill>
                <a:srgbClr val="999085"/>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FC21A-BF3D-E239-6417-B99D0E93155B}"/>
              </a:ext>
            </a:extLst>
          </p:cNvPr>
          <p:cNvSpPr>
            <a:spLocks noGrp="1"/>
          </p:cNvSpPr>
          <p:nvPr>
            <p:ph type="title"/>
          </p:nvPr>
        </p:nvSpPr>
        <p:spPr>
          <a:xfrm>
            <a:off x="418012" y="-504314"/>
            <a:ext cx="6727903" cy="1616203"/>
          </a:xfrm>
        </p:spPr>
        <p:txBody>
          <a:bodyPr vert="horz" lIns="91440" tIns="45720" rIns="91440" bIns="45720" rtlCol="0" anchor="b">
            <a:normAutofit/>
          </a:bodyPr>
          <a:lstStyle/>
          <a:p>
            <a:r>
              <a:rPr lang="en-US" sz="4000" kern="1200" dirty="0">
                <a:solidFill>
                  <a:schemeClr val="tx1"/>
                </a:solidFill>
                <a:latin typeface="+mj-lt"/>
                <a:ea typeface="+mj-ea"/>
                <a:cs typeface="+mj-cs"/>
              </a:rPr>
              <a:t>Bias and Socio-Legal Concerns </a:t>
            </a:r>
          </a:p>
        </p:txBody>
      </p:sp>
      <p:sp>
        <p:nvSpPr>
          <p:cNvPr id="5" name="TextBox 4">
            <a:extLst>
              <a:ext uri="{FF2B5EF4-FFF2-40B4-BE49-F238E27FC236}">
                <a16:creationId xmlns:a16="http://schemas.microsoft.com/office/drawing/2014/main" id="{DF8DF29A-9371-792D-32F2-4A71E6FD6137}"/>
              </a:ext>
            </a:extLst>
          </p:cNvPr>
          <p:cNvSpPr txBox="1"/>
          <p:nvPr/>
        </p:nvSpPr>
        <p:spPr>
          <a:xfrm>
            <a:off x="580829" y="1111889"/>
            <a:ext cx="5219307" cy="3537410"/>
          </a:xfrm>
          <a:prstGeom prst="rect">
            <a:avLst/>
          </a:prstGeom>
        </p:spPr>
        <p:txBody>
          <a:bodyPr vert="horz" lIns="91440" tIns="45720" rIns="91440" bIns="45720" rtlCol="0" anchor="t">
            <a:normAutofit/>
          </a:bodyPr>
          <a:lstStyle/>
          <a:p>
            <a:pPr marL="514350" lvl="1">
              <a:lnSpc>
                <a:spcPct val="90000"/>
              </a:lnSpc>
              <a:spcAft>
                <a:spcPts val="600"/>
              </a:spcAft>
            </a:pPr>
            <a:endParaRPr lang="en-US" sz="1900" dirty="0"/>
          </a:p>
          <a:p>
            <a:pPr marL="742950" lvl="1" indent="-228600">
              <a:lnSpc>
                <a:spcPct val="90000"/>
              </a:lnSpc>
              <a:spcAft>
                <a:spcPts val="600"/>
              </a:spcAft>
              <a:buFont typeface="Arial" panose="020B0604020202020204" pitchFamily="34" charset="0"/>
              <a:buChar char="•"/>
            </a:pPr>
            <a:r>
              <a:rPr lang="en-US" sz="1900" dirty="0"/>
              <a:t>Current legislation is still operating from the narrative of the settler-colonial population</a:t>
            </a:r>
          </a:p>
          <a:p>
            <a:pPr lvl="1" indent="-228600">
              <a:lnSpc>
                <a:spcPct val="90000"/>
              </a:lnSpc>
              <a:spcAft>
                <a:spcPts val="600"/>
              </a:spcAft>
              <a:buFont typeface="Arial" panose="020B0604020202020204" pitchFamily="34" charset="0"/>
              <a:buChar char="•"/>
            </a:pPr>
            <a:endParaRPr lang="en-US" sz="1900" dirty="0"/>
          </a:p>
          <a:p>
            <a:pPr marL="742950" lvl="1" indent="-228600">
              <a:lnSpc>
                <a:spcPct val="90000"/>
              </a:lnSpc>
              <a:spcAft>
                <a:spcPts val="600"/>
              </a:spcAft>
              <a:buFont typeface="Arial" panose="020B0604020202020204" pitchFamily="34" charset="0"/>
              <a:buChar char="•"/>
            </a:pPr>
            <a:r>
              <a:rPr lang="en-US" sz="1900" dirty="0"/>
              <a:t>Lack of diversity within the judicial system and the legal system overall </a:t>
            </a:r>
          </a:p>
          <a:p>
            <a:pPr marL="742950" lvl="1" indent="-228600">
              <a:lnSpc>
                <a:spcPct val="90000"/>
              </a:lnSpc>
              <a:spcAft>
                <a:spcPts val="600"/>
              </a:spcAft>
              <a:buFont typeface="Arial" panose="020B0604020202020204" pitchFamily="34" charset="0"/>
              <a:buChar char="•"/>
            </a:pPr>
            <a:endParaRPr lang="en-US" sz="1900" dirty="0"/>
          </a:p>
          <a:p>
            <a:pPr marL="742950" lvl="1" indent="-228600">
              <a:lnSpc>
                <a:spcPct val="90000"/>
              </a:lnSpc>
              <a:spcAft>
                <a:spcPts val="600"/>
              </a:spcAft>
              <a:buFont typeface="Arial" panose="020B0604020202020204" pitchFamily="34" charset="0"/>
              <a:buChar char="•"/>
            </a:pPr>
            <a:r>
              <a:rPr lang="en-US" sz="1900" dirty="0"/>
              <a:t>Cases impacting society and programs </a:t>
            </a:r>
          </a:p>
          <a:p>
            <a:pPr marL="742950" lvl="1" indent="-228600">
              <a:lnSpc>
                <a:spcPct val="90000"/>
              </a:lnSpc>
              <a:spcAft>
                <a:spcPts val="600"/>
              </a:spcAft>
              <a:buFont typeface="Arial" panose="020B0604020202020204" pitchFamily="34" charset="0"/>
              <a:buChar char="•"/>
            </a:pPr>
            <a:endParaRPr lang="en-US" sz="1900" dirty="0"/>
          </a:p>
        </p:txBody>
      </p:sp>
      <p:pic>
        <p:nvPicPr>
          <p:cNvPr id="1026" name="Picture 2" descr="Le grand rêve inachevé du Nunavut | ICI ...">
            <a:extLst>
              <a:ext uri="{FF2B5EF4-FFF2-40B4-BE49-F238E27FC236}">
                <a16:creationId xmlns:a16="http://schemas.microsoft.com/office/drawing/2014/main" id="{20F7DCD1-6D6C-8A90-15A6-C8A88737C7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019" y="1828514"/>
            <a:ext cx="4273463" cy="320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8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460" name="Rectangle 7545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62" name="Rectangle 7546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64" name="Rectangle 7546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456" name="Picture 75455" descr="Hands-on top of each other">
            <a:extLst>
              <a:ext uri="{FF2B5EF4-FFF2-40B4-BE49-F238E27FC236}">
                <a16:creationId xmlns:a16="http://schemas.microsoft.com/office/drawing/2014/main" id="{E4712D18-35A1-6277-37AF-43BDD0C5ADC3}"/>
              </a:ext>
            </a:extLst>
          </p:cNvPr>
          <p:cNvPicPr>
            <a:picLocks noChangeAspect="1"/>
          </p:cNvPicPr>
          <p:nvPr/>
        </p:nvPicPr>
        <p:blipFill>
          <a:blip r:embed="rId3"/>
          <a:srcRect l="45390" r="2688" b="-1"/>
          <a:stretch/>
        </p:blipFill>
        <p:spPr>
          <a:xfrm>
            <a:off x="4038599" y="10"/>
            <a:ext cx="8160026" cy="6875809"/>
          </a:xfrm>
          <a:prstGeom prst="rect">
            <a:avLst/>
          </a:prstGeom>
        </p:spPr>
      </p:pic>
      <p:sp>
        <p:nvSpPr>
          <p:cNvPr id="75466" name="Freeform: Shape 7546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453" name="Title 1">
            <a:extLst>
              <a:ext uri="{FF2B5EF4-FFF2-40B4-BE49-F238E27FC236}">
                <a16:creationId xmlns:a16="http://schemas.microsoft.com/office/drawing/2014/main" id="{09E6A78D-262C-82B5-744D-B4B67201800F}"/>
              </a:ext>
            </a:extLst>
          </p:cNvPr>
          <p:cNvSpPr>
            <a:spLocks noGrp="1" noChangeArrowheads="1"/>
          </p:cNvSpPr>
          <p:nvPr>
            <p:ph type="title" idx="4294967295"/>
          </p:nvPr>
        </p:nvSpPr>
        <p:spPr>
          <a:xfrm>
            <a:off x="534473" y="2950387"/>
            <a:ext cx="3052293" cy="3531403"/>
          </a:xfrm>
        </p:spPr>
        <p:txBody>
          <a:bodyPr vert="horz" lIns="91440" tIns="45720" rIns="91440" bIns="45720" rtlCol="0" anchor="t">
            <a:normAutofit/>
          </a:bodyPr>
          <a:lstStyle/>
          <a:p>
            <a:pPr algn="r"/>
            <a:r>
              <a:rPr lang="en-US" altLang="en-US" sz="3100" b="1">
                <a:solidFill>
                  <a:srgbClr val="FFFFFF"/>
                </a:solidFill>
              </a:rPr>
              <a:t>DISRUPTING BIAS AND CREATING ACCOUNTABILITY</a:t>
            </a:r>
          </a:p>
        </p:txBody>
      </p:sp>
      <p:sp>
        <p:nvSpPr>
          <p:cNvPr id="75454" name="Footer Placeholder 3">
            <a:extLst>
              <a:ext uri="{FF2B5EF4-FFF2-40B4-BE49-F238E27FC236}">
                <a16:creationId xmlns:a16="http://schemas.microsoft.com/office/drawing/2014/main" id="{0ED02BA7-01CC-20A4-E261-7234D4871B8D}"/>
              </a:ext>
            </a:extLst>
          </p:cNvPr>
          <p:cNvSpPr>
            <a:spLocks noGrp="1" noChangeArrowheads="1"/>
          </p:cNvSpPr>
          <p:nvPr>
            <p:ph type="ftr" sz="quarter" idx="10"/>
          </p:nvPr>
        </p:nvSpPr>
        <p:spPr>
          <a:xfrm rot="5400000">
            <a:off x="-1822362" y="2005663"/>
            <a:ext cx="4114800" cy="44432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lIns="91440" tIns="45720" rIns="91440" bIns="45720" rtlCol="0" anchor="ctr">
            <a:normAutofit/>
          </a:bodyPr>
          <a:lstStyle/>
          <a:p>
            <a:pPr>
              <a:defRPr/>
            </a:pPr>
            <a:endParaRPr lang="en-US" altLang="en-US" sz="1100" kern="1200">
              <a:solidFill>
                <a:srgbClr val="FFFFFF"/>
              </a:solidFill>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509" name="Rectangle 7650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511" name="Rectangle 765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13" name="Rectangle 765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15" name="Rectangle 76514">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17" name="Rectangle 765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82" name="Title 15">
            <a:extLst>
              <a:ext uri="{FF2B5EF4-FFF2-40B4-BE49-F238E27FC236}">
                <a16:creationId xmlns:a16="http://schemas.microsoft.com/office/drawing/2014/main" id="{2EDE507B-6611-9B70-94AE-46F2249EDE41}"/>
              </a:ext>
            </a:extLst>
          </p:cNvPr>
          <p:cNvSpPr>
            <a:spLocks noGrp="1" noChangeArrowheads="1"/>
          </p:cNvSpPr>
          <p:nvPr>
            <p:ph type="title" idx="4294967295"/>
          </p:nvPr>
        </p:nvSpPr>
        <p:spPr>
          <a:xfrm>
            <a:off x="1142639" y="561203"/>
            <a:ext cx="9932691" cy="1165996"/>
          </a:xfrm>
        </p:spPr>
        <p:txBody>
          <a:bodyPr vert="horz" lIns="91440" tIns="45720" rIns="91440" bIns="45720" rtlCol="0" anchor="b">
            <a:normAutofit/>
          </a:bodyPr>
          <a:lstStyle/>
          <a:p>
            <a:pPr algn="ctr"/>
            <a:r>
              <a:rPr lang="en-US" altLang="en-US" sz="3700" b="1">
                <a:solidFill>
                  <a:srgbClr val="FFFFFF"/>
                </a:solidFill>
              </a:rPr>
              <a:t>STATUS QUO IS THE NORM, </a:t>
            </a:r>
            <a:br>
              <a:rPr lang="en-US" altLang="en-US" sz="3700" b="1">
                <a:solidFill>
                  <a:srgbClr val="FFFFFF"/>
                </a:solidFill>
              </a:rPr>
            </a:br>
            <a:r>
              <a:rPr lang="en-US" altLang="en-US" sz="3700" b="1">
                <a:solidFill>
                  <a:srgbClr val="FFFFFF"/>
                </a:solidFill>
              </a:rPr>
              <a:t>CHANGE TAKES DELIBERATE EFFORT</a:t>
            </a:r>
          </a:p>
        </p:txBody>
      </p:sp>
      <p:sp>
        <p:nvSpPr>
          <p:cNvPr id="76519" name="Rectangle 76518">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81" name="Text Placeholder 16">
            <a:extLst>
              <a:ext uri="{FF2B5EF4-FFF2-40B4-BE49-F238E27FC236}">
                <a16:creationId xmlns:a16="http://schemas.microsoft.com/office/drawing/2014/main" id="{C99CF87D-13D1-1359-E040-1B5DF71084BC}"/>
              </a:ext>
            </a:extLst>
          </p:cNvPr>
          <p:cNvSpPr>
            <a:spLocks noGrp="1" noChangeArrowheads="1"/>
          </p:cNvSpPr>
          <p:nvPr>
            <p:ph type="body" sz="quarter" idx="4294967295"/>
          </p:nvPr>
        </p:nvSpPr>
        <p:spPr>
          <a:xfrm>
            <a:off x="1127570" y="5791201"/>
            <a:ext cx="9932690" cy="508000"/>
          </a:xfrm>
        </p:spPr>
        <p:txBody>
          <a:bodyPr vert="horz" lIns="91440" tIns="45720" rIns="91440" bIns="45720" rtlCol="0" anchor="t">
            <a:normAutofit/>
          </a:bodyPr>
          <a:lstStyle/>
          <a:p>
            <a:pPr marL="0" indent="0" algn="ctr">
              <a:spcAft>
                <a:spcPts val="600"/>
              </a:spcAft>
              <a:buClr>
                <a:srgbClr val="E33238"/>
              </a:buClr>
              <a:buSzPct val="126000"/>
              <a:buNone/>
            </a:pPr>
            <a:r>
              <a:rPr lang="en-US" altLang="en-US" sz="2400" b="1">
                <a:solidFill>
                  <a:srgbClr val="FFFFFF"/>
                </a:solidFill>
              </a:rPr>
              <a:t> </a:t>
            </a:r>
          </a:p>
        </p:txBody>
      </p:sp>
      <p:sp>
        <p:nvSpPr>
          <p:cNvPr id="76491" name="Footer Placeholder 18">
            <a:extLst>
              <a:ext uri="{FF2B5EF4-FFF2-40B4-BE49-F238E27FC236}">
                <a16:creationId xmlns:a16="http://schemas.microsoft.com/office/drawing/2014/main" id="{F86B2986-A710-9ABA-1608-32CF968BAFEF}"/>
              </a:ext>
            </a:extLst>
          </p:cNvPr>
          <p:cNvSpPr>
            <a:spLocks noGrp="1" noChangeArrowheads="1"/>
          </p:cNvSpPr>
          <p:nvPr>
            <p:ph type="ftr" sz="quarter" idx="11"/>
          </p:nvPr>
        </p:nvSpPr>
        <p:spPr>
          <a:xfrm rot="5400000">
            <a:off x="-1828800" y="2002536"/>
            <a:ext cx="4114800" cy="365125"/>
          </a:xfrm>
          <a:effectLst/>
        </p:spPr>
        <p:txBody>
          <a:bodyPr vert="horz" lIns="91440" tIns="45720" rIns="91440" bIns="45720" rtlCol="0" anchor="ctr">
            <a:norm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l" eaLnBrk="1" hangingPunct="1"/>
            <a:endParaRPr lang="en-US" altLang="en-US" sz="1100" kern="1200">
              <a:solidFill>
                <a:srgbClr val="FFFFFF"/>
              </a:solidFill>
              <a:latin typeface="+mn-lt"/>
              <a:ea typeface="+mn-ea"/>
              <a:cs typeface="+mn-cs"/>
            </a:endParaRPr>
          </a:p>
        </p:txBody>
      </p:sp>
      <p:sp>
        <p:nvSpPr>
          <p:cNvPr id="76492" name="Slide Number Placeholder 19">
            <a:extLst>
              <a:ext uri="{FF2B5EF4-FFF2-40B4-BE49-F238E27FC236}">
                <a16:creationId xmlns:a16="http://schemas.microsoft.com/office/drawing/2014/main" id="{66FA0CC6-50AA-6425-64BB-55CDD7072E4F}"/>
              </a:ext>
            </a:extLst>
          </p:cNvPr>
          <p:cNvSpPr>
            <a:spLocks noGrp="1" noChangeArrowheads="1"/>
          </p:cNvSpPr>
          <p:nvPr>
            <p:ph type="sldNum" sz="quarter" idx="10"/>
          </p:nvPr>
        </p:nvSpPr>
        <p:spPr>
          <a:xfrm>
            <a:off x="11704320" y="6454671"/>
            <a:ext cx="448056" cy="365125"/>
          </a:xfrm>
        </p:spPr>
        <p:txBody>
          <a:bodyPr vert="horz" lIns="91440" tIns="45720" rIns="91440" bIns="45720" rtlCol="0" anchor="ctr">
            <a:norm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r" eaLnBrk="1" hangingPunct="1">
              <a:spcAft>
                <a:spcPts val="600"/>
              </a:spcAft>
            </a:pPr>
            <a:fld id="{B5284039-0B0F-6A45-A549-771334BCC954}" type="slidenum">
              <a:rPr lang="en-US" altLang="en-US" sz="1100">
                <a:solidFill>
                  <a:srgbClr val="FFFFFF"/>
                </a:solidFill>
                <a:latin typeface="+mn-lt"/>
                <a:cs typeface="+mn-cs"/>
              </a:rPr>
              <a:pPr algn="r" eaLnBrk="1" hangingPunct="1">
                <a:spcAft>
                  <a:spcPts val="600"/>
                </a:spcAft>
              </a:pPr>
              <a:t>19</a:t>
            </a:fld>
            <a:endParaRPr lang="en-US" altLang="en-US" sz="1100">
              <a:solidFill>
                <a:srgbClr val="FFFFFF"/>
              </a:solidFill>
              <a:latin typeface="+mn-lt"/>
              <a:cs typeface="+mn-cs"/>
            </a:endParaRPr>
          </a:p>
        </p:txBody>
      </p:sp>
      <p:grpSp>
        <p:nvGrpSpPr>
          <p:cNvPr id="76483" name="Group 2">
            <a:extLst>
              <a:ext uri="{FF2B5EF4-FFF2-40B4-BE49-F238E27FC236}">
                <a16:creationId xmlns:a16="http://schemas.microsoft.com/office/drawing/2014/main" id="{DB58FD4B-7178-387D-5AAF-7C32D0CC5BBE}"/>
              </a:ext>
            </a:extLst>
          </p:cNvPr>
          <p:cNvGrpSpPr>
            <a:grpSpLocks/>
          </p:cNvGrpSpPr>
          <p:nvPr/>
        </p:nvGrpSpPr>
        <p:grpSpPr bwMode="auto">
          <a:xfrm>
            <a:off x="1381935" y="2611902"/>
            <a:ext cx="4481866" cy="2279404"/>
            <a:chOff x="3506612" y="3241222"/>
            <a:chExt cx="5178776" cy="2633583"/>
          </a:xfrm>
        </p:grpSpPr>
        <p:pic>
          <p:nvPicPr>
            <p:cNvPr id="76484" name="Picture 4">
              <a:extLst>
                <a:ext uri="{FF2B5EF4-FFF2-40B4-BE49-F238E27FC236}">
                  <a16:creationId xmlns:a16="http://schemas.microsoft.com/office/drawing/2014/main" id="{8D2F5D3F-1359-496D-84EA-F4ACE69C8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737"/>
            <a:stretch>
              <a:fillRect/>
            </a:stretch>
          </p:blipFill>
          <p:spPr bwMode="auto">
            <a:xfrm>
              <a:off x="3506612" y="3241222"/>
              <a:ext cx="5143176" cy="2633583"/>
            </a:xfrm>
            <a:prstGeom prst="rect">
              <a:avLst/>
            </a:prstGeom>
            <a:solidFill>
              <a:srgbClr val="F5F5F5"/>
            </a:solidFill>
            <a:ln w="3175" cap="flat" algn="ctr">
              <a:solidFill>
                <a:srgbClr val="B8A990"/>
              </a:solidFill>
              <a:prstDash val="solid"/>
              <a:miter lim="800000"/>
              <a:headEnd type="none" w="med" len="med"/>
              <a:tailEnd type="none" w="med" len="med"/>
            </a:ln>
          </p:spPr>
        </p:pic>
        <p:sp>
          <p:nvSpPr>
            <p:cNvPr id="76485" name="Rectangle 92">
              <a:extLst>
                <a:ext uri="{FF2B5EF4-FFF2-40B4-BE49-F238E27FC236}">
                  <a16:creationId xmlns:a16="http://schemas.microsoft.com/office/drawing/2014/main" id="{B98B29F9-C329-B7BE-026C-1FD3E6057EC2}"/>
                </a:ext>
              </a:extLst>
            </p:cNvPr>
            <p:cNvSpPr>
              <a:spLocks noChangeArrowheads="1"/>
            </p:cNvSpPr>
            <p:nvPr/>
          </p:nvSpPr>
          <p:spPr bwMode="auto">
            <a:xfrm>
              <a:off x="3714588" y="4557220"/>
              <a:ext cx="1224046" cy="679430"/>
            </a:xfrm>
            <a:prstGeom prst="rect">
              <a:avLst/>
            </a:prstGeom>
            <a:solidFill>
              <a:srgbClr val="F5F5F5"/>
            </a:solidFill>
            <a:ln w="3175" cap="flat" algn="ctr">
              <a:solidFill>
                <a:srgbClr val="B8A9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1017588" eaLnBrk="0" hangingPunct="0">
                <a:defRPr sz="1400">
                  <a:solidFill>
                    <a:schemeClr val="tx1"/>
                  </a:solidFill>
                  <a:latin typeface="Arial" panose="020B0604020202020204" pitchFamily="34" charset="0"/>
                  <a:cs typeface="Arial" panose="020B0604020202020204" pitchFamily="34" charset="0"/>
                </a:defRPr>
              </a:lvl1pPr>
              <a:lvl2pPr defTabSz="1017588" eaLnBrk="0" hangingPunct="0">
                <a:defRPr sz="1400">
                  <a:solidFill>
                    <a:schemeClr val="tx1"/>
                  </a:solidFill>
                  <a:latin typeface="Arial" panose="020B0604020202020204" pitchFamily="34" charset="0"/>
                  <a:cs typeface="Arial" panose="020B0604020202020204" pitchFamily="34" charset="0"/>
                </a:defRPr>
              </a:lvl2pPr>
              <a:lvl3pPr defTabSz="1017588" eaLnBrk="0" hangingPunct="0">
                <a:defRPr sz="1400">
                  <a:solidFill>
                    <a:schemeClr val="tx1"/>
                  </a:solidFill>
                  <a:latin typeface="Arial" panose="020B0604020202020204" pitchFamily="34" charset="0"/>
                  <a:cs typeface="Arial" panose="020B0604020202020204" pitchFamily="34" charset="0"/>
                </a:defRPr>
              </a:lvl3pPr>
              <a:lvl4pPr defTabSz="1017588" eaLnBrk="0" hangingPunct="0">
                <a:defRPr sz="1400">
                  <a:solidFill>
                    <a:schemeClr val="tx1"/>
                  </a:solidFill>
                  <a:latin typeface="Arial" panose="020B0604020202020204" pitchFamily="34" charset="0"/>
                  <a:cs typeface="Arial" panose="020B0604020202020204" pitchFamily="34" charset="0"/>
                </a:defRPr>
              </a:lvl4pPr>
              <a:lvl5pPr defTabSz="1017588" eaLnBrk="0" hangingPunct="0">
                <a:defRPr sz="1400">
                  <a:solidFill>
                    <a:schemeClr val="tx1"/>
                  </a:solidFill>
                  <a:latin typeface="Arial" panose="020B0604020202020204" pitchFamily="34" charset="0"/>
                  <a:cs typeface="Arial" panose="020B0604020202020204" pitchFamily="34" charset="0"/>
                </a:defRPr>
              </a:lvl5pPr>
              <a:lvl6pPr marL="18827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75126">
                <a:spcAft>
                  <a:spcPts val="600"/>
                </a:spcAft>
              </a:pPr>
              <a:r>
                <a:rPr lang="en-US" altLang="en-US" sz="1376" b="1" kern="1200">
                  <a:solidFill>
                    <a:srgbClr val="920056"/>
                  </a:solidFill>
                  <a:latin typeface="Arial" panose="020B0604020202020204" pitchFamily="34" charset="0"/>
                  <a:ea typeface="+mn-ea"/>
                  <a:cs typeface="Arial" panose="020B0604020202020204" pitchFamily="34" charset="0"/>
                </a:rPr>
                <a:t>Accept </a:t>
              </a:r>
              <a:r>
                <a:rPr lang="en-US" altLang="en-US" sz="1032" kern="1200">
                  <a:solidFill>
                    <a:schemeClr val="tx1"/>
                  </a:solidFill>
                  <a:latin typeface="Arial" panose="020B0604020202020204" pitchFamily="34" charset="0"/>
                  <a:ea typeface="+mn-ea"/>
                  <a:cs typeface="Arial" panose="020B0604020202020204" pitchFamily="34" charset="0"/>
                </a:rPr>
                <a:t>susceptibility bias</a:t>
              </a:r>
              <a:endParaRPr lang="en-US" altLang="en-US" sz="1200"/>
            </a:p>
          </p:txBody>
        </p:sp>
        <p:sp>
          <p:nvSpPr>
            <p:cNvPr id="76486" name="Rectangle 111">
              <a:extLst>
                <a:ext uri="{FF2B5EF4-FFF2-40B4-BE49-F238E27FC236}">
                  <a16:creationId xmlns:a16="http://schemas.microsoft.com/office/drawing/2014/main" id="{2E2AE267-7DD2-2BA4-2EA4-A36B0E3EAA6C}"/>
                </a:ext>
              </a:extLst>
            </p:cNvPr>
            <p:cNvSpPr>
              <a:spLocks noChangeArrowheads="1"/>
            </p:cNvSpPr>
            <p:nvPr/>
          </p:nvSpPr>
          <p:spPr bwMode="auto">
            <a:xfrm>
              <a:off x="4382971" y="3325356"/>
              <a:ext cx="1687626" cy="677843"/>
            </a:xfrm>
            <a:prstGeom prst="rect">
              <a:avLst/>
            </a:prstGeom>
            <a:solidFill>
              <a:srgbClr val="F5F5F5"/>
            </a:solidFill>
            <a:ln w="3175" cap="flat" algn="ctr">
              <a:solidFill>
                <a:srgbClr val="B8A9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1017588" eaLnBrk="0" hangingPunct="0">
                <a:defRPr sz="1400">
                  <a:solidFill>
                    <a:schemeClr val="tx1"/>
                  </a:solidFill>
                  <a:latin typeface="Arial" panose="020B0604020202020204" pitchFamily="34" charset="0"/>
                  <a:cs typeface="Arial" panose="020B0604020202020204" pitchFamily="34" charset="0"/>
                </a:defRPr>
              </a:lvl1pPr>
              <a:lvl2pPr defTabSz="1017588" eaLnBrk="0" hangingPunct="0">
                <a:defRPr sz="1400">
                  <a:solidFill>
                    <a:schemeClr val="tx1"/>
                  </a:solidFill>
                  <a:latin typeface="Arial" panose="020B0604020202020204" pitchFamily="34" charset="0"/>
                  <a:cs typeface="Arial" panose="020B0604020202020204" pitchFamily="34" charset="0"/>
                </a:defRPr>
              </a:lvl2pPr>
              <a:lvl3pPr defTabSz="1017588" eaLnBrk="0" hangingPunct="0">
                <a:defRPr sz="1400">
                  <a:solidFill>
                    <a:schemeClr val="tx1"/>
                  </a:solidFill>
                  <a:latin typeface="Arial" panose="020B0604020202020204" pitchFamily="34" charset="0"/>
                  <a:cs typeface="Arial" panose="020B0604020202020204" pitchFamily="34" charset="0"/>
                </a:defRPr>
              </a:lvl3pPr>
              <a:lvl4pPr defTabSz="1017588" eaLnBrk="0" hangingPunct="0">
                <a:defRPr sz="1400">
                  <a:solidFill>
                    <a:schemeClr val="tx1"/>
                  </a:solidFill>
                  <a:latin typeface="Arial" panose="020B0604020202020204" pitchFamily="34" charset="0"/>
                  <a:cs typeface="Arial" panose="020B0604020202020204" pitchFamily="34" charset="0"/>
                </a:defRPr>
              </a:lvl4pPr>
              <a:lvl5pPr defTabSz="1017588" eaLnBrk="0" hangingPunct="0">
                <a:defRPr sz="1400">
                  <a:solidFill>
                    <a:schemeClr val="tx1"/>
                  </a:solidFill>
                  <a:latin typeface="Arial" panose="020B0604020202020204" pitchFamily="34" charset="0"/>
                  <a:cs typeface="Arial" panose="020B0604020202020204" pitchFamily="34" charset="0"/>
                </a:defRPr>
              </a:lvl5pPr>
              <a:lvl6pPr marL="18827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75126">
                <a:spcAft>
                  <a:spcPts val="600"/>
                </a:spcAft>
              </a:pPr>
              <a:r>
                <a:rPr lang="en-US" altLang="en-US" sz="1376" b="1" kern="1200">
                  <a:solidFill>
                    <a:srgbClr val="920056"/>
                  </a:solidFill>
                  <a:latin typeface="Arial" panose="020B0604020202020204" pitchFamily="34" charset="0"/>
                  <a:ea typeface="+mn-ea"/>
                  <a:cs typeface="Arial" panose="020B0604020202020204" pitchFamily="34" charset="0"/>
                </a:rPr>
                <a:t>Beware </a:t>
              </a:r>
              <a:r>
                <a:rPr lang="en-US" altLang="en-US" sz="1032" kern="1200">
                  <a:solidFill>
                    <a:schemeClr val="tx1"/>
                  </a:solidFill>
                  <a:latin typeface="Arial" panose="020B0604020202020204" pitchFamily="34" charset="0"/>
                  <a:ea typeface="+mn-ea"/>
                  <a:cs typeface="Arial" panose="020B0604020202020204" pitchFamily="34" charset="0"/>
                </a:rPr>
                <a:t>of moments of personal vulnerability</a:t>
              </a:r>
              <a:endParaRPr lang="en-US" altLang="en-US" sz="1200"/>
            </a:p>
          </p:txBody>
        </p:sp>
        <p:sp>
          <p:nvSpPr>
            <p:cNvPr id="76487" name="Rectangle 112">
              <a:extLst>
                <a:ext uri="{FF2B5EF4-FFF2-40B4-BE49-F238E27FC236}">
                  <a16:creationId xmlns:a16="http://schemas.microsoft.com/office/drawing/2014/main" id="{5C9D7325-7D37-3DE1-C1FC-A10C708C4ACF}"/>
                </a:ext>
              </a:extLst>
            </p:cNvPr>
            <p:cNvSpPr>
              <a:spLocks noChangeArrowheads="1"/>
            </p:cNvSpPr>
            <p:nvPr/>
          </p:nvSpPr>
          <p:spPr bwMode="auto">
            <a:xfrm>
              <a:off x="6223008" y="3325356"/>
              <a:ext cx="1617773" cy="677843"/>
            </a:xfrm>
            <a:prstGeom prst="rect">
              <a:avLst/>
            </a:prstGeom>
            <a:solidFill>
              <a:srgbClr val="F5F5F5"/>
            </a:solidFill>
            <a:ln w="3175" cap="flat" algn="ctr">
              <a:solidFill>
                <a:srgbClr val="B8A9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1017588" eaLnBrk="0" hangingPunct="0">
                <a:defRPr sz="1400">
                  <a:solidFill>
                    <a:schemeClr val="tx1"/>
                  </a:solidFill>
                  <a:latin typeface="Arial" panose="020B0604020202020204" pitchFamily="34" charset="0"/>
                  <a:cs typeface="Arial" panose="020B0604020202020204" pitchFamily="34" charset="0"/>
                </a:defRPr>
              </a:lvl1pPr>
              <a:lvl2pPr defTabSz="1017588" eaLnBrk="0" hangingPunct="0">
                <a:defRPr sz="1400">
                  <a:solidFill>
                    <a:schemeClr val="tx1"/>
                  </a:solidFill>
                  <a:latin typeface="Arial" panose="020B0604020202020204" pitchFamily="34" charset="0"/>
                  <a:cs typeface="Arial" panose="020B0604020202020204" pitchFamily="34" charset="0"/>
                </a:defRPr>
              </a:lvl2pPr>
              <a:lvl3pPr defTabSz="1017588" eaLnBrk="0" hangingPunct="0">
                <a:defRPr sz="1400">
                  <a:solidFill>
                    <a:schemeClr val="tx1"/>
                  </a:solidFill>
                  <a:latin typeface="Arial" panose="020B0604020202020204" pitchFamily="34" charset="0"/>
                  <a:cs typeface="Arial" panose="020B0604020202020204" pitchFamily="34" charset="0"/>
                </a:defRPr>
              </a:lvl3pPr>
              <a:lvl4pPr defTabSz="1017588" eaLnBrk="0" hangingPunct="0">
                <a:defRPr sz="1400">
                  <a:solidFill>
                    <a:schemeClr val="tx1"/>
                  </a:solidFill>
                  <a:latin typeface="Arial" panose="020B0604020202020204" pitchFamily="34" charset="0"/>
                  <a:cs typeface="Arial" panose="020B0604020202020204" pitchFamily="34" charset="0"/>
                </a:defRPr>
              </a:lvl4pPr>
              <a:lvl5pPr defTabSz="1017588" eaLnBrk="0" hangingPunct="0">
                <a:defRPr sz="1400">
                  <a:solidFill>
                    <a:schemeClr val="tx1"/>
                  </a:solidFill>
                  <a:latin typeface="Arial" panose="020B0604020202020204" pitchFamily="34" charset="0"/>
                  <a:cs typeface="Arial" panose="020B0604020202020204" pitchFamily="34" charset="0"/>
                </a:defRPr>
              </a:lvl5pPr>
              <a:lvl6pPr marL="18827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75126">
                <a:spcAft>
                  <a:spcPts val="600"/>
                </a:spcAft>
              </a:pPr>
              <a:r>
                <a:rPr lang="en-US" altLang="en-US" sz="1376" b="1" kern="1200">
                  <a:solidFill>
                    <a:srgbClr val="920056"/>
                  </a:solidFill>
                  <a:latin typeface="Arial" panose="020B0604020202020204" pitchFamily="34" charset="0"/>
                  <a:ea typeface="+mn-ea"/>
                  <a:cs typeface="Arial" panose="020B0604020202020204" pitchFamily="34" charset="0"/>
                </a:rPr>
                <a:t>Dedicate </a:t>
              </a:r>
              <a:r>
                <a:rPr lang="en-US" altLang="en-US" sz="1032" kern="1200">
                  <a:solidFill>
                    <a:schemeClr val="tx1"/>
                  </a:solidFill>
                  <a:latin typeface="Arial" panose="020B0604020202020204" pitchFamily="34" charset="0"/>
                  <a:ea typeface="+mn-ea"/>
                  <a:cs typeface="Arial" panose="020B0604020202020204" pitchFamily="34" charset="0"/>
                </a:rPr>
                <a:t>time and effort to mitigating strategies</a:t>
              </a:r>
              <a:endParaRPr lang="en-US" altLang="en-US" sz="1200"/>
            </a:p>
          </p:txBody>
        </p:sp>
        <p:sp>
          <p:nvSpPr>
            <p:cNvPr id="76488" name="Rectangle 114">
              <a:extLst>
                <a:ext uri="{FF2B5EF4-FFF2-40B4-BE49-F238E27FC236}">
                  <a16:creationId xmlns:a16="http://schemas.microsoft.com/office/drawing/2014/main" id="{9B02AB4A-7ADB-B9D8-BD06-67C03420A554}"/>
                </a:ext>
              </a:extLst>
            </p:cNvPr>
            <p:cNvSpPr>
              <a:spLocks noChangeArrowheads="1"/>
            </p:cNvSpPr>
            <p:nvPr/>
          </p:nvSpPr>
          <p:spPr bwMode="auto">
            <a:xfrm>
              <a:off x="5532399" y="4557220"/>
              <a:ext cx="1224045" cy="679430"/>
            </a:xfrm>
            <a:prstGeom prst="rect">
              <a:avLst/>
            </a:prstGeom>
            <a:solidFill>
              <a:srgbClr val="F5F5F5"/>
            </a:solidFill>
            <a:ln w="3175" cap="flat" algn="ctr">
              <a:solidFill>
                <a:srgbClr val="B8A9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1017588" eaLnBrk="0" hangingPunct="0">
                <a:defRPr sz="1400">
                  <a:solidFill>
                    <a:schemeClr val="tx1"/>
                  </a:solidFill>
                  <a:latin typeface="Arial" panose="020B0604020202020204" pitchFamily="34" charset="0"/>
                  <a:cs typeface="Arial" panose="020B0604020202020204" pitchFamily="34" charset="0"/>
                </a:defRPr>
              </a:lvl1pPr>
              <a:lvl2pPr defTabSz="1017588" eaLnBrk="0" hangingPunct="0">
                <a:defRPr sz="1400">
                  <a:solidFill>
                    <a:schemeClr val="tx1"/>
                  </a:solidFill>
                  <a:latin typeface="Arial" panose="020B0604020202020204" pitchFamily="34" charset="0"/>
                  <a:cs typeface="Arial" panose="020B0604020202020204" pitchFamily="34" charset="0"/>
                </a:defRPr>
              </a:lvl2pPr>
              <a:lvl3pPr defTabSz="1017588" eaLnBrk="0" hangingPunct="0">
                <a:defRPr sz="1400">
                  <a:solidFill>
                    <a:schemeClr val="tx1"/>
                  </a:solidFill>
                  <a:latin typeface="Arial" panose="020B0604020202020204" pitchFamily="34" charset="0"/>
                  <a:cs typeface="Arial" panose="020B0604020202020204" pitchFamily="34" charset="0"/>
                </a:defRPr>
              </a:lvl3pPr>
              <a:lvl4pPr defTabSz="1017588" eaLnBrk="0" hangingPunct="0">
                <a:defRPr sz="1400">
                  <a:solidFill>
                    <a:schemeClr val="tx1"/>
                  </a:solidFill>
                  <a:latin typeface="Arial" panose="020B0604020202020204" pitchFamily="34" charset="0"/>
                  <a:cs typeface="Arial" panose="020B0604020202020204" pitchFamily="34" charset="0"/>
                </a:defRPr>
              </a:lvl4pPr>
              <a:lvl5pPr defTabSz="1017588" eaLnBrk="0" hangingPunct="0">
                <a:defRPr sz="1400">
                  <a:solidFill>
                    <a:schemeClr val="tx1"/>
                  </a:solidFill>
                  <a:latin typeface="Arial" panose="020B0604020202020204" pitchFamily="34" charset="0"/>
                  <a:cs typeface="Arial" panose="020B0604020202020204" pitchFamily="34" charset="0"/>
                </a:defRPr>
              </a:lvl5pPr>
              <a:lvl6pPr marL="18827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75126">
                <a:spcAft>
                  <a:spcPts val="600"/>
                </a:spcAft>
              </a:pPr>
              <a:r>
                <a:rPr lang="en-US" altLang="en-US" sz="1376" b="1" kern="1200">
                  <a:solidFill>
                    <a:srgbClr val="920056"/>
                  </a:solidFill>
                  <a:latin typeface="Arial" panose="020B0604020202020204" pitchFamily="34" charset="0"/>
                  <a:ea typeface="+mn-ea"/>
                  <a:cs typeface="Arial" panose="020B0604020202020204" pitchFamily="34" charset="0"/>
                </a:rPr>
                <a:t>Care </a:t>
              </a:r>
              <a:r>
                <a:rPr lang="en-US" altLang="en-US" sz="1032" kern="1200">
                  <a:solidFill>
                    <a:schemeClr val="tx1"/>
                  </a:solidFill>
                  <a:latin typeface="Arial" panose="020B0604020202020204" pitchFamily="34" charset="0"/>
                  <a:ea typeface="+mn-ea"/>
                  <a:cs typeface="Arial" panose="020B0604020202020204" pitchFamily="34" charset="0"/>
                </a:rPr>
                <a:t>about the impact of bias</a:t>
              </a:r>
              <a:endParaRPr lang="en-US" altLang="en-US" sz="1200"/>
            </a:p>
          </p:txBody>
        </p:sp>
        <p:sp>
          <p:nvSpPr>
            <p:cNvPr id="76489" name="Rectangle 115">
              <a:extLst>
                <a:ext uri="{FF2B5EF4-FFF2-40B4-BE49-F238E27FC236}">
                  <a16:creationId xmlns:a16="http://schemas.microsoft.com/office/drawing/2014/main" id="{5ED53184-7C3A-002E-5C67-6174AC87E2A2}"/>
                </a:ext>
              </a:extLst>
            </p:cNvPr>
            <p:cNvSpPr>
              <a:spLocks noChangeArrowheads="1"/>
            </p:cNvSpPr>
            <p:nvPr/>
          </p:nvSpPr>
          <p:spPr bwMode="auto">
            <a:xfrm>
              <a:off x="7407363" y="4557220"/>
              <a:ext cx="1224046" cy="679430"/>
            </a:xfrm>
            <a:prstGeom prst="rect">
              <a:avLst/>
            </a:prstGeom>
            <a:solidFill>
              <a:srgbClr val="F5F5F5"/>
            </a:solidFill>
            <a:ln w="3175" cap="flat" algn="ctr">
              <a:solidFill>
                <a:srgbClr val="B8A99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1017588" eaLnBrk="0" hangingPunct="0">
                <a:defRPr sz="1400">
                  <a:solidFill>
                    <a:schemeClr val="tx1"/>
                  </a:solidFill>
                  <a:latin typeface="Arial" panose="020B0604020202020204" pitchFamily="34" charset="0"/>
                  <a:cs typeface="Arial" panose="020B0604020202020204" pitchFamily="34" charset="0"/>
                </a:defRPr>
              </a:lvl1pPr>
              <a:lvl2pPr defTabSz="1017588" eaLnBrk="0" hangingPunct="0">
                <a:defRPr sz="1400">
                  <a:solidFill>
                    <a:schemeClr val="tx1"/>
                  </a:solidFill>
                  <a:latin typeface="Arial" panose="020B0604020202020204" pitchFamily="34" charset="0"/>
                  <a:cs typeface="Arial" panose="020B0604020202020204" pitchFamily="34" charset="0"/>
                </a:defRPr>
              </a:lvl2pPr>
              <a:lvl3pPr defTabSz="1017588" eaLnBrk="0" hangingPunct="0">
                <a:defRPr sz="1400">
                  <a:solidFill>
                    <a:schemeClr val="tx1"/>
                  </a:solidFill>
                  <a:latin typeface="Arial" panose="020B0604020202020204" pitchFamily="34" charset="0"/>
                  <a:cs typeface="Arial" panose="020B0604020202020204" pitchFamily="34" charset="0"/>
                </a:defRPr>
              </a:lvl3pPr>
              <a:lvl4pPr defTabSz="1017588" eaLnBrk="0" hangingPunct="0">
                <a:defRPr sz="1400">
                  <a:solidFill>
                    <a:schemeClr val="tx1"/>
                  </a:solidFill>
                  <a:latin typeface="Arial" panose="020B0604020202020204" pitchFamily="34" charset="0"/>
                  <a:cs typeface="Arial" panose="020B0604020202020204" pitchFamily="34" charset="0"/>
                </a:defRPr>
              </a:lvl4pPr>
              <a:lvl5pPr defTabSz="1017588" eaLnBrk="0" hangingPunct="0">
                <a:defRPr sz="1400">
                  <a:solidFill>
                    <a:schemeClr val="tx1"/>
                  </a:solidFill>
                  <a:latin typeface="Arial" panose="020B0604020202020204" pitchFamily="34" charset="0"/>
                  <a:cs typeface="Arial" panose="020B0604020202020204" pitchFamily="34" charset="0"/>
                </a:defRPr>
              </a:lvl5pPr>
              <a:lvl6pPr marL="18827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10175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75126">
                <a:spcAft>
                  <a:spcPts val="600"/>
                </a:spcAft>
              </a:pPr>
              <a:r>
                <a:rPr lang="en-US" altLang="en-US" sz="1376" b="1" kern="1200">
                  <a:solidFill>
                    <a:srgbClr val="920056"/>
                  </a:solidFill>
                  <a:latin typeface="Arial" panose="020B0604020202020204" pitchFamily="34" charset="0"/>
                  <a:ea typeface="+mn-ea"/>
                  <a:cs typeface="Arial" panose="020B0604020202020204" pitchFamily="34" charset="0"/>
                </a:rPr>
                <a:t>Expect </a:t>
              </a:r>
              <a:r>
                <a:rPr lang="en-US" altLang="en-US" sz="1032" kern="1200">
                  <a:solidFill>
                    <a:schemeClr val="tx1"/>
                  </a:solidFill>
                  <a:latin typeface="Arial" panose="020B0604020202020204" pitchFamily="34" charset="0"/>
                  <a:ea typeface="+mn-ea"/>
                  <a:cs typeface="Arial" panose="020B0604020202020204" pitchFamily="34" charset="0"/>
                </a:rPr>
                <a:t>challenge from others</a:t>
              </a:r>
              <a:endParaRPr lang="en-US" altLang="en-US" sz="1200"/>
            </a:p>
          </p:txBody>
        </p:sp>
        <p:sp>
          <p:nvSpPr>
            <p:cNvPr id="76490" name="Rectangle 116">
              <a:extLst>
                <a:ext uri="{FF2B5EF4-FFF2-40B4-BE49-F238E27FC236}">
                  <a16:creationId xmlns:a16="http://schemas.microsoft.com/office/drawing/2014/main" id="{B2B22425-6A57-027F-0FAD-BF5034FAEC8F}"/>
                </a:ext>
              </a:extLst>
            </p:cNvPr>
            <p:cNvSpPr>
              <a:spLocks noChangeArrowheads="1"/>
            </p:cNvSpPr>
            <p:nvPr/>
          </p:nvSpPr>
          <p:spPr bwMode="auto">
            <a:xfrm>
              <a:off x="8318650" y="3266621"/>
              <a:ext cx="366738" cy="1290598"/>
            </a:xfrm>
            <a:prstGeom prst="rect">
              <a:avLst/>
            </a:prstGeom>
            <a:solidFill>
              <a:srgbClr val="FFFFFF"/>
            </a:solidFill>
            <a:ln>
              <a:noFill/>
            </a:ln>
            <a:effectLst/>
            <a:extLst>
              <a:ext uri="{91240B29-F687-4F45-9708-019B960494DF}">
                <a14:hiddenLine xmlns:a14="http://schemas.microsoft.com/office/drawing/2010/main" w="1905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sz="1200" b="1">
                <a:solidFill>
                  <a:srgbClr val="FFFFFF"/>
                </a:solidFill>
              </a:endParaRPr>
            </a:p>
          </p:txBody>
        </p:sp>
      </p:grpSp>
      <p:grpSp>
        <p:nvGrpSpPr>
          <p:cNvPr id="76493" name="Group 1">
            <a:extLst>
              <a:ext uri="{FF2B5EF4-FFF2-40B4-BE49-F238E27FC236}">
                <a16:creationId xmlns:a16="http://schemas.microsoft.com/office/drawing/2014/main" id="{8FAEE8CF-61C8-96BF-DDEC-229F2C5E0461}"/>
              </a:ext>
            </a:extLst>
          </p:cNvPr>
          <p:cNvGrpSpPr>
            <a:grpSpLocks/>
          </p:cNvGrpSpPr>
          <p:nvPr/>
        </p:nvGrpSpPr>
        <p:grpSpPr bwMode="auto">
          <a:xfrm>
            <a:off x="6350724" y="3394517"/>
            <a:ext cx="4486214" cy="714015"/>
            <a:chOff x="1524000" y="1676400"/>
            <a:chExt cx="9195690" cy="1463040"/>
          </a:xfrm>
        </p:grpSpPr>
        <p:sp>
          <p:nvSpPr>
            <p:cNvPr id="76494" name="Freeform 26">
              <a:extLst>
                <a:ext uri="{FF2B5EF4-FFF2-40B4-BE49-F238E27FC236}">
                  <a16:creationId xmlns:a16="http://schemas.microsoft.com/office/drawing/2014/main" id="{F9D4C387-86ED-A72F-E4DB-197EB58BF48B}"/>
                </a:ext>
              </a:extLst>
            </p:cNvPr>
            <p:cNvSpPr>
              <a:spLocks noEditPoints="1"/>
            </p:cNvSpPr>
            <p:nvPr/>
          </p:nvSpPr>
          <p:spPr bwMode="auto">
            <a:xfrm>
              <a:off x="1524000" y="1676400"/>
              <a:ext cx="3709706" cy="146304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2776"/>
                </a:solidFill>
              </a:endParaRPr>
            </a:p>
          </p:txBody>
        </p:sp>
        <p:sp>
          <p:nvSpPr>
            <p:cNvPr id="76495" name="object 4">
              <a:extLst>
                <a:ext uri="{FF2B5EF4-FFF2-40B4-BE49-F238E27FC236}">
                  <a16:creationId xmlns:a16="http://schemas.microsoft.com/office/drawing/2014/main" id="{27768A61-71BF-6F8F-83DF-ABA6C2848379}"/>
                </a:ext>
              </a:extLst>
            </p:cNvPr>
            <p:cNvSpPr>
              <a:spLocks noChangeArrowheads="1"/>
            </p:cNvSpPr>
            <p:nvPr/>
          </p:nvSpPr>
          <p:spPr bwMode="auto">
            <a:xfrm>
              <a:off x="1750873" y="1925530"/>
              <a:ext cx="3422634" cy="914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438912">
                <a:spcAft>
                  <a:spcPts val="600"/>
                </a:spcAft>
              </a:pPr>
              <a:r>
                <a:rPr lang="en-US" altLang="en-US" sz="768" kern="1200">
                  <a:solidFill>
                    <a:srgbClr val="FFFFFF"/>
                  </a:solidFill>
                  <a:latin typeface="Arial" panose="020B0604020202020204" pitchFamily="34" charset="0"/>
                  <a:ea typeface="+mn-ea"/>
                  <a:cs typeface="Arial" panose="020B0604020202020204" pitchFamily="34" charset="0"/>
                </a:rPr>
                <a:t>A </a:t>
              </a:r>
              <a:r>
                <a:rPr lang="en-US" altLang="en-US" sz="768" b="1" kern="1200">
                  <a:solidFill>
                    <a:srgbClr val="920056"/>
                  </a:solidFill>
                  <a:latin typeface="Arial" panose="020B0604020202020204" pitchFamily="34" charset="0"/>
                  <a:ea typeface="+mn-ea"/>
                  <a:cs typeface="Arial" panose="020B0604020202020204" pitchFamily="34" charset="0"/>
                </a:rPr>
                <a:t>bias</a:t>
              </a:r>
              <a:r>
                <a:rPr lang="en-US" altLang="en-US" sz="768" kern="1200">
                  <a:solidFill>
                    <a:srgbClr val="920056"/>
                  </a:solidFill>
                  <a:latin typeface="Arial" panose="020B0604020202020204" pitchFamily="34" charset="0"/>
                  <a:ea typeface="+mn-ea"/>
                  <a:cs typeface="Arial" panose="020B0604020202020204" pitchFamily="34" charset="0"/>
                </a:rPr>
                <a:t> </a:t>
              </a:r>
              <a:r>
                <a:rPr lang="en-US" altLang="en-US" sz="768" b="1" kern="1200">
                  <a:solidFill>
                    <a:srgbClr val="920056"/>
                  </a:solidFill>
                  <a:latin typeface="Arial" panose="020B0604020202020204" pitchFamily="34" charset="0"/>
                  <a:ea typeface="+mn-ea"/>
                  <a:cs typeface="Arial" panose="020B0604020202020204" pitchFamily="34" charset="0"/>
                </a:rPr>
                <a:t>is a mental shortcut</a:t>
              </a:r>
              <a:r>
                <a:rPr lang="en-US" altLang="en-US" sz="768" kern="1200">
                  <a:solidFill>
                    <a:srgbClr val="920056"/>
                  </a:solidFill>
                  <a:latin typeface="Arial" panose="020B0604020202020204" pitchFamily="34" charset="0"/>
                  <a:ea typeface="+mn-ea"/>
                  <a:cs typeface="Arial" panose="020B0604020202020204" pitchFamily="34" charset="0"/>
                </a:rPr>
                <a:t> </a:t>
              </a:r>
              <a:r>
                <a:rPr lang="en-US" altLang="en-US" sz="768" kern="1200">
                  <a:solidFill>
                    <a:srgbClr val="FFFFFF"/>
                  </a:solidFill>
                  <a:latin typeface="Arial" panose="020B0604020202020204" pitchFamily="34" charset="0"/>
                  <a:ea typeface="+mn-ea"/>
                  <a:cs typeface="Arial" panose="020B0604020202020204" pitchFamily="34" charset="0"/>
                </a:rPr>
                <a:t>that influences decisions and behaviours</a:t>
              </a:r>
              <a:endParaRPr lang="en-US" altLang="en-US" sz="1600">
                <a:solidFill>
                  <a:srgbClr val="FFFFFF"/>
                </a:solidFill>
              </a:endParaRPr>
            </a:p>
          </p:txBody>
        </p:sp>
        <p:sp>
          <p:nvSpPr>
            <p:cNvPr id="76496" name="Freeform 26">
              <a:extLst>
                <a:ext uri="{FF2B5EF4-FFF2-40B4-BE49-F238E27FC236}">
                  <a16:creationId xmlns:a16="http://schemas.microsoft.com/office/drawing/2014/main" id="{3718E967-FD1C-B6FA-FBD9-988857110501}"/>
                </a:ext>
              </a:extLst>
            </p:cNvPr>
            <p:cNvSpPr>
              <a:spLocks noEditPoints="1"/>
            </p:cNvSpPr>
            <p:nvPr/>
          </p:nvSpPr>
          <p:spPr bwMode="auto">
            <a:xfrm>
              <a:off x="7009984" y="1676400"/>
              <a:ext cx="3709706" cy="146304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2776"/>
                </a:solidFill>
              </a:endParaRPr>
            </a:p>
          </p:txBody>
        </p:sp>
        <p:sp>
          <p:nvSpPr>
            <p:cNvPr id="76497" name="object 4">
              <a:extLst>
                <a:ext uri="{FF2B5EF4-FFF2-40B4-BE49-F238E27FC236}">
                  <a16:creationId xmlns:a16="http://schemas.microsoft.com/office/drawing/2014/main" id="{02A8B69C-E5B6-E86D-774D-E7530C588C10}"/>
                </a:ext>
              </a:extLst>
            </p:cNvPr>
            <p:cNvSpPr>
              <a:spLocks noChangeArrowheads="1"/>
            </p:cNvSpPr>
            <p:nvPr/>
          </p:nvSpPr>
          <p:spPr bwMode="auto">
            <a:xfrm>
              <a:off x="7146377" y="1801759"/>
              <a:ext cx="3422634" cy="1158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438912">
                <a:spcAft>
                  <a:spcPts val="600"/>
                </a:spcAft>
              </a:pPr>
              <a:r>
                <a:rPr lang="en-US" altLang="en-US" sz="768" kern="1200">
                  <a:solidFill>
                    <a:srgbClr val="FFFFFF"/>
                  </a:solidFill>
                  <a:latin typeface="Arial" panose="020B0604020202020204" pitchFamily="34" charset="0"/>
                  <a:ea typeface="+mn-ea"/>
                  <a:cs typeface="Arial" panose="020B0604020202020204" pitchFamily="34" charset="0"/>
                </a:rPr>
                <a:t>Over time, our mental shortcuts become routine and we can mistake them for robust thinking – leading us to have </a:t>
              </a:r>
              <a:r>
                <a:rPr lang="en-US" altLang="en-US" sz="768" b="1" kern="1200">
                  <a:solidFill>
                    <a:srgbClr val="920056"/>
                  </a:solidFill>
                  <a:latin typeface="Arial" panose="020B0604020202020204" pitchFamily="34" charset="0"/>
                  <a:ea typeface="+mn-ea"/>
                  <a:cs typeface="Arial" panose="020B0604020202020204" pitchFamily="34" charset="0"/>
                </a:rPr>
                <a:t>blind spots </a:t>
              </a:r>
              <a:endParaRPr lang="en-US" altLang="en-US" sz="1600" b="1">
                <a:solidFill>
                  <a:srgbClr val="920056"/>
                </a:solidFill>
              </a:endParaRPr>
            </a:p>
          </p:txBody>
        </p:sp>
        <p:sp>
          <p:nvSpPr>
            <p:cNvPr id="76498" name="Freeform 7">
              <a:extLst>
                <a:ext uri="{FF2B5EF4-FFF2-40B4-BE49-F238E27FC236}">
                  <a16:creationId xmlns:a16="http://schemas.microsoft.com/office/drawing/2014/main" id="{5C54E01D-D2E3-C9AD-6718-3A04551F0423}"/>
                </a:ext>
              </a:extLst>
            </p:cNvPr>
            <p:cNvSpPr>
              <a:spLocks noEditPoints="1"/>
            </p:cNvSpPr>
            <p:nvPr/>
          </p:nvSpPr>
          <p:spPr bwMode="auto">
            <a:xfrm rot="720000">
              <a:off x="5778177" y="2818904"/>
              <a:ext cx="87306" cy="99970"/>
            </a:xfrm>
            <a:custGeom>
              <a:avLst/>
              <a:gdLst>
                <a:gd name="T0" fmla="*/ 27 w 28"/>
                <a:gd name="T1" fmla="*/ 29 h 33"/>
                <a:gd name="T2" fmla="*/ 20 w 28"/>
                <a:gd name="T3" fmla="*/ 31 h 33"/>
                <a:gd name="T4" fmla="*/ 17 w 28"/>
                <a:gd name="T5" fmla="*/ 33 h 33"/>
                <a:gd name="T6" fmla="*/ 19 w 28"/>
                <a:gd name="T7" fmla="*/ 23 h 33"/>
                <a:gd name="T8" fmla="*/ 19 w 28"/>
                <a:gd name="T9" fmla="*/ 18 h 33"/>
                <a:gd name="T10" fmla="*/ 19 w 28"/>
                <a:gd name="T11" fmla="*/ 7 h 33"/>
                <a:gd name="T12" fmla="*/ 22 w 28"/>
                <a:gd name="T13" fmla="*/ 4 h 33"/>
                <a:gd name="T14" fmla="*/ 17 w 28"/>
                <a:gd name="T15" fmla="*/ 3 h 33"/>
                <a:gd name="T16" fmla="*/ 17 w 28"/>
                <a:gd name="T17" fmla="*/ 9 h 33"/>
                <a:gd name="T18" fmla="*/ 16 w 28"/>
                <a:gd name="T19" fmla="*/ 20 h 33"/>
                <a:gd name="T20" fmla="*/ 12 w 28"/>
                <a:gd name="T21" fmla="*/ 19 h 33"/>
                <a:gd name="T22" fmla="*/ 10 w 28"/>
                <a:gd name="T23" fmla="*/ 17 h 33"/>
                <a:gd name="T24" fmla="*/ 13 w 28"/>
                <a:gd name="T25" fmla="*/ 25 h 33"/>
                <a:gd name="T26" fmla="*/ 15 w 28"/>
                <a:gd name="T27" fmla="*/ 21 h 33"/>
                <a:gd name="T28" fmla="*/ 15 w 28"/>
                <a:gd name="T29" fmla="*/ 26 h 33"/>
                <a:gd name="T30" fmla="*/ 12 w 28"/>
                <a:gd name="T31" fmla="*/ 31 h 33"/>
                <a:gd name="T32" fmla="*/ 12 w 28"/>
                <a:gd name="T33" fmla="*/ 30 h 33"/>
                <a:gd name="T34" fmla="*/ 3 w 28"/>
                <a:gd name="T35" fmla="*/ 15 h 33"/>
                <a:gd name="T36" fmla="*/ 1 w 28"/>
                <a:gd name="T37" fmla="*/ 9 h 33"/>
                <a:gd name="T38" fmla="*/ 7 w 28"/>
                <a:gd name="T39" fmla="*/ 9 h 33"/>
                <a:gd name="T40" fmla="*/ 8 w 28"/>
                <a:gd name="T41" fmla="*/ 11 h 33"/>
                <a:gd name="T42" fmla="*/ 5 w 28"/>
                <a:gd name="T43" fmla="*/ 15 h 33"/>
                <a:gd name="T44" fmla="*/ 8 w 28"/>
                <a:gd name="T45" fmla="*/ 15 h 33"/>
                <a:gd name="T46" fmla="*/ 15 w 28"/>
                <a:gd name="T47" fmla="*/ 12 h 33"/>
                <a:gd name="T48" fmla="*/ 9 w 28"/>
                <a:gd name="T49" fmla="*/ 10 h 33"/>
                <a:gd name="T50" fmla="*/ 13 w 28"/>
                <a:gd name="T51" fmla="*/ 8 h 33"/>
                <a:gd name="T52" fmla="*/ 15 w 28"/>
                <a:gd name="T53" fmla="*/ 2 h 33"/>
                <a:gd name="T54" fmla="*/ 22 w 28"/>
                <a:gd name="T55" fmla="*/ 1 h 33"/>
                <a:gd name="T56" fmla="*/ 22 w 28"/>
                <a:gd name="T57" fmla="*/ 7 h 33"/>
                <a:gd name="T58" fmla="*/ 21 w 28"/>
                <a:gd name="T59" fmla="*/ 17 h 33"/>
                <a:gd name="T60" fmla="*/ 26 w 28"/>
                <a:gd name="T61" fmla="*/ 24 h 33"/>
                <a:gd name="T62" fmla="*/ 21 w 28"/>
                <a:gd name="T63" fmla="*/ 25 h 33"/>
                <a:gd name="T64" fmla="*/ 23 w 28"/>
                <a:gd name="T65" fmla="*/ 30 h 33"/>
                <a:gd name="T66" fmla="*/ 26 w 28"/>
                <a:gd name="T67" fmla="*/ 26 h 33"/>
                <a:gd name="T68" fmla="*/ 24 w 28"/>
                <a:gd name="T69" fmla="*/ 28 h 33"/>
                <a:gd name="T70" fmla="*/ 21 w 28"/>
                <a:gd name="T71" fmla="*/ 25 h 33"/>
                <a:gd name="T72" fmla="*/ 21 w 28"/>
                <a:gd name="T73" fmla="*/ 22 h 33"/>
                <a:gd name="T74" fmla="*/ 24 w 28"/>
                <a:gd name="T75" fmla="*/ 23 h 33"/>
                <a:gd name="T76" fmla="*/ 22 w 28"/>
                <a:gd name="T77" fmla="*/ 20 h 33"/>
                <a:gd name="T78" fmla="*/ 13 w 28"/>
                <a:gd name="T79" fmla="*/ 28 h 33"/>
                <a:gd name="T80" fmla="*/ 16 w 28"/>
                <a:gd name="T81" fmla="*/ 9 h 33"/>
                <a:gd name="T82" fmla="*/ 15 w 28"/>
                <a:gd name="T83" fmla="*/ 10 h 33"/>
                <a:gd name="T84" fmla="*/ 4 w 28"/>
                <a:gd name="T85" fmla="*/ 13 h 33"/>
                <a:gd name="T86" fmla="*/ 5 w 28"/>
                <a:gd name="T87" fmla="*/ 11 h 33"/>
                <a:gd name="T88" fmla="*/ 3 w 28"/>
                <a:gd name="T8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3">
                  <a:moveTo>
                    <a:pt x="27" y="29"/>
                  </a:moveTo>
                  <a:cubicBezTo>
                    <a:pt x="27" y="29"/>
                    <a:pt x="27" y="29"/>
                    <a:pt x="27" y="29"/>
                  </a:cubicBezTo>
                  <a:cubicBezTo>
                    <a:pt x="26" y="30"/>
                    <a:pt x="26" y="31"/>
                    <a:pt x="25" y="31"/>
                  </a:cubicBezTo>
                  <a:cubicBezTo>
                    <a:pt x="23" y="33"/>
                    <a:pt x="21" y="32"/>
                    <a:pt x="20" y="31"/>
                  </a:cubicBezTo>
                  <a:cubicBezTo>
                    <a:pt x="20" y="30"/>
                    <a:pt x="19" y="30"/>
                    <a:pt x="19" y="30"/>
                  </a:cubicBezTo>
                  <a:cubicBezTo>
                    <a:pt x="20" y="33"/>
                    <a:pt x="19" y="33"/>
                    <a:pt x="17" y="33"/>
                  </a:cubicBezTo>
                  <a:cubicBezTo>
                    <a:pt x="17" y="31"/>
                    <a:pt x="18" y="30"/>
                    <a:pt x="18" y="28"/>
                  </a:cubicBezTo>
                  <a:cubicBezTo>
                    <a:pt x="18" y="27"/>
                    <a:pt x="18" y="25"/>
                    <a:pt x="19" y="23"/>
                  </a:cubicBezTo>
                  <a:cubicBezTo>
                    <a:pt x="19" y="22"/>
                    <a:pt x="19" y="20"/>
                    <a:pt x="19" y="19"/>
                  </a:cubicBezTo>
                  <a:cubicBezTo>
                    <a:pt x="20" y="19"/>
                    <a:pt x="19" y="18"/>
                    <a:pt x="19" y="18"/>
                  </a:cubicBezTo>
                  <a:cubicBezTo>
                    <a:pt x="20" y="16"/>
                    <a:pt x="20" y="13"/>
                    <a:pt x="20" y="10"/>
                  </a:cubicBezTo>
                  <a:cubicBezTo>
                    <a:pt x="20" y="9"/>
                    <a:pt x="20" y="8"/>
                    <a:pt x="19" y="7"/>
                  </a:cubicBezTo>
                  <a:cubicBezTo>
                    <a:pt x="19" y="7"/>
                    <a:pt x="19" y="6"/>
                    <a:pt x="19" y="5"/>
                  </a:cubicBezTo>
                  <a:cubicBezTo>
                    <a:pt x="20" y="5"/>
                    <a:pt x="21" y="4"/>
                    <a:pt x="22" y="4"/>
                  </a:cubicBezTo>
                  <a:cubicBezTo>
                    <a:pt x="22" y="3"/>
                    <a:pt x="22" y="2"/>
                    <a:pt x="20" y="2"/>
                  </a:cubicBezTo>
                  <a:cubicBezTo>
                    <a:pt x="19" y="2"/>
                    <a:pt x="18" y="3"/>
                    <a:pt x="17" y="3"/>
                  </a:cubicBezTo>
                  <a:cubicBezTo>
                    <a:pt x="17" y="3"/>
                    <a:pt x="17" y="4"/>
                    <a:pt x="17" y="4"/>
                  </a:cubicBezTo>
                  <a:cubicBezTo>
                    <a:pt x="17" y="6"/>
                    <a:pt x="17" y="8"/>
                    <a:pt x="17" y="9"/>
                  </a:cubicBezTo>
                  <a:cubicBezTo>
                    <a:pt x="17" y="11"/>
                    <a:pt x="17" y="13"/>
                    <a:pt x="17" y="16"/>
                  </a:cubicBezTo>
                  <a:cubicBezTo>
                    <a:pt x="17" y="17"/>
                    <a:pt x="17" y="19"/>
                    <a:pt x="16" y="20"/>
                  </a:cubicBezTo>
                  <a:cubicBezTo>
                    <a:pt x="15" y="21"/>
                    <a:pt x="15" y="21"/>
                    <a:pt x="14" y="20"/>
                  </a:cubicBezTo>
                  <a:cubicBezTo>
                    <a:pt x="14" y="20"/>
                    <a:pt x="13" y="20"/>
                    <a:pt x="12" y="19"/>
                  </a:cubicBezTo>
                  <a:cubicBezTo>
                    <a:pt x="12" y="19"/>
                    <a:pt x="11" y="19"/>
                    <a:pt x="11" y="19"/>
                  </a:cubicBezTo>
                  <a:cubicBezTo>
                    <a:pt x="10" y="18"/>
                    <a:pt x="10" y="18"/>
                    <a:pt x="10" y="17"/>
                  </a:cubicBezTo>
                  <a:cubicBezTo>
                    <a:pt x="10" y="18"/>
                    <a:pt x="9" y="19"/>
                    <a:pt x="9" y="19"/>
                  </a:cubicBezTo>
                  <a:cubicBezTo>
                    <a:pt x="10" y="21"/>
                    <a:pt x="11" y="23"/>
                    <a:pt x="13" y="25"/>
                  </a:cubicBezTo>
                  <a:cubicBezTo>
                    <a:pt x="13" y="24"/>
                    <a:pt x="13" y="23"/>
                    <a:pt x="13" y="23"/>
                  </a:cubicBezTo>
                  <a:cubicBezTo>
                    <a:pt x="13" y="22"/>
                    <a:pt x="14" y="21"/>
                    <a:pt x="15" y="21"/>
                  </a:cubicBezTo>
                  <a:cubicBezTo>
                    <a:pt x="15" y="21"/>
                    <a:pt x="15" y="22"/>
                    <a:pt x="15" y="23"/>
                  </a:cubicBezTo>
                  <a:cubicBezTo>
                    <a:pt x="15" y="24"/>
                    <a:pt x="15" y="25"/>
                    <a:pt x="15" y="26"/>
                  </a:cubicBezTo>
                  <a:cubicBezTo>
                    <a:pt x="15" y="28"/>
                    <a:pt x="15" y="28"/>
                    <a:pt x="14" y="29"/>
                  </a:cubicBezTo>
                  <a:cubicBezTo>
                    <a:pt x="14" y="30"/>
                    <a:pt x="14" y="31"/>
                    <a:pt x="12" y="31"/>
                  </a:cubicBezTo>
                  <a:cubicBezTo>
                    <a:pt x="12" y="31"/>
                    <a:pt x="12" y="31"/>
                    <a:pt x="12" y="31"/>
                  </a:cubicBezTo>
                  <a:cubicBezTo>
                    <a:pt x="12" y="31"/>
                    <a:pt x="12" y="30"/>
                    <a:pt x="12" y="30"/>
                  </a:cubicBezTo>
                  <a:cubicBezTo>
                    <a:pt x="10" y="28"/>
                    <a:pt x="9" y="25"/>
                    <a:pt x="7" y="23"/>
                  </a:cubicBezTo>
                  <a:cubicBezTo>
                    <a:pt x="6" y="20"/>
                    <a:pt x="4" y="18"/>
                    <a:pt x="3" y="15"/>
                  </a:cubicBezTo>
                  <a:cubicBezTo>
                    <a:pt x="2" y="14"/>
                    <a:pt x="1" y="12"/>
                    <a:pt x="0" y="11"/>
                  </a:cubicBezTo>
                  <a:cubicBezTo>
                    <a:pt x="0" y="11"/>
                    <a:pt x="0" y="10"/>
                    <a:pt x="1" y="9"/>
                  </a:cubicBezTo>
                  <a:cubicBezTo>
                    <a:pt x="1" y="9"/>
                    <a:pt x="2" y="9"/>
                    <a:pt x="2" y="9"/>
                  </a:cubicBezTo>
                  <a:cubicBezTo>
                    <a:pt x="4" y="9"/>
                    <a:pt x="5" y="10"/>
                    <a:pt x="7" y="9"/>
                  </a:cubicBezTo>
                  <a:cubicBezTo>
                    <a:pt x="7" y="9"/>
                    <a:pt x="8" y="9"/>
                    <a:pt x="8" y="10"/>
                  </a:cubicBezTo>
                  <a:cubicBezTo>
                    <a:pt x="9" y="10"/>
                    <a:pt x="8" y="11"/>
                    <a:pt x="8" y="11"/>
                  </a:cubicBezTo>
                  <a:cubicBezTo>
                    <a:pt x="7" y="12"/>
                    <a:pt x="7" y="12"/>
                    <a:pt x="6" y="13"/>
                  </a:cubicBezTo>
                  <a:cubicBezTo>
                    <a:pt x="5" y="13"/>
                    <a:pt x="5" y="14"/>
                    <a:pt x="5" y="15"/>
                  </a:cubicBezTo>
                  <a:cubicBezTo>
                    <a:pt x="5" y="15"/>
                    <a:pt x="6" y="16"/>
                    <a:pt x="7" y="16"/>
                  </a:cubicBezTo>
                  <a:cubicBezTo>
                    <a:pt x="7" y="16"/>
                    <a:pt x="8" y="16"/>
                    <a:pt x="8" y="15"/>
                  </a:cubicBezTo>
                  <a:cubicBezTo>
                    <a:pt x="10" y="15"/>
                    <a:pt x="10" y="15"/>
                    <a:pt x="11" y="17"/>
                  </a:cubicBezTo>
                  <a:cubicBezTo>
                    <a:pt x="15" y="17"/>
                    <a:pt x="15" y="15"/>
                    <a:pt x="15" y="12"/>
                  </a:cubicBezTo>
                  <a:cubicBezTo>
                    <a:pt x="13" y="12"/>
                    <a:pt x="12" y="12"/>
                    <a:pt x="10" y="11"/>
                  </a:cubicBezTo>
                  <a:cubicBezTo>
                    <a:pt x="9" y="11"/>
                    <a:pt x="9" y="11"/>
                    <a:pt x="9" y="10"/>
                  </a:cubicBezTo>
                  <a:cubicBezTo>
                    <a:pt x="9" y="10"/>
                    <a:pt x="9" y="9"/>
                    <a:pt x="10" y="9"/>
                  </a:cubicBezTo>
                  <a:cubicBezTo>
                    <a:pt x="11" y="9"/>
                    <a:pt x="12" y="8"/>
                    <a:pt x="13" y="8"/>
                  </a:cubicBezTo>
                  <a:cubicBezTo>
                    <a:pt x="14" y="7"/>
                    <a:pt x="15" y="6"/>
                    <a:pt x="16" y="6"/>
                  </a:cubicBezTo>
                  <a:cubicBezTo>
                    <a:pt x="15" y="5"/>
                    <a:pt x="15" y="3"/>
                    <a:pt x="15" y="2"/>
                  </a:cubicBezTo>
                  <a:cubicBezTo>
                    <a:pt x="15" y="2"/>
                    <a:pt x="16" y="1"/>
                    <a:pt x="16" y="1"/>
                  </a:cubicBezTo>
                  <a:cubicBezTo>
                    <a:pt x="18" y="0"/>
                    <a:pt x="20" y="0"/>
                    <a:pt x="22" y="1"/>
                  </a:cubicBezTo>
                  <a:cubicBezTo>
                    <a:pt x="23" y="1"/>
                    <a:pt x="23" y="1"/>
                    <a:pt x="24" y="2"/>
                  </a:cubicBezTo>
                  <a:cubicBezTo>
                    <a:pt x="24" y="4"/>
                    <a:pt x="23" y="5"/>
                    <a:pt x="22" y="7"/>
                  </a:cubicBezTo>
                  <a:cubicBezTo>
                    <a:pt x="22" y="7"/>
                    <a:pt x="21" y="8"/>
                    <a:pt x="21" y="9"/>
                  </a:cubicBezTo>
                  <a:cubicBezTo>
                    <a:pt x="21" y="12"/>
                    <a:pt x="21" y="15"/>
                    <a:pt x="21" y="17"/>
                  </a:cubicBezTo>
                  <a:cubicBezTo>
                    <a:pt x="23" y="17"/>
                    <a:pt x="25" y="17"/>
                    <a:pt x="26" y="18"/>
                  </a:cubicBezTo>
                  <a:cubicBezTo>
                    <a:pt x="27" y="19"/>
                    <a:pt x="28" y="21"/>
                    <a:pt x="26" y="24"/>
                  </a:cubicBezTo>
                  <a:cubicBezTo>
                    <a:pt x="28" y="26"/>
                    <a:pt x="27" y="28"/>
                    <a:pt x="27" y="29"/>
                  </a:cubicBezTo>
                  <a:close/>
                  <a:moveTo>
                    <a:pt x="21" y="25"/>
                  </a:moveTo>
                  <a:cubicBezTo>
                    <a:pt x="21" y="26"/>
                    <a:pt x="21" y="27"/>
                    <a:pt x="21" y="27"/>
                  </a:cubicBezTo>
                  <a:cubicBezTo>
                    <a:pt x="20" y="29"/>
                    <a:pt x="22" y="30"/>
                    <a:pt x="23" y="30"/>
                  </a:cubicBezTo>
                  <a:cubicBezTo>
                    <a:pt x="25" y="30"/>
                    <a:pt x="26" y="28"/>
                    <a:pt x="26" y="26"/>
                  </a:cubicBezTo>
                  <a:cubicBezTo>
                    <a:pt x="26" y="26"/>
                    <a:pt x="26" y="26"/>
                    <a:pt x="26" y="26"/>
                  </a:cubicBezTo>
                  <a:cubicBezTo>
                    <a:pt x="25" y="26"/>
                    <a:pt x="25" y="26"/>
                    <a:pt x="25" y="26"/>
                  </a:cubicBezTo>
                  <a:cubicBezTo>
                    <a:pt x="25" y="27"/>
                    <a:pt x="24" y="28"/>
                    <a:pt x="24" y="28"/>
                  </a:cubicBezTo>
                  <a:cubicBezTo>
                    <a:pt x="23" y="28"/>
                    <a:pt x="22" y="27"/>
                    <a:pt x="22" y="26"/>
                  </a:cubicBezTo>
                  <a:cubicBezTo>
                    <a:pt x="22" y="26"/>
                    <a:pt x="22" y="26"/>
                    <a:pt x="21" y="25"/>
                  </a:cubicBezTo>
                  <a:close/>
                  <a:moveTo>
                    <a:pt x="22" y="20"/>
                  </a:moveTo>
                  <a:cubicBezTo>
                    <a:pt x="21" y="21"/>
                    <a:pt x="21" y="21"/>
                    <a:pt x="21" y="22"/>
                  </a:cubicBezTo>
                  <a:cubicBezTo>
                    <a:pt x="21" y="23"/>
                    <a:pt x="21" y="24"/>
                    <a:pt x="23" y="24"/>
                  </a:cubicBezTo>
                  <a:cubicBezTo>
                    <a:pt x="23" y="24"/>
                    <a:pt x="24" y="23"/>
                    <a:pt x="24" y="23"/>
                  </a:cubicBezTo>
                  <a:cubicBezTo>
                    <a:pt x="25" y="23"/>
                    <a:pt x="25" y="23"/>
                    <a:pt x="25" y="22"/>
                  </a:cubicBezTo>
                  <a:cubicBezTo>
                    <a:pt x="24" y="23"/>
                    <a:pt x="22" y="22"/>
                    <a:pt x="22" y="20"/>
                  </a:cubicBezTo>
                  <a:close/>
                  <a:moveTo>
                    <a:pt x="9" y="22"/>
                  </a:moveTo>
                  <a:cubicBezTo>
                    <a:pt x="10" y="25"/>
                    <a:pt x="11" y="27"/>
                    <a:pt x="13" y="28"/>
                  </a:cubicBezTo>
                  <a:cubicBezTo>
                    <a:pt x="11" y="26"/>
                    <a:pt x="10" y="24"/>
                    <a:pt x="9" y="22"/>
                  </a:cubicBezTo>
                  <a:close/>
                  <a:moveTo>
                    <a:pt x="16" y="9"/>
                  </a:moveTo>
                  <a:cubicBezTo>
                    <a:pt x="15" y="9"/>
                    <a:pt x="14" y="9"/>
                    <a:pt x="14" y="9"/>
                  </a:cubicBezTo>
                  <a:cubicBezTo>
                    <a:pt x="14" y="10"/>
                    <a:pt x="15" y="10"/>
                    <a:pt x="15" y="10"/>
                  </a:cubicBezTo>
                  <a:cubicBezTo>
                    <a:pt x="15" y="10"/>
                    <a:pt x="16" y="9"/>
                    <a:pt x="16" y="9"/>
                  </a:cubicBezTo>
                  <a:close/>
                  <a:moveTo>
                    <a:pt x="4" y="13"/>
                  </a:moveTo>
                  <a:cubicBezTo>
                    <a:pt x="4" y="12"/>
                    <a:pt x="5" y="12"/>
                    <a:pt x="5" y="12"/>
                  </a:cubicBezTo>
                  <a:cubicBezTo>
                    <a:pt x="5" y="11"/>
                    <a:pt x="5" y="11"/>
                    <a:pt x="5" y="11"/>
                  </a:cubicBezTo>
                  <a:cubicBezTo>
                    <a:pt x="4" y="11"/>
                    <a:pt x="4" y="11"/>
                    <a:pt x="3" y="11"/>
                  </a:cubicBezTo>
                  <a:cubicBezTo>
                    <a:pt x="3" y="12"/>
                    <a:pt x="3" y="12"/>
                    <a:pt x="3" y="12"/>
                  </a:cubicBezTo>
                  <a:cubicBezTo>
                    <a:pt x="3" y="12"/>
                    <a:pt x="4" y="12"/>
                    <a:pt x="4" y="13"/>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499" name="Freeform 8">
              <a:extLst>
                <a:ext uri="{FF2B5EF4-FFF2-40B4-BE49-F238E27FC236}">
                  <a16:creationId xmlns:a16="http://schemas.microsoft.com/office/drawing/2014/main" id="{108A3D95-5F10-C622-8797-5354ED22977F}"/>
                </a:ext>
              </a:extLst>
            </p:cNvPr>
            <p:cNvSpPr>
              <a:spLocks noEditPoints="1"/>
            </p:cNvSpPr>
            <p:nvPr/>
          </p:nvSpPr>
          <p:spPr bwMode="auto">
            <a:xfrm rot="720000">
              <a:off x="5746429" y="2877617"/>
              <a:ext cx="47621" cy="79341"/>
            </a:xfrm>
            <a:custGeom>
              <a:avLst/>
              <a:gdLst>
                <a:gd name="T0" fmla="*/ 4 w 15"/>
                <a:gd name="T1" fmla="*/ 4 h 26"/>
                <a:gd name="T2" fmla="*/ 6 w 15"/>
                <a:gd name="T3" fmla="*/ 5 h 26"/>
                <a:gd name="T4" fmla="*/ 6 w 15"/>
                <a:gd name="T5" fmla="*/ 6 h 26"/>
                <a:gd name="T6" fmla="*/ 5 w 15"/>
                <a:gd name="T7" fmla="*/ 6 h 26"/>
                <a:gd name="T8" fmla="*/ 1 w 15"/>
                <a:gd name="T9" fmla="*/ 4 h 26"/>
                <a:gd name="T10" fmla="*/ 0 w 15"/>
                <a:gd name="T11" fmla="*/ 3 h 26"/>
                <a:gd name="T12" fmla="*/ 2 w 15"/>
                <a:gd name="T13" fmla="*/ 2 h 26"/>
                <a:gd name="T14" fmla="*/ 6 w 15"/>
                <a:gd name="T15" fmla="*/ 2 h 26"/>
                <a:gd name="T16" fmla="*/ 6 w 15"/>
                <a:gd name="T17" fmla="*/ 1 h 26"/>
                <a:gd name="T18" fmla="*/ 7 w 15"/>
                <a:gd name="T19" fmla="*/ 0 h 26"/>
                <a:gd name="T20" fmla="*/ 11 w 15"/>
                <a:gd name="T21" fmla="*/ 1 h 26"/>
                <a:gd name="T22" fmla="*/ 12 w 15"/>
                <a:gd name="T23" fmla="*/ 5 h 26"/>
                <a:gd name="T24" fmla="*/ 12 w 15"/>
                <a:gd name="T25" fmla="*/ 5 h 26"/>
                <a:gd name="T26" fmla="*/ 10 w 15"/>
                <a:gd name="T27" fmla="*/ 12 h 26"/>
                <a:gd name="T28" fmla="*/ 9 w 15"/>
                <a:gd name="T29" fmla="*/ 13 h 26"/>
                <a:gd name="T30" fmla="*/ 11 w 15"/>
                <a:gd name="T31" fmla="*/ 14 h 26"/>
                <a:gd name="T32" fmla="*/ 12 w 15"/>
                <a:gd name="T33" fmla="*/ 14 h 26"/>
                <a:gd name="T34" fmla="*/ 14 w 15"/>
                <a:gd name="T35" fmla="*/ 16 h 26"/>
                <a:gd name="T36" fmla="*/ 14 w 15"/>
                <a:gd name="T37" fmla="*/ 18 h 26"/>
                <a:gd name="T38" fmla="*/ 14 w 15"/>
                <a:gd name="T39" fmla="*/ 19 h 26"/>
                <a:gd name="T40" fmla="*/ 14 w 15"/>
                <a:gd name="T41" fmla="*/ 24 h 26"/>
                <a:gd name="T42" fmla="*/ 9 w 15"/>
                <a:gd name="T43" fmla="*/ 25 h 26"/>
                <a:gd name="T44" fmla="*/ 6 w 15"/>
                <a:gd name="T45" fmla="*/ 21 h 26"/>
                <a:gd name="T46" fmla="*/ 7 w 15"/>
                <a:gd name="T47" fmla="*/ 17 h 26"/>
                <a:gd name="T48" fmla="*/ 7 w 15"/>
                <a:gd name="T49" fmla="*/ 15 h 26"/>
                <a:gd name="T50" fmla="*/ 9 w 15"/>
                <a:gd name="T51" fmla="*/ 7 h 26"/>
                <a:gd name="T52" fmla="*/ 9 w 15"/>
                <a:gd name="T53" fmla="*/ 5 h 26"/>
                <a:gd name="T54" fmla="*/ 9 w 15"/>
                <a:gd name="T55" fmla="*/ 4 h 26"/>
                <a:gd name="T56" fmla="*/ 10 w 15"/>
                <a:gd name="T57" fmla="*/ 4 h 26"/>
                <a:gd name="T58" fmla="*/ 11 w 15"/>
                <a:gd name="T59" fmla="*/ 4 h 26"/>
                <a:gd name="T60" fmla="*/ 8 w 15"/>
                <a:gd name="T61" fmla="*/ 2 h 26"/>
                <a:gd name="T62" fmla="*/ 8 w 15"/>
                <a:gd name="T63" fmla="*/ 3 h 26"/>
                <a:gd name="T64" fmla="*/ 6 w 15"/>
                <a:gd name="T65" fmla="*/ 4 h 26"/>
                <a:gd name="T66" fmla="*/ 5 w 15"/>
                <a:gd name="T67" fmla="*/ 4 h 26"/>
                <a:gd name="T68" fmla="*/ 4 w 15"/>
                <a:gd name="T69" fmla="*/ 4 h 26"/>
                <a:gd name="T70" fmla="*/ 8 w 15"/>
                <a:gd name="T71" fmla="*/ 20 h 26"/>
                <a:gd name="T72" fmla="*/ 8 w 15"/>
                <a:gd name="T73" fmla="*/ 21 h 26"/>
                <a:gd name="T74" fmla="*/ 9 w 15"/>
                <a:gd name="T75" fmla="*/ 23 h 26"/>
                <a:gd name="T76" fmla="*/ 10 w 15"/>
                <a:gd name="T77" fmla="*/ 24 h 26"/>
                <a:gd name="T78" fmla="*/ 13 w 15"/>
                <a:gd name="T79" fmla="*/ 21 h 26"/>
                <a:gd name="T80" fmla="*/ 12 w 15"/>
                <a:gd name="T81" fmla="*/ 20 h 26"/>
                <a:gd name="T82" fmla="*/ 13 w 15"/>
                <a:gd name="T83" fmla="*/ 22 h 26"/>
                <a:gd name="T84" fmla="*/ 11 w 15"/>
                <a:gd name="T85" fmla="*/ 23 h 26"/>
                <a:gd name="T86" fmla="*/ 10 w 15"/>
                <a:gd name="T87" fmla="*/ 22 h 26"/>
                <a:gd name="T88" fmla="*/ 10 w 15"/>
                <a:gd name="T89" fmla="*/ 20 h 26"/>
                <a:gd name="T90" fmla="*/ 8 w 15"/>
                <a:gd name="T91" fmla="*/ 20 h 26"/>
                <a:gd name="T92" fmla="*/ 9 w 15"/>
                <a:gd name="T93" fmla="*/ 15 h 26"/>
                <a:gd name="T94" fmla="*/ 8 w 15"/>
                <a:gd name="T95" fmla="*/ 16 h 26"/>
                <a:gd name="T96" fmla="*/ 10 w 15"/>
                <a:gd name="T97" fmla="*/ 19 h 26"/>
                <a:gd name="T98" fmla="*/ 13 w 15"/>
                <a:gd name="T99" fmla="*/ 17 h 26"/>
                <a:gd name="T100" fmla="*/ 13 w 15"/>
                <a:gd name="T101" fmla="*/ 16 h 26"/>
                <a:gd name="T102" fmla="*/ 10 w 15"/>
                <a:gd name="T103" fmla="*/ 16 h 26"/>
                <a:gd name="T104" fmla="*/ 9 w 15"/>
                <a:gd name="T10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 h="26">
                  <a:moveTo>
                    <a:pt x="4" y="4"/>
                  </a:moveTo>
                  <a:cubicBezTo>
                    <a:pt x="5" y="4"/>
                    <a:pt x="5" y="5"/>
                    <a:pt x="6" y="5"/>
                  </a:cubicBezTo>
                  <a:cubicBezTo>
                    <a:pt x="6" y="5"/>
                    <a:pt x="6" y="5"/>
                    <a:pt x="6" y="6"/>
                  </a:cubicBezTo>
                  <a:cubicBezTo>
                    <a:pt x="6" y="6"/>
                    <a:pt x="5" y="6"/>
                    <a:pt x="5" y="6"/>
                  </a:cubicBezTo>
                  <a:cubicBezTo>
                    <a:pt x="4" y="6"/>
                    <a:pt x="2" y="5"/>
                    <a:pt x="1" y="4"/>
                  </a:cubicBezTo>
                  <a:cubicBezTo>
                    <a:pt x="0" y="4"/>
                    <a:pt x="0" y="3"/>
                    <a:pt x="0" y="3"/>
                  </a:cubicBezTo>
                  <a:cubicBezTo>
                    <a:pt x="1" y="2"/>
                    <a:pt x="1" y="2"/>
                    <a:pt x="2" y="2"/>
                  </a:cubicBezTo>
                  <a:cubicBezTo>
                    <a:pt x="3" y="2"/>
                    <a:pt x="5" y="2"/>
                    <a:pt x="6" y="2"/>
                  </a:cubicBezTo>
                  <a:cubicBezTo>
                    <a:pt x="6" y="2"/>
                    <a:pt x="6" y="1"/>
                    <a:pt x="6" y="1"/>
                  </a:cubicBezTo>
                  <a:cubicBezTo>
                    <a:pt x="6" y="0"/>
                    <a:pt x="6" y="0"/>
                    <a:pt x="7" y="0"/>
                  </a:cubicBezTo>
                  <a:cubicBezTo>
                    <a:pt x="9" y="0"/>
                    <a:pt x="10" y="1"/>
                    <a:pt x="11" y="1"/>
                  </a:cubicBezTo>
                  <a:cubicBezTo>
                    <a:pt x="12" y="1"/>
                    <a:pt x="13" y="4"/>
                    <a:pt x="12" y="5"/>
                  </a:cubicBezTo>
                  <a:cubicBezTo>
                    <a:pt x="12" y="5"/>
                    <a:pt x="12" y="5"/>
                    <a:pt x="12" y="5"/>
                  </a:cubicBezTo>
                  <a:cubicBezTo>
                    <a:pt x="10" y="7"/>
                    <a:pt x="10" y="10"/>
                    <a:pt x="10" y="12"/>
                  </a:cubicBezTo>
                  <a:cubicBezTo>
                    <a:pt x="9" y="12"/>
                    <a:pt x="9" y="13"/>
                    <a:pt x="9" y="13"/>
                  </a:cubicBezTo>
                  <a:cubicBezTo>
                    <a:pt x="10" y="14"/>
                    <a:pt x="10" y="14"/>
                    <a:pt x="11" y="14"/>
                  </a:cubicBezTo>
                  <a:cubicBezTo>
                    <a:pt x="12" y="14"/>
                    <a:pt x="12" y="14"/>
                    <a:pt x="12" y="14"/>
                  </a:cubicBezTo>
                  <a:cubicBezTo>
                    <a:pt x="14" y="14"/>
                    <a:pt x="15" y="15"/>
                    <a:pt x="14" y="16"/>
                  </a:cubicBezTo>
                  <a:cubicBezTo>
                    <a:pt x="14" y="17"/>
                    <a:pt x="14" y="18"/>
                    <a:pt x="14" y="18"/>
                  </a:cubicBezTo>
                  <a:cubicBezTo>
                    <a:pt x="14" y="19"/>
                    <a:pt x="14" y="19"/>
                    <a:pt x="14" y="19"/>
                  </a:cubicBezTo>
                  <a:cubicBezTo>
                    <a:pt x="15" y="21"/>
                    <a:pt x="15" y="23"/>
                    <a:pt x="14" y="24"/>
                  </a:cubicBezTo>
                  <a:cubicBezTo>
                    <a:pt x="12" y="25"/>
                    <a:pt x="10" y="26"/>
                    <a:pt x="9" y="25"/>
                  </a:cubicBezTo>
                  <a:cubicBezTo>
                    <a:pt x="6" y="24"/>
                    <a:pt x="6" y="22"/>
                    <a:pt x="6" y="21"/>
                  </a:cubicBezTo>
                  <a:cubicBezTo>
                    <a:pt x="7" y="19"/>
                    <a:pt x="6" y="18"/>
                    <a:pt x="7" y="17"/>
                  </a:cubicBezTo>
                  <a:cubicBezTo>
                    <a:pt x="7" y="16"/>
                    <a:pt x="7" y="15"/>
                    <a:pt x="7" y="15"/>
                  </a:cubicBezTo>
                  <a:cubicBezTo>
                    <a:pt x="8" y="12"/>
                    <a:pt x="9" y="10"/>
                    <a:pt x="9" y="7"/>
                  </a:cubicBezTo>
                  <a:cubicBezTo>
                    <a:pt x="9" y="7"/>
                    <a:pt x="10" y="6"/>
                    <a:pt x="9" y="5"/>
                  </a:cubicBezTo>
                  <a:cubicBezTo>
                    <a:pt x="8" y="5"/>
                    <a:pt x="8" y="4"/>
                    <a:pt x="9" y="4"/>
                  </a:cubicBezTo>
                  <a:cubicBezTo>
                    <a:pt x="9" y="4"/>
                    <a:pt x="9" y="4"/>
                    <a:pt x="10" y="4"/>
                  </a:cubicBezTo>
                  <a:cubicBezTo>
                    <a:pt x="10" y="4"/>
                    <a:pt x="10" y="4"/>
                    <a:pt x="11" y="4"/>
                  </a:cubicBezTo>
                  <a:cubicBezTo>
                    <a:pt x="11" y="3"/>
                    <a:pt x="11" y="2"/>
                    <a:pt x="8" y="2"/>
                  </a:cubicBezTo>
                  <a:cubicBezTo>
                    <a:pt x="8" y="2"/>
                    <a:pt x="8" y="3"/>
                    <a:pt x="8" y="3"/>
                  </a:cubicBezTo>
                  <a:cubicBezTo>
                    <a:pt x="7" y="4"/>
                    <a:pt x="7" y="5"/>
                    <a:pt x="6" y="4"/>
                  </a:cubicBezTo>
                  <a:cubicBezTo>
                    <a:pt x="5" y="4"/>
                    <a:pt x="5" y="4"/>
                    <a:pt x="5" y="4"/>
                  </a:cubicBezTo>
                  <a:cubicBezTo>
                    <a:pt x="5" y="4"/>
                    <a:pt x="4" y="4"/>
                    <a:pt x="4" y="4"/>
                  </a:cubicBezTo>
                  <a:close/>
                  <a:moveTo>
                    <a:pt x="8" y="20"/>
                  </a:moveTo>
                  <a:cubicBezTo>
                    <a:pt x="8" y="20"/>
                    <a:pt x="8" y="20"/>
                    <a:pt x="8" y="21"/>
                  </a:cubicBezTo>
                  <a:cubicBezTo>
                    <a:pt x="7" y="22"/>
                    <a:pt x="7" y="23"/>
                    <a:pt x="9" y="23"/>
                  </a:cubicBezTo>
                  <a:cubicBezTo>
                    <a:pt x="9" y="24"/>
                    <a:pt x="9" y="24"/>
                    <a:pt x="10" y="24"/>
                  </a:cubicBezTo>
                  <a:cubicBezTo>
                    <a:pt x="11" y="24"/>
                    <a:pt x="13" y="23"/>
                    <a:pt x="13" y="21"/>
                  </a:cubicBezTo>
                  <a:cubicBezTo>
                    <a:pt x="14" y="20"/>
                    <a:pt x="13" y="20"/>
                    <a:pt x="12" y="20"/>
                  </a:cubicBezTo>
                  <a:cubicBezTo>
                    <a:pt x="12" y="21"/>
                    <a:pt x="13" y="21"/>
                    <a:pt x="13" y="22"/>
                  </a:cubicBezTo>
                  <a:cubicBezTo>
                    <a:pt x="12" y="22"/>
                    <a:pt x="12" y="23"/>
                    <a:pt x="11" y="23"/>
                  </a:cubicBezTo>
                  <a:cubicBezTo>
                    <a:pt x="11" y="23"/>
                    <a:pt x="10" y="22"/>
                    <a:pt x="10" y="22"/>
                  </a:cubicBezTo>
                  <a:cubicBezTo>
                    <a:pt x="10" y="21"/>
                    <a:pt x="10" y="21"/>
                    <a:pt x="10" y="20"/>
                  </a:cubicBezTo>
                  <a:cubicBezTo>
                    <a:pt x="9" y="20"/>
                    <a:pt x="9" y="20"/>
                    <a:pt x="8" y="20"/>
                  </a:cubicBezTo>
                  <a:close/>
                  <a:moveTo>
                    <a:pt x="9" y="15"/>
                  </a:moveTo>
                  <a:cubicBezTo>
                    <a:pt x="9" y="15"/>
                    <a:pt x="9" y="16"/>
                    <a:pt x="8" y="16"/>
                  </a:cubicBezTo>
                  <a:cubicBezTo>
                    <a:pt x="8" y="17"/>
                    <a:pt x="9" y="19"/>
                    <a:pt x="10" y="19"/>
                  </a:cubicBezTo>
                  <a:cubicBezTo>
                    <a:pt x="11" y="18"/>
                    <a:pt x="12" y="18"/>
                    <a:pt x="13" y="17"/>
                  </a:cubicBezTo>
                  <a:cubicBezTo>
                    <a:pt x="13" y="17"/>
                    <a:pt x="13" y="16"/>
                    <a:pt x="13" y="16"/>
                  </a:cubicBezTo>
                  <a:cubicBezTo>
                    <a:pt x="12" y="17"/>
                    <a:pt x="11" y="17"/>
                    <a:pt x="10" y="16"/>
                  </a:cubicBezTo>
                  <a:cubicBezTo>
                    <a:pt x="10" y="15"/>
                    <a:pt x="10" y="15"/>
                    <a:pt x="9" y="15"/>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500" name="Freeform 9">
              <a:extLst>
                <a:ext uri="{FF2B5EF4-FFF2-40B4-BE49-F238E27FC236}">
                  <a16:creationId xmlns:a16="http://schemas.microsoft.com/office/drawing/2014/main" id="{9FFA0497-6530-C6CA-673A-FB8A148A23A2}"/>
                </a:ext>
              </a:extLst>
            </p:cNvPr>
            <p:cNvSpPr>
              <a:spLocks/>
            </p:cNvSpPr>
            <p:nvPr/>
          </p:nvSpPr>
          <p:spPr bwMode="auto">
            <a:xfrm rot="720000">
              <a:off x="5557532" y="2582470"/>
              <a:ext cx="15874" cy="23802"/>
            </a:xfrm>
            <a:custGeom>
              <a:avLst/>
              <a:gdLst>
                <a:gd name="T0" fmla="*/ 5 w 5"/>
                <a:gd name="T1" fmla="*/ 8 h 8"/>
                <a:gd name="T2" fmla="*/ 2 w 5"/>
                <a:gd name="T3" fmla="*/ 5 h 8"/>
                <a:gd name="T4" fmla="*/ 1 w 5"/>
                <a:gd name="T5" fmla="*/ 3 h 8"/>
                <a:gd name="T6" fmla="*/ 0 w 5"/>
                <a:gd name="T7" fmla="*/ 1 h 8"/>
                <a:gd name="T8" fmla="*/ 1 w 5"/>
                <a:gd name="T9" fmla="*/ 0 h 8"/>
                <a:gd name="T10" fmla="*/ 2 w 5"/>
                <a:gd name="T11" fmla="*/ 1 h 8"/>
                <a:gd name="T12" fmla="*/ 4 w 5"/>
                <a:gd name="T13" fmla="*/ 6 h 8"/>
                <a:gd name="T14" fmla="*/ 5 w 5"/>
                <a:gd name="T15" fmla="*/ 8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cubicBezTo>
                    <a:pt x="3" y="7"/>
                    <a:pt x="3" y="6"/>
                    <a:pt x="2" y="5"/>
                  </a:cubicBezTo>
                  <a:cubicBezTo>
                    <a:pt x="2" y="4"/>
                    <a:pt x="1" y="4"/>
                    <a:pt x="1" y="3"/>
                  </a:cubicBezTo>
                  <a:cubicBezTo>
                    <a:pt x="1" y="3"/>
                    <a:pt x="0" y="2"/>
                    <a:pt x="0" y="1"/>
                  </a:cubicBezTo>
                  <a:cubicBezTo>
                    <a:pt x="0" y="1"/>
                    <a:pt x="0" y="0"/>
                    <a:pt x="1" y="0"/>
                  </a:cubicBezTo>
                  <a:cubicBezTo>
                    <a:pt x="1" y="0"/>
                    <a:pt x="2" y="0"/>
                    <a:pt x="2" y="1"/>
                  </a:cubicBezTo>
                  <a:cubicBezTo>
                    <a:pt x="3" y="3"/>
                    <a:pt x="4" y="4"/>
                    <a:pt x="4" y="6"/>
                  </a:cubicBezTo>
                  <a:cubicBezTo>
                    <a:pt x="5" y="6"/>
                    <a:pt x="5" y="7"/>
                    <a:pt x="5" y="8"/>
                  </a:cubicBezTo>
                  <a:cubicBezTo>
                    <a:pt x="5" y="8"/>
                    <a:pt x="5" y="8"/>
                    <a:pt x="5" y="8"/>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501" name="Freeform 10">
              <a:extLst>
                <a:ext uri="{FF2B5EF4-FFF2-40B4-BE49-F238E27FC236}">
                  <a16:creationId xmlns:a16="http://schemas.microsoft.com/office/drawing/2014/main" id="{77614286-EBE1-609F-C528-AD66B431783E}"/>
                </a:ext>
              </a:extLst>
            </p:cNvPr>
            <p:cNvSpPr>
              <a:spLocks/>
            </p:cNvSpPr>
            <p:nvPr/>
          </p:nvSpPr>
          <p:spPr bwMode="auto">
            <a:xfrm rot="720000">
              <a:off x="5616264" y="2598338"/>
              <a:ext cx="15874" cy="20628"/>
            </a:xfrm>
            <a:custGeom>
              <a:avLst/>
              <a:gdLst>
                <a:gd name="T0" fmla="*/ 1 w 5"/>
                <a:gd name="T1" fmla="*/ 7 h 7"/>
                <a:gd name="T2" fmla="*/ 0 w 5"/>
                <a:gd name="T3" fmla="*/ 6 h 7"/>
                <a:gd name="T4" fmla="*/ 0 w 5"/>
                <a:gd name="T5" fmla="*/ 5 h 7"/>
                <a:gd name="T6" fmla="*/ 3 w 5"/>
                <a:gd name="T7" fmla="*/ 1 h 7"/>
                <a:gd name="T8" fmla="*/ 4 w 5"/>
                <a:gd name="T9" fmla="*/ 0 h 7"/>
                <a:gd name="T10" fmla="*/ 4 w 5"/>
                <a:gd name="T11" fmla="*/ 2 h 7"/>
                <a:gd name="T12" fmla="*/ 2 w 5"/>
                <a:gd name="T13" fmla="*/ 6 h 7"/>
                <a:gd name="T14" fmla="*/ 1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7"/>
                  </a:moveTo>
                  <a:cubicBezTo>
                    <a:pt x="0" y="7"/>
                    <a:pt x="0" y="6"/>
                    <a:pt x="0" y="6"/>
                  </a:cubicBezTo>
                  <a:cubicBezTo>
                    <a:pt x="0" y="6"/>
                    <a:pt x="0" y="5"/>
                    <a:pt x="0" y="5"/>
                  </a:cubicBezTo>
                  <a:cubicBezTo>
                    <a:pt x="1" y="3"/>
                    <a:pt x="2" y="2"/>
                    <a:pt x="3" y="1"/>
                  </a:cubicBezTo>
                  <a:cubicBezTo>
                    <a:pt x="4" y="0"/>
                    <a:pt x="4" y="0"/>
                    <a:pt x="4" y="0"/>
                  </a:cubicBezTo>
                  <a:cubicBezTo>
                    <a:pt x="5" y="1"/>
                    <a:pt x="5" y="1"/>
                    <a:pt x="4" y="2"/>
                  </a:cubicBezTo>
                  <a:cubicBezTo>
                    <a:pt x="3" y="3"/>
                    <a:pt x="2" y="5"/>
                    <a:pt x="2" y="6"/>
                  </a:cubicBezTo>
                  <a:cubicBezTo>
                    <a:pt x="2" y="7"/>
                    <a:pt x="1" y="7"/>
                    <a:pt x="1" y="7"/>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502" name="Freeform 11">
              <a:extLst>
                <a:ext uri="{FF2B5EF4-FFF2-40B4-BE49-F238E27FC236}">
                  <a16:creationId xmlns:a16="http://schemas.microsoft.com/office/drawing/2014/main" id="{37F7F7D1-3C7F-2892-2727-08DEABC2F7A8}"/>
                </a:ext>
              </a:extLst>
            </p:cNvPr>
            <p:cNvSpPr>
              <a:spLocks/>
            </p:cNvSpPr>
            <p:nvPr/>
          </p:nvSpPr>
          <p:spPr bwMode="auto">
            <a:xfrm rot="720000">
              <a:off x="5592454" y="2582470"/>
              <a:ext cx="6350" cy="22215"/>
            </a:xfrm>
            <a:custGeom>
              <a:avLst/>
              <a:gdLst>
                <a:gd name="T0" fmla="*/ 2 w 2"/>
                <a:gd name="T1" fmla="*/ 0 h 7"/>
                <a:gd name="T2" fmla="*/ 2 w 2"/>
                <a:gd name="T3" fmla="*/ 4 h 7"/>
                <a:gd name="T4" fmla="*/ 2 w 2"/>
                <a:gd name="T5" fmla="*/ 6 h 7"/>
                <a:gd name="T6" fmla="*/ 2 w 2"/>
                <a:gd name="T7" fmla="*/ 7 h 7"/>
                <a:gd name="T8" fmla="*/ 1 w 2"/>
                <a:gd name="T9" fmla="*/ 7 h 7"/>
                <a:gd name="T10" fmla="*/ 0 w 2"/>
                <a:gd name="T11" fmla="*/ 6 h 7"/>
                <a:gd name="T12" fmla="*/ 0 w 2"/>
                <a:gd name="T13" fmla="*/ 1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0"/>
                  </a:moveTo>
                  <a:cubicBezTo>
                    <a:pt x="2" y="2"/>
                    <a:pt x="2" y="3"/>
                    <a:pt x="2" y="4"/>
                  </a:cubicBezTo>
                  <a:cubicBezTo>
                    <a:pt x="2" y="4"/>
                    <a:pt x="2" y="5"/>
                    <a:pt x="2" y="6"/>
                  </a:cubicBezTo>
                  <a:cubicBezTo>
                    <a:pt x="2" y="6"/>
                    <a:pt x="2" y="7"/>
                    <a:pt x="2" y="7"/>
                  </a:cubicBezTo>
                  <a:cubicBezTo>
                    <a:pt x="1" y="7"/>
                    <a:pt x="1" y="7"/>
                    <a:pt x="1" y="7"/>
                  </a:cubicBezTo>
                  <a:cubicBezTo>
                    <a:pt x="0" y="7"/>
                    <a:pt x="0" y="6"/>
                    <a:pt x="0" y="6"/>
                  </a:cubicBezTo>
                  <a:cubicBezTo>
                    <a:pt x="0" y="4"/>
                    <a:pt x="0" y="3"/>
                    <a:pt x="0" y="1"/>
                  </a:cubicBezTo>
                  <a:cubicBezTo>
                    <a:pt x="0" y="0"/>
                    <a:pt x="1" y="0"/>
                    <a:pt x="2" y="0"/>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503" name="Freeform 12">
              <a:extLst>
                <a:ext uri="{FF2B5EF4-FFF2-40B4-BE49-F238E27FC236}">
                  <a16:creationId xmlns:a16="http://schemas.microsoft.com/office/drawing/2014/main" id="{70D71795-662E-D3B2-7055-94883FCB2477}"/>
                </a:ext>
              </a:extLst>
            </p:cNvPr>
            <p:cNvSpPr>
              <a:spLocks/>
            </p:cNvSpPr>
            <p:nvPr/>
          </p:nvSpPr>
          <p:spPr bwMode="auto">
            <a:xfrm rot="720000">
              <a:off x="5640076" y="2612619"/>
              <a:ext cx="19049" cy="9521"/>
            </a:xfrm>
            <a:custGeom>
              <a:avLst/>
              <a:gdLst>
                <a:gd name="T0" fmla="*/ 0 w 6"/>
                <a:gd name="T1" fmla="*/ 3 h 3"/>
                <a:gd name="T2" fmla="*/ 2 w 6"/>
                <a:gd name="T3" fmla="*/ 1 h 3"/>
                <a:gd name="T4" fmla="*/ 5 w 6"/>
                <a:gd name="T5" fmla="*/ 0 h 3"/>
                <a:gd name="T6" fmla="*/ 4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2"/>
                    <a:pt x="1" y="2"/>
                    <a:pt x="2" y="1"/>
                  </a:cubicBezTo>
                  <a:cubicBezTo>
                    <a:pt x="3" y="1"/>
                    <a:pt x="4" y="0"/>
                    <a:pt x="5" y="0"/>
                  </a:cubicBezTo>
                  <a:cubicBezTo>
                    <a:pt x="6" y="1"/>
                    <a:pt x="5" y="2"/>
                    <a:pt x="4" y="2"/>
                  </a:cubicBezTo>
                  <a:cubicBezTo>
                    <a:pt x="3" y="3"/>
                    <a:pt x="2" y="3"/>
                    <a:pt x="0" y="3"/>
                  </a:cubicBezTo>
                  <a:close/>
                </a:path>
              </a:pathLst>
            </a:custGeom>
            <a:solidFill>
              <a:srgbClr val="2A1C42"/>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endParaRPr>
            </a:p>
          </p:txBody>
        </p:sp>
        <p:sp>
          <p:nvSpPr>
            <p:cNvPr id="76504" name="Freeform 6">
              <a:extLst>
                <a:ext uri="{FF2B5EF4-FFF2-40B4-BE49-F238E27FC236}">
                  <a16:creationId xmlns:a16="http://schemas.microsoft.com/office/drawing/2014/main" id="{BE308D1C-B19F-46C2-A7BD-873D64C89D00}"/>
                </a:ext>
              </a:extLst>
            </p:cNvPr>
            <p:cNvSpPr>
              <a:spLocks noEditPoints="1"/>
            </p:cNvSpPr>
            <p:nvPr/>
          </p:nvSpPr>
          <p:spPr bwMode="auto">
            <a:xfrm rot="720000">
              <a:off x="5282915" y="1784303"/>
              <a:ext cx="1712783" cy="1185349"/>
            </a:xfrm>
            <a:custGeom>
              <a:avLst/>
              <a:gdLst>
                <a:gd name="T0" fmla="*/ 194 w 438"/>
                <a:gd name="T1" fmla="*/ 273 h 319"/>
                <a:gd name="T2" fmla="*/ 248 w 438"/>
                <a:gd name="T3" fmla="*/ 256 h 319"/>
                <a:gd name="T4" fmla="*/ 283 w 438"/>
                <a:gd name="T5" fmla="*/ 231 h 319"/>
                <a:gd name="T6" fmla="*/ 324 w 438"/>
                <a:gd name="T7" fmla="*/ 188 h 319"/>
                <a:gd name="T8" fmla="*/ 366 w 438"/>
                <a:gd name="T9" fmla="*/ 125 h 319"/>
                <a:gd name="T10" fmla="*/ 398 w 438"/>
                <a:gd name="T11" fmla="*/ 66 h 319"/>
                <a:gd name="T12" fmla="*/ 408 w 438"/>
                <a:gd name="T13" fmla="*/ 24 h 319"/>
                <a:gd name="T14" fmla="*/ 420 w 438"/>
                <a:gd name="T15" fmla="*/ 5 h 319"/>
                <a:gd name="T16" fmla="*/ 430 w 438"/>
                <a:gd name="T17" fmla="*/ 24 h 319"/>
                <a:gd name="T18" fmla="*/ 433 w 438"/>
                <a:gd name="T19" fmla="*/ 35 h 319"/>
                <a:gd name="T20" fmla="*/ 414 w 438"/>
                <a:gd name="T21" fmla="*/ 36 h 319"/>
                <a:gd name="T22" fmla="*/ 369 w 438"/>
                <a:gd name="T23" fmla="*/ 123 h 319"/>
                <a:gd name="T24" fmla="*/ 324 w 438"/>
                <a:gd name="T25" fmla="*/ 189 h 319"/>
                <a:gd name="T26" fmla="*/ 284 w 438"/>
                <a:gd name="T27" fmla="*/ 233 h 319"/>
                <a:gd name="T28" fmla="*/ 205 w 438"/>
                <a:gd name="T29" fmla="*/ 274 h 319"/>
                <a:gd name="T30" fmla="*/ 165 w 438"/>
                <a:gd name="T31" fmla="*/ 307 h 319"/>
                <a:gd name="T32" fmla="*/ 150 w 438"/>
                <a:gd name="T33" fmla="*/ 318 h 319"/>
                <a:gd name="T34" fmla="*/ 122 w 438"/>
                <a:gd name="T35" fmla="*/ 305 h 319"/>
                <a:gd name="T36" fmla="*/ 96 w 438"/>
                <a:gd name="T37" fmla="*/ 274 h 319"/>
                <a:gd name="T38" fmla="*/ 28 w 438"/>
                <a:gd name="T39" fmla="*/ 263 h 319"/>
                <a:gd name="T40" fmla="*/ 6 w 438"/>
                <a:gd name="T41" fmla="*/ 260 h 319"/>
                <a:gd name="T42" fmla="*/ 61 w 438"/>
                <a:gd name="T43" fmla="*/ 255 h 319"/>
                <a:gd name="T44" fmla="*/ 53 w 438"/>
                <a:gd name="T45" fmla="*/ 240 h 319"/>
                <a:gd name="T46" fmla="*/ 62 w 438"/>
                <a:gd name="T47" fmla="*/ 224 h 319"/>
                <a:gd name="T48" fmla="*/ 67 w 438"/>
                <a:gd name="T49" fmla="*/ 237 h 319"/>
                <a:gd name="T50" fmla="*/ 70 w 438"/>
                <a:gd name="T51" fmla="*/ 253 h 319"/>
                <a:gd name="T52" fmla="*/ 98 w 438"/>
                <a:gd name="T53" fmla="*/ 273 h 319"/>
                <a:gd name="T54" fmla="*/ 111 w 438"/>
                <a:gd name="T55" fmla="*/ 273 h 319"/>
                <a:gd name="T56" fmla="*/ 120 w 438"/>
                <a:gd name="T57" fmla="*/ 259 h 319"/>
                <a:gd name="T58" fmla="*/ 130 w 438"/>
                <a:gd name="T59" fmla="*/ 268 h 319"/>
                <a:gd name="T60" fmla="*/ 140 w 438"/>
                <a:gd name="T61" fmla="*/ 263 h 319"/>
                <a:gd name="T62" fmla="*/ 123 w 438"/>
                <a:gd name="T63" fmla="*/ 289 h 319"/>
                <a:gd name="T64" fmla="*/ 126 w 438"/>
                <a:gd name="T65" fmla="*/ 281 h 319"/>
                <a:gd name="T66" fmla="*/ 122 w 438"/>
                <a:gd name="T67" fmla="*/ 281 h 319"/>
                <a:gd name="T68" fmla="*/ 126 w 438"/>
                <a:gd name="T69" fmla="*/ 262 h 319"/>
                <a:gd name="T70" fmla="*/ 115 w 438"/>
                <a:gd name="T71" fmla="*/ 284 h 319"/>
                <a:gd name="T72" fmla="*/ 115 w 438"/>
                <a:gd name="T73" fmla="*/ 289 h 319"/>
                <a:gd name="T74" fmla="*/ 131 w 438"/>
                <a:gd name="T75" fmla="*/ 310 h 319"/>
                <a:gd name="T76" fmla="*/ 129 w 438"/>
                <a:gd name="T77" fmla="*/ 296 h 319"/>
                <a:gd name="T78" fmla="*/ 140 w 438"/>
                <a:gd name="T79" fmla="*/ 301 h 319"/>
                <a:gd name="T80" fmla="*/ 140 w 438"/>
                <a:gd name="T81" fmla="*/ 295 h 319"/>
                <a:gd name="T82" fmla="*/ 142 w 438"/>
                <a:gd name="T83" fmla="*/ 303 h 319"/>
                <a:gd name="T84" fmla="*/ 140 w 438"/>
                <a:gd name="T85" fmla="*/ 316 h 319"/>
                <a:gd name="T86" fmla="*/ 154 w 438"/>
                <a:gd name="T87" fmla="*/ 313 h 319"/>
                <a:gd name="T88" fmla="*/ 156 w 438"/>
                <a:gd name="T89" fmla="*/ 299 h 319"/>
                <a:gd name="T90" fmla="*/ 162 w 438"/>
                <a:gd name="T91" fmla="*/ 299 h 319"/>
                <a:gd name="T92" fmla="*/ 63 w 438"/>
                <a:gd name="T93" fmla="*/ 230 h 319"/>
                <a:gd name="T94" fmla="*/ 71 w 438"/>
                <a:gd name="T95" fmla="*/ 224 h 319"/>
                <a:gd name="T96" fmla="*/ 64 w 438"/>
                <a:gd name="T97" fmla="*/ 242 h 319"/>
                <a:gd name="T98" fmla="*/ 63 w 438"/>
                <a:gd name="T99" fmla="*/ 260 h 319"/>
                <a:gd name="T100" fmla="*/ 134 w 438"/>
                <a:gd name="T101" fmla="*/ 307 h 319"/>
                <a:gd name="T102" fmla="*/ 138 w 438"/>
                <a:gd name="T103" fmla="*/ 316 h 319"/>
                <a:gd name="T104" fmla="*/ 128 w 438"/>
                <a:gd name="T105" fmla="*/ 272 h 319"/>
                <a:gd name="T106" fmla="*/ 111 w 438"/>
                <a:gd name="T107" fmla="*/ 287 h 319"/>
                <a:gd name="T108" fmla="*/ 72 w 438"/>
                <a:gd name="T109" fmla="*/ 245 h 319"/>
                <a:gd name="T110" fmla="*/ 423 w 438"/>
                <a:gd name="T111" fmla="*/ 13 h 319"/>
                <a:gd name="T112" fmla="*/ 134 w 438"/>
                <a:gd name="T113" fmla="*/ 303 h 319"/>
                <a:gd name="T114" fmla="*/ 114 w 438"/>
                <a:gd name="T115" fmla="*/ 274 h 319"/>
                <a:gd name="T116" fmla="*/ 116 w 438"/>
                <a:gd name="T117" fmla="*/ 276 h 319"/>
                <a:gd name="T118" fmla="*/ 423 w 438"/>
                <a:gd name="T119" fmla="*/ 8 h 319"/>
                <a:gd name="T120" fmla="*/ 132 w 438"/>
                <a:gd name="T121" fmla="*/ 2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19">
                  <a:moveTo>
                    <a:pt x="169" y="294"/>
                  </a:moveTo>
                  <a:cubicBezTo>
                    <a:pt x="169" y="294"/>
                    <a:pt x="169" y="294"/>
                    <a:pt x="169" y="294"/>
                  </a:cubicBezTo>
                  <a:cubicBezTo>
                    <a:pt x="171" y="292"/>
                    <a:pt x="172" y="290"/>
                    <a:pt x="174" y="288"/>
                  </a:cubicBezTo>
                  <a:cubicBezTo>
                    <a:pt x="175" y="287"/>
                    <a:pt x="176" y="286"/>
                    <a:pt x="177" y="285"/>
                  </a:cubicBezTo>
                  <a:cubicBezTo>
                    <a:pt x="178" y="284"/>
                    <a:pt x="179" y="283"/>
                    <a:pt x="180" y="282"/>
                  </a:cubicBezTo>
                  <a:cubicBezTo>
                    <a:pt x="182" y="280"/>
                    <a:pt x="184" y="278"/>
                    <a:pt x="186" y="276"/>
                  </a:cubicBezTo>
                  <a:cubicBezTo>
                    <a:pt x="189" y="275"/>
                    <a:pt x="191" y="274"/>
                    <a:pt x="194" y="273"/>
                  </a:cubicBezTo>
                  <a:cubicBezTo>
                    <a:pt x="196" y="273"/>
                    <a:pt x="198" y="273"/>
                    <a:pt x="200" y="273"/>
                  </a:cubicBezTo>
                  <a:cubicBezTo>
                    <a:pt x="202" y="273"/>
                    <a:pt x="203" y="272"/>
                    <a:pt x="205" y="272"/>
                  </a:cubicBezTo>
                  <a:cubicBezTo>
                    <a:pt x="209" y="272"/>
                    <a:pt x="213" y="271"/>
                    <a:pt x="217" y="270"/>
                  </a:cubicBezTo>
                  <a:cubicBezTo>
                    <a:pt x="220" y="269"/>
                    <a:pt x="223" y="268"/>
                    <a:pt x="226" y="267"/>
                  </a:cubicBezTo>
                  <a:cubicBezTo>
                    <a:pt x="228" y="266"/>
                    <a:pt x="231" y="265"/>
                    <a:pt x="233" y="264"/>
                  </a:cubicBezTo>
                  <a:cubicBezTo>
                    <a:pt x="235" y="263"/>
                    <a:pt x="237" y="262"/>
                    <a:pt x="239" y="261"/>
                  </a:cubicBezTo>
                  <a:cubicBezTo>
                    <a:pt x="242" y="259"/>
                    <a:pt x="245" y="257"/>
                    <a:pt x="248" y="256"/>
                  </a:cubicBezTo>
                  <a:cubicBezTo>
                    <a:pt x="250" y="255"/>
                    <a:pt x="252" y="254"/>
                    <a:pt x="254" y="253"/>
                  </a:cubicBezTo>
                  <a:cubicBezTo>
                    <a:pt x="255" y="252"/>
                    <a:pt x="257" y="252"/>
                    <a:pt x="258" y="251"/>
                  </a:cubicBezTo>
                  <a:cubicBezTo>
                    <a:pt x="258" y="251"/>
                    <a:pt x="258" y="251"/>
                    <a:pt x="258" y="251"/>
                  </a:cubicBezTo>
                  <a:cubicBezTo>
                    <a:pt x="261" y="249"/>
                    <a:pt x="264" y="247"/>
                    <a:pt x="266" y="245"/>
                  </a:cubicBezTo>
                  <a:cubicBezTo>
                    <a:pt x="270" y="243"/>
                    <a:pt x="273" y="240"/>
                    <a:pt x="276" y="237"/>
                  </a:cubicBezTo>
                  <a:cubicBezTo>
                    <a:pt x="277" y="236"/>
                    <a:pt x="278" y="235"/>
                    <a:pt x="279" y="234"/>
                  </a:cubicBezTo>
                  <a:cubicBezTo>
                    <a:pt x="281" y="233"/>
                    <a:pt x="282" y="232"/>
                    <a:pt x="283" y="231"/>
                  </a:cubicBezTo>
                  <a:cubicBezTo>
                    <a:pt x="285" y="229"/>
                    <a:pt x="287" y="227"/>
                    <a:pt x="289" y="225"/>
                  </a:cubicBezTo>
                  <a:cubicBezTo>
                    <a:pt x="292" y="223"/>
                    <a:pt x="294" y="221"/>
                    <a:pt x="296" y="219"/>
                  </a:cubicBezTo>
                  <a:cubicBezTo>
                    <a:pt x="299" y="216"/>
                    <a:pt x="302" y="213"/>
                    <a:pt x="305" y="210"/>
                  </a:cubicBezTo>
                  <a:cubicBezTo>
                    <a:pt x="307" y="208"/>
                    <a:pt x="309" y="206"/>
                    <a:pt x="311" y="203"/>
                  </a:cubicBezTo>
                  <a:cubicBezTo>
                    <a:pt x="313" y="202"/>
                    <a:pt x="314" y="200"/>
                    <a:pt x="315" y="198"/>
                  </a:cubicBezTo>
                  <a:cubicBezTo>
                    <a:pt x="317" y="196"/>
                    <a:pt x="319" y="194"/>
                    <a:pt x="320" y="191"/>
                  </a:cubicBezTo>
                  <a:cubicBezTo>
                    <a:pt x="321" y="190"/>
                    <a:pt x="323" y="189"/>
                    <a:pt x="324" y="188"/>
                  </a:cubicBezTo>
                  <a:cubicBezTo>
                    <a:pt x="326" y="184"/>
                    <a:pt x="329" y="180"/>
                    <a:pt x="332" y="177"/>
                  </a:cubicBezTo>
                  <a:cubicBezTo>
                    <a:pt x="334" y="174"/>
                    <a:pt x="336" y="171"/>
                    <a:pt x="338" y="168"/>
                  </a:cubicBezTo>
                  <a:cubicBezTo>
                    <a:pt x="339" y="166"/>
                    <a:pt x="341" y="165"/>
                    <a:pt x="342" y="163"/>
                  </a:cubicBezTo>
                  <a:cubicBezTo>
                    <a:pt x="345" y="159"/>
                    <a:pt x="348" y="155"/>
                    <a:pt x="350" y="152"/>
                  </a:cubicBezTo>
                  <a:cubicBezTo>
                    <a:pt x="352" y="149"/>
                    <a:pt x="354" y="146"/>
                    <a:pt x="356" y="143"/>
                  </a:cubicBezTo>
                  <a:cubicBezTo>
                    <a:pt x="358" y="139"/>
                    <a:pt x="360" y="136"/>
                    <a:pt x="362" y="133"/>
                  </a:cubicBezTo>
                  <a:cubicBezTo>
                    <a:pt x="364" y="130"/>
                    <a:pt x="365" y="127"/>
                    <a:pt x="366" y="125"/>
                  </a:cubicBezTo>
                  <a:cubicBezTo>
                    <a:pt x="368" y="123"/>
                    <a:pt x="369" y="121"/>
                    <a:pt x="370" y="119"/>
                  </a:cubicBezTo>
                  <a:cubicBezTo>
                    <a:pt x="371" y="116"/>
                    <a:pt x="373" y="114"/>
                    <a:pt x="374" y="111"/>
                  </a:cubicBezTo>
                  <a:cubicBezTo>
                    <a:pt x="376" y="108"/>
                    <a:pt x="378" y="104"/>
                    <a:pt x="380" y="101"/>
                  </a:cubicBezTo>
                  <a:cubicBezTo>
                    <a:pt x="382" y="98"/>
                    <a:pt x="383" y="95"/>
                    <a:pt x="384" y="93"/>
                  </a:cubicBezTo>
                  <a:cubicBezTo>
                    <a:pt x="386" y="90"/>
                    <a:pt x="387" y="87"/>
                    <a:pt x="389" y="85"/>
                  </a:cubicBezTo>
                  <a:cubicBezTo>
                    <a:pt x="390" y="82"/>
                    <a:pt x="392" y="79"/>
                    <a:pt x="393" y="76"/>
                  </a:cubicBezTo>
                  <a:cubicBezTo>
                    <a:pt x="395" y="73"/>
                    <a:pt x="397" y="70"/>
                    <a:pt x="398" y="66"/>
                  </a:cubicBezTo>
                  <a:cubicBezTo>
                    <a:pt x="400" y="62"/>
                    <a:pt x="402" y="58"/>
                    <a:pt x="404" y="54"/>
                  </a:cubicBezTo>
                  <a:cubicBezTo>
                    <a:pt x="406" y="50"/>
                    <a:pt x="408" y="46"/>
                    <a:pt x="410" y="41"/>
                  </a:cubicBezTo>
                  <a:cubicBezTo>
                    <a:pt x="412" y="37"/>
                    <a:pt x="414" y="32"/>
                    <a:pt x="417" y="27"/>
                  </a:cubicBezTo>
                  <a:cubicBezTo>
                    <a:pt x="418" y="24"/>
                    <a:pt x="420" y="21"/>
                    <a:pt x="421" y="18"/>
                  </a:cubicBezTo>
                  <a:cubicBezTo>
                    <a:pt x="421" y="18"/>
                    <a:pt x="422" y="17"/>
                    <a:pt x="422" y="17"/>
                  </a:cubicBezTo>
                  <a:cubicBezTo>
                    <a:pt x="420" y="17"/>
                    <a:pt x="418" y="18"/>
                    <a:pt x="417" y="18"/>
                  </a:cubicBezTo>
                  <a:cubicBezTo>
                    <a:pt x="414" y="20"/>
                    <a:pt x="410" y="21"/>
                    <a:pt x="408" y="24"/>
                  </a:cubicBezTo>
                  <a:cubicBezTo>
                    <a:pt x="408" y="24"/>
                    <a:pt x="407" y="25"/>
                    <a:pt x="407" y="25"/>
                  </a:cubicBezTo>
                  <a:cubicBezTo>
                    <a:pt x="406" y="25"/>
                    <a:pt x="406" y="25"/>
                    <a:pt x="405" y="25"/>
                  </a:cubicBezTo>
                  <a:cubicBezTo>
                    <a:pt x="404" y="25"/>
                    <a:pt x="404" y="24"/>
                    <a:pt x="404" y="23"/>
                  </a:cubicBezTo>
                  <a:cubicBezTo>
                    <a:pt x="404" y="22"/>
                    <a:pt x="404" y="22"/>
                    <a:pt x="404" y="21"/>
                  </a:cubicBezTo>
                  <a:cubicBezTo>
                    <a:pt x="404" y="21"/>
                    <a:pt x="405" y="20"/>
                    <a:pt x="405" y="20"/>
                  </a:cubicBezTo>
                  <a:cubicBezTo>
                    <a:pt x="410" y="19"/>
                    <a:pt x="413" y="16"/>
                    <a:pt x="416" y="12"/>
                  </a:cubicBezTo>
                  <a:cubicBezTo>
                    <a:pt x="417" y="10"/>
                    <a:pt x="419" y="8"/>
                    <a:pt x="420" y="5"/>
                  </a:cubicBezTo>
                  <a:cubicBezTo>
                    <a:pt x="421" y="4"/>
                    <a:pt x="422" y="3"/>
                    <a:pt x="423" y="1"/>
                  </a:cubicBezTo>
                  <a:cubicBezTo>
                    <a:pt x="423" y="0"/>
                    <a:pt x="424" y="0"/>
                    <a:pt x="424" y="0"/>
                  </a:cubicBezTo>
                  <a:cubicBezTo>
                    <a:pt x="425" y="0"/>
                    <a:pt x="425" y="1"/>
                    <a:pt x="425" y="2"/>
                  </a:cubicBezTo>
                  <a:cubicBezTo>
                    <a:pt x="425" y="2"/>
                    <a:pt x="425" y="2"/>
                    <a:pt x="425" y="3"/>
                  </a:cubicBezTo>
                  <a:cubicBezTo>
                    <a:pt x="424" y="6"/>
                    <a:pt x="425" y="9"/>
                    <a:pt x="425" y="12"/>
                  </a:cubicBezTo>
                  <a:cubicBezTo>
                    <a:pt x="426" y="13"/>
                    <a:pt x="426" y="15"/>
                    <a:pt x="427" y="16"/>
                  </a:cubicBezTo>
                  <a:cubicBezTo>
                    <a:pt x="428" y="19"/>
                    <a:pt x="429" y="21"/>
                    <a:pt x="430" y="24"/>
                  </a:cubicBezTo>
                  <a:cubicBezTo>
                    <a:pt x="432" y="27"/>
                    <a:pt x="434" y="30"/>
                    <a:pt x="436" y="32"/>
                  </a:cubicBezTo>
                  <a:cubicBezTo>
                    <a:pt x="436" y="32"/>
                    <a:pt x="437" y="32"/>
                    <a:pt x="437" y="32"/>
                  </a:cubicBezTo>
                  <a:cubicBezTo>
                    <a:pt x="437" y="33"/>
                    <a:pt x="438" y="33"/>
                    <a:pt x="438" y="34"/>
                  </a:cubicBezTo>
                  <a:cubicBezTo>
                    <a:pt x="438" y="34"/>
                    <a:pt x="437" y="35"/>
                    <a:pt x="437" y="35"/>
                  </a:cubicBezTo>
                  <a:cubicBezTo>
                    <a:pt x="436" y="35"/>
                    <a:pt x="436" y="35"/>
                    <a:pt x="435" y="34"/>
                  </a:cubicBezTo>
                  <a:cubicBezTo>
                    <a:pt x="434" y="33"/>
                    <a:pt x="433" y="31"/>
                    <a:pt x="431" y="30"/>
                  </a:cubicBezTo>
                  <a:cubicBezTo>
                    <a:pt x="432" y="32"/>
                    <a:pt x="432" y="33"/>
                    <a:pt x="433" y="35"/>
                  </a:cubicBezTo>
                  <a:cubicBezTo>
                    <a:pt x="433" y="36"/>
                    <a:pt x="432" y="36"/>
                    <a:pt x="432" y="36"/>
                  </a:cubicBezTo>
                  <a:cubicBezTo>
                    <a:pt x="431" y="37"/>
                    <a:pt x="430" y="36"/>
                    <a:pt x="430" y="35"/>
                  </a:cubicBezTo>
                  <a:cubicBezTo>
                    <a:pt x="429" y="30"/>
                    <a:pt x="427" y="26"/>
                    <a:pt x="426" y="21"/>
                  </a:cubicBezTo>
                  <a:cubicBezTo>
                    <a:pt x="425" y="19"/>
                    <a:pt x="425" y="18"/>
                    <a:pt x="424" y="16"/>
                  </a:cubicBezTo>
                  <a:cubicBezTo>
                    <a:pt x="424" y="16"/>
                    <a:pt x="424" y="17"/>
                    <a:pt x="424" y="17"/>
                  </a:cubicBezTo>
                  <a:cubicBezTo>
                    <a:pt x="422" y="20"/>
                    <a:pt x="420" y="23"/>
                    <a:pt x="419" y="26"/>
                  </a:cubicBezTo>
                  <a:cubicBezTo>
                    <a:pt x="417" y="30"/>
                    <a:pt x="415" y="33"/>
                    <a:pt x="414" y="36"/>
                  </a:cubicBezTo>
                  <a:cubicBezTo>
                    <a:pt x="412" y="39"/>
                    <a:pt x="411" y="42"/>
                    <a:pt x="410" y="45"/>
                  </a:cubicBezTo>
                  <a:cubicBezTo>
                    <a:pt x="408" y="49"/>
                    <a:pt x="406" y="52"/>
                    <a:pt x="405" y="56"/>
                  </a:cubicBezTo>
                  <a:cubicBezTo>
                    <a:pt x="403" y="59"/>
                    <a:pt x="402" y="62"/>
                    <a:pt x="400" y="65"/>
                  </a:cubicBezTo>
                  <a:cubicBezTo>
                    <a:pt x="398" y="70"/>
                    <a:pt x="396" y="74"/>
                    <a:pt x="393" y="79"/>
                  </a:cubicBezTo>
                  <a:cubicBezTo>
                    <a:pt x="391" y="83"/>
                    <a:pt x="388" y="88"/>
                    <a:pt x="386" y="93"/>
                  </a:cubicBezTo>
                  <a:cubicBezTo>
                    <a:pt x="383" y="99"/>
                    <a:pt x="380" y="104"/>
                    <a:pt x="377" y="110"/>
                  </a:cubicBezTo>
                  <a:cubicBezTo>
                    <a:pt x="374" y="114"/>
                    <a:pt x="372" y="118"/>
                    <a:pt x="369" y="123"/>
                  </a:cubicBezTo>
                  <a:cubicBezTo>
                    <a:pt x="366" y="128"/>
                    <a:pt x="363" y="134"/>
                    <a:pt x="360" y="139"/>
                  </a:cubicBezTo>
                  <a:cubicBezTo>
                    <a:pt x="357" y="143"/>
                    <a:pt x="355" y="148"/>
                    <a:pt x="352" y="152"/>
                  </a:cubicBezTo>
                  <a:cubicBezTo>
                    <a:pt x="350" y="154"/>
                    <a:pt x="348" y="157"/>
                    <a:pt x="346" y="160"/>
                  </a:cubicBezTo>
                  <a:cubicBezTo>
                    <a:pt x="343" y="165"/>
                    <a:pt x="339" y="170"/>
                    <a:pt x="335" y="175"/>
                  </a:cubicBezTo>
                  <a:cubicBezTo>
                    <a:pt x="334" y="177"/>
                    <a:pt x="332" y="179"/>
                    <a:pt x="330" y="182"/>
                  </a:cubicBezTo>
                  <a:cubicBezTo>
                    <a:pt x="328" y="184"/>
                    <a:pt x="327" y="186"/>
                    <a:pt x="326" y="188"/>
                  </a:cubicBezTo>
                  <a:cubicBezTo>
                    <a:pt x="325" y="188"/>
                    <a:pt x="325" y="189"/>
                    <a:pt x="324" y="189"/>
                  </a:cubicBezTo>
                  <a:cubicBezTo>
                    <a:pt x="323" y="191"/>
                    <a:pt x="322" y="193"/>
                    <a:pt x="320" y="195"/>
                  </a:cubicBezTo>
                  <a:cubicBezTo>
                    <a:pt x="317" y="198"/>
                    <a:pt x="314" y="202"/>
                    <a:pt x="311" y="206"/>
                  </a:cubicBezTo>
                  <a:cubicBezTo>
                    <a:pt x="309" y="208"/>
                    <a:pt x="307" y="210"/>
                    <a:pt x="305" y="212"/>
                  </a:cubicBezTo>
                  <a:cubicBezTo>
                    <a:pt x="304" y="214"/>
                    <a:pt x="302" y="215"/>
                    <a:pt x="300" y="217"/>
                  </a:cubicBezTo>
                  <a:cubicBezTo>
                    <a:pt x="299" y="218"/>
                    <a:pt x="298" y="219"/>
                    <a:pt x="298" y="220"/>
                  </a:cubicBezTo>
                  <a:cubicBezTo>
                    <a:pt x="294" y="223"/>
                    <a:pt x="291" y="226"/>
                    <a:pt x="287" y="230"/>
                  </a:cubicBezTo>
                  <a:cubicBezTo>
                    <a:pt x="286" y="231"/>
                    <a:pt x="285" y="232"/>
                    <a:pt x="284" y="233"/>
                  </a:cubicBezTo>
                  <a:cubicBezTo>
                    <a:pt x="281" y="236"/>
                    <a:pt x="278" y="239"/>
                    <a:pt x="274" y="242"/>
                  </a:cubicBezTo>
                  <a:cubicBezTo>
                    <a:pt x="271" y="244"/>
                    <a:pt x="267" y="247"/>
                    <a:pt x="264" y="250"/>
                  </a:cubicBezTo>
                  <a:cubicBezTo>
                    <a:pt x="262" y="251"/>
                    <a:pt x="260" y="252"/>
                    <a:pt x="258" y="253"/>
                  </a:cubicBezTo>
                  <a:cubicBezTo>
                    <a:pt x="254" y="255"/>
                    <a:pt x="250" y="258"/>
                    <a:pt x="246" y="260"/>
                  </a:cubicBezTo>
                  <a:cubicBezTo>
                    <a:pt x="241" y="262"/>
                    <a:pt x="236" y="264"/>
                    <a:pt x="232" y="267"/>
                  </a:cubicBezTo>
                  <a:cubicBezTo>
                    <a:pt x="227" y="269"/>
                    <a:pt x="223" y="271"/>
                    <a:pt x="218" y="272"/>
                  </a:cubicBezTo>
                  <a:cubicBezTo>
                    <a:pt x="214" y="273"/>
                    <a:pt x="209" y="274"/>
                    <a:pt x="205" y="274"/>
                  </a:cubicBezTo>
                  <a:cubicBezTo>
                    <a:pt x="203" y="274"/>
                    <a:pt x="200" y="275"/>
                    <a:pt x="198" y="275"/>
                  </a:cubicBezTo>
                  <a:cubicBezTo>
                    <a:pt x="196" y="275"/>
                    <a:pt x="195" y="276"/>
                    <a:pt x="194" y="276"/>
                  </a:cubicBezTo>
                  <a:cubicBezTo>
                    <a:pt x="190" y="276"/>
                    <a:pt x="187" y="278"/>
                    <a:pt x="185" y="280"/>
                  </a:cubicBezTo>
                  <a:cubicBezTo>
                    <a:pt x="181" y="283"/>
                    <a:pt x="178" y="287"/>
                    <a:pt x="175" y="290"/>
                  </a:cubicBezTo>
                  <a:cubicBezTo>
                    <a:pt x="173" y="292"/>
                    <a:pt x="171" y="295"/>
                    <a:pt x="170" y="298"/>
                  </a:cubicBezTo>
                  <a:cubicBezTo>
                    <a:pt x="168" y="300"/>
                    <a:pt x="167" y="302"/>
                    <a:pt x="165" y="304"/>
                  </a:cubicBezTo>
                  <a:cubicBezTo>
                    <a:pt x="164" y="305"/>
                    <a:pt x="164" y="306"/>
                    <a:pt x="165" y="307"/>
                  </a:cubicBezTo>
                  <a:cubicBezTo>
                    <a:pt x="165" y="307"/>
                    <a:pt x="166" y="308"/>
                    <a:pt x="165" y="308"/>
                  </a:cubicBezTo>
                  <a:cubicBezTo>
                    <a:pt x="164" y="309"/>
                    <a:pt x="164" y="308"/>
                    <a:pt x="164" y="308"/>
                  </a:cubicBezTo>
                  <a:cubicBezTo>
                    <a:pt x="164" y="307"/>
                    <a:pt x="163" y="307"/>
                    <a:pt x="163" y="307"/>
                  </a:cubicBezTo>
                  <a:cubicBezTo>
                    <a:pt x="162" y="308"/>
                    <a:pt x="161" y="309"/>
                    <a:pt x="160" y="310"/>
                  </a:cubicBezTo>
                  <a:cubicBezTo>
                    <a:pt x="159" y="311"/>
                    <a:pt x="158" y="312"/>
                    <a:pt x="157" y="313"/>
                  </a:cubicBezTo>
                  <a:cubicBezTo>
                    <a:pt x="156" y="314"/>
                    <a:pt x="156" y="314"/>
                    <a:pt x="155" y="315"/>
                  </a:cubicBezTo>
                  <a:cubicBezTo>
                    <a:pt x="154" y="316"/>
                    <a:pt x="152" y="317"/>
                    <a:pt x="150" y="318"/>
                  </a:cubicBezTo>
                  <a:cubicBezTo>
                    <a:pt x="148" y="318"/>
                    <a:pt x="145" y="319"/>
                    <a:pt x="143" y="319"/>
                  </a:cubicBezTo>
                  <a:cubicBezTo>
                    <a:pt x="140" y="319"/>
                    <a:pt x="138" y="319"/>
                    <a:pt x="135" y="317"/>
                  </a:cubicBezTo>
                  <a:cubicBezTo>
                    <a:pt x="135" y="318"/>
                    <a:pt x="134" y="318"/>
                    <a:pt x="133" y="318"/>
                  </a:cubicBezTo>
                  <a:cubicBezTo>
                    <a:pt x="133" y="317"/>
                    <a:pt x="132" y="316"/>
                    <a:pt x="131" y="315"/>
                  </a:cubicBezTo>
                  <a:cubicBezTo>
                    <a:pt x="130" y="315"/>
                    <a:pt x="129" y="313"/>
                    <a:pt x="128" y="312"/>
                  </a:cubicBezTo>
                  <a:cubicBezTo>
                    <a:pt x="127" y="310"/>
                    <a:pt x="125" y="309"/>
                    <a:pt x="123" y="307"/>
                  </a:cubicBezTo>
                  <a:cubicBezTo>
                    <a:pt x="123" y="307"/>
                    <a:pt x="122" y="306"/>
                    <a:pt x="122" y="305"/>
                  </a:cubicBezTo>
                  <a:cubicBezTo>
                    <a:pt x="120" y="304"/>
                    <a:pt x="119" y="302"/>
                    <a:pt x="118" y="300"/>
                  </a:cubicBezTo>
                  <a:cubicBezTo>
                    <a:pt x="116" y="298"/>
                    <a:pt x="114" y="296"/>
                    <a:pt x="112" y="294"/>
                  </a:cubicBezTo>
                  <a:cubicBezTo>
                    <a:pt x="111" y="295"/>
                    <a:pt x="110" y="297"/>
                    <a:pt x="109" y="298"/>
                  </a:cubicBezTo>
                  <a:cubicBezTo>
                    <a:pt x="109" y="296"/>
                    <a:pt x="110" y="294"/>
                    <a:pt x="111" y="292"/>
                  </a:cubicBezTo>
                  <a:cubicBezTo>
                    <a:pt x="109" y="290"/>
                    <a:pt x="108" y="288"/>
                    <a:pt x="106" y="286"/>
                  </a:cubicBezTo>
                  <a:cubicBezTo>
                    <a:pt x="104" y="284"/>
                    <a:pt x="103" y="282"/>
                    <a:pt x="102" y="280"/>
                  </a:cubicBezTo>
                  <a:cubicBezTo>
                    <a:pt x="100" y="278"/>
                    <a:pt x="98" y="276"/>
                    <a:pt x="96" y="274"/>
                  </a:cubicBezTo>
                  <a:cubicBezTo>
                    <a:pt x="93" y="272"/>
                    <a:pt x="91" y="270"/>
                    <a:pt x="89" y="269"/>
                  </a:cubicBezTo>
                  <a:cubicBezTo>
                    <a:pt x="85" y="268"/>
                    <a:pt x="82" y="266"/>
                    <a:pt x="78" y="266"/>
                  </a:cubicBezTo>
                  <a:cubicBezTo>
                    <a:pt x="75" y="266"/>
                    <a:pt x="73" y="266"/>
                    <a:pt x="70" y="266"/>
                  </a:cubicBezTo>
                  <a:cubicBezTo>
                    <a:pt x="66" y="265"/>
                    <a:pt x="61" y="265"/>
                    <a:pt x="57" y="265"/>
                  </a:cubicBezTo>
                  <a:cubicBezTo>
                    <a:pt x="52" y="264"/>
                    <a:pt x="47" y="264"/>
                    <a:pt x="41" y="264"/>
                  </a:cubicBezTo>
                  <a:cubicBezTo>
                    <a:pt x="40" y="264"/>
                    <a:pt x="38" y="264"/>
                    <a:pt x="37" y="263"/>
                  </a:cubicBezTo>
                  <a:cubicBezTo>
                    <a:pt x="34" y="263"/>
                    <a:pt x="31" y="263"/>
                    <a:pt x="28" y="263"/>
                  </a:cubicBezTo>
                  <a:cubicBezTo>
                    <a:pt x="23" y="263"/>
                    <a:pt x="17" y="263"/>
                    <a:pt x="12" y="263"/>
                  </a:cubicBezTo>
                  <a:cubicBezTo>
                    <a:pt x="9" y="262"/>
                    <a:pt x="6" y="262"/>
                    <a:pt x="3" y="262"/>
                  </a:cubicBezTo>
                  <a:cubicBezTo>
                    <a:pt x="2" y="262"/>
                    <a:pt x="1" y="261"/>
                    <a:pt x="1" y="261"/>
                  </a:cubicBezTo>
                  <a:cubicBezTo>
                    <a:pt x="0" y="261"/>
                    <a:pt x="0" y="261"/>
                    <a:pt x="0" y="260"/>
                  </a:cubicBezTo>
                  <a:cubicBezTo>
                    <a:pt x="0" y="260"/>
                    <a:pt x="0" y="260"/>
                    <a:pt x="0" y="260"/>
                  </a:cubicBezTo>
                  <a:cubicBezTo>
                    <a:pt x="0" y="260"/>
                    <a:pt x="1" y="260"/>
                    <a:pt x="1" y="260"/>
                  </a:cubicBezTo>
                  <a:cubicBezTo>
                    <a:pt x="3" y="260"/>
                    <a:pt x="4" y="260"/>
                    <a:pt x="6" y="260"/>
                  </a:cubicBezTo>
                  <a:cubicBezTo>
                    <a:pt x="10" y="261"/>
                    <a:pt x="14" y="260"/>
                    <a:pt x="18" y="260"/>
                  </a:cubicBezTo>
                  <a:cubicBezTo>
                    <a:pt x="24" y="260"/>
                    <a:pt x="30" y="261"/>
                    <a:pt x="36" y="262"/>
                  </a:cubicBezTo>
                  <a:cubicBezTo>
                    <a:pt x="37" y="262"/>
                    <a:pt x="38" y="262"/>
                    <a:pt x="39" y="262"/>
                  </a:cubicBezTo>
                  <a:cubicBezTo>
                    <a:pt x="42" y="262"/>
                    <a:pt x="46" y="262"/>
                    <a:pt x="49" y="262"/>
                  </a:cubicBezTo>
                  <a:cubicBezTo>
                    <a:pt x="51" y="263"/>
                    <a:pt x="53" y="263"/>
                    <a:pt x="55" y="263"/>
                  </a:cubicBezTo>
                  <a:cubicBezTo>
                    <a:pt x="55" y="261"/>
                    <a:pt x="56" y="261"/>
                    <a:pt x="57" y="260"/>
                  </a:cubicBezTo>
                  <a:cubicBezTo>
                    <a:pt x="58" y="259"/>
                    <a:pt x="59" y="257"/>
                    <a:pt x="61" y="255"/>
                  </a:cubicBezTo>
                  <a:cubicBezTo>
                    <a:pt x="61" y="255"/>
                    <a:pt x="62" y="254"/>
                    <a:pt x="62" y="253"/>
                  </a:cubicBezTo>
                  <a:cubicBezTo>
                    <a:pt x="63" y="253"/>
                    <a:pt x="63" y="252"/>
                    <a:pt x="63" y="252"/>
                  </a:cubicBezTo>
                  <a:cubicBezTo>
                    <a:pt x="65" y="250"/>
                    <a:pt x="65" y="247"/>
                    <a:pt x="64" y="244"/>
                  </a:cubicBezTo>
                  <a:cubicBezTo>
                    <a:pt x="63" y="244"/>
                    <a:pt x="61" y="244"/>
                    <a:pt x="59" y="244"/>
                  </a:cubicBezTo>
                  <a:cubicBezTo>
                    <a:pt x="57" y="244"/>
                    <a:pt x="56" y="243"/>
                    <a:pt x="54" y="243"/>
                  </a:cubicBezTo>
                  <a:cubicBezTo>
                    <a:pt x="53" y="243"/>
                    <a:pt x="52" y="242"/>
                    <a:pt x="53" y="241"/>
                  </a:cubicBezTo>
                  <a:cubicBezTo>
                    <a:pt x="53" y="241"/>
                    <a:pt x="53" y="240"/>
                    <a:pt x="53" y="240"/>
                  </a:cubicBezTo>
                  <a:cubicBezTo>
                    <a:pt x="55" y="238"/>
                    <a:pt x="57" y="235"/>
                    <a:pt x="58" y="232"/>
                  </a:cubicBezTo>
                  <a:cubicBezTo>
                    <a:pt x="58" y="231"/>
                    <a:pt x="59" y="230"/>
                    <a:pt x="58" y="230"/>
                  </a:cubicBezTo>
                  <a:cubicBezTo>
                    <a:pt x="58" y="230"/>
                    <a:pt x="58" y="229"/>
                    <a:pt x="58" y="229"/>
                  </a:cubicBezTo>
                  <a:cubicBezTo>
                    <a:pt x="58" y="228"/>
                    <a:pt x="57" y="226"/>
                    <a:pt x="57" y="225"/>
                  </a:cubicBezTo>
                  <a:cubicBezTo>
                    <a:pt x="57" y="225"/>
                    <a:pt x="57" y="225"/>
                    <a:pt x="57" y="225"/>
                  </a:cubicBezTo>
                  <a:cubicBezTo>
                    <a:pt x="58" y="223"/>
                    <a:pt x="60" y="223"/>
                    <a:pt x="62" y="224"/>
                  </a:cubicBezTo>
                  <a:cubicBezTo>
                    <a:pt x="62" y="224"/>
                    <a:pt x="62" y="224"/>
                    <a:pt x="62" y="224"/>
                  </a:cubicBezTo>
                  <a:cubicBezTo>
                    <a:pt x="63" y="222"/>
                    <a:pt x="65" y="221"/>
                    <a:pt x="67" y="221"/>
                  </a:cubicBezTo>
                  <a:cubicBezTo>
                    <a:pt x="71" y="221"/>
                    <a:pt x="73" y="223"/>
                    <a:pt x="75" y="225"/>
                  </a:cubicBezTo>
                  <a:cubicBezTo>
                    <a:pt x="76" y="226"/>
                    <a:pt x="76" y="227"/>
                    <a:pt x="75" y="228"/>
                  </a:cubicBezTo>
                  <a:cubicBezTo>
                    <a:pt x="75" y="229"/>
                    <a:pt x="75" y="230"/>
                    <a:pt x="74" y="230"/>
                  </a:cubicBezTo>
                  <a:cubicBezTo>
                    <a:pt x="74" y="231"/>
                    <a:pt x="73" y="232"/>
                    <a:pt x="72" y="233"/>
                  </a:cubicBezTo>
                  <a:cubicBezTo>
                    <a:pt x="72" y="233"/>
                    <a:pt x="71" y="234"/>
                    <a:pt x="70" y="234"/>
                  </a:cubicBezTo>
                  <a:cubicBezTo>
                    <a:pt x="67" y="234"/>
                    <a:pt x="67" y="234"/>
                    <a:pt x="67" y="237"/>
                  </a:cubicBezTo>
                  <a:cubicBezTo>
                    <a:pt x="67" y="238"/>
                    <a:pt x="67" y="239"/>
                    <a:pt x="67" y="240"/>
                  </a:cubicBezTo>
                  <a:cubicBezTo>
                    <a:pt x="66" y="241"/>
                    <a:pt x="67" y="241"/>
                    <a:pt x="68" y="242"/>
                  </a:cubicBezTo>
                  <a:cubicBezTo>
                    <a:pt x="70" y="242"/>
                    <a:pt x="72" y="242"/>
                    <a:pt x="73" y="243"/>
                  </a:cubicBezTo>
                  <a:cubicBezTo>
                    <a:pt x="74" y="243"/>
                    <a:pt x="75" y="243"/>
                    <a:pt x="75" y="243"/>
                  </a:cubicBezTo>
                  <a:cubicBezTo>
                    <a:pt x="75" y="244"/>
                    <a:pt x="75" y="245"/>
                    <a:pt x="75" y="245"/>
                  </a:cubicBezTo>
                  <a:cubicBezTo>
                    <a:pt x="73" y="247"/>
                    <a:pt x="72" y="248"/>
                    <a:pt x="71" y="250"/>
                  </a:cubicBezTo>
                  <a:cubicBezTo>
                    <a:pt x="70" y="251"/>
                    <a:pt x="70" y="251"/>
                    <a:pt x="70" y="253"/>
                  </a:cubicBezTo>
                  <a:cubicBezTo>
                    <a:pt x="71" y="254"/>
                    <a:pt x="70" y="255"/>
                    <a:pt x="68" y="254"/>
                  </a:cubicBezTo>
                  <a:cubicBezTo>
                    <a:pt x="69" y="256"/>
                    <a:pt x="70" y="258"/>
                    <a:pt x="71" y="260"/>
                  </a:cubicBezTo>
                  <a:cubicBezTo>
                    <a:pt x="73" y="260"/>
                    <a:pt x="76" y="260"/>
                    <a:pt x="78" y="261"/>
                  </a:cubicBezTo>
                  <a:cubicBezTo>
                    <a:pt x="78" y="262"/>
                    <a:pt x="78" y="263"/>
                    <a:pt x="77" y="264"/>
                  </a:cubicBezTo>
                  <a:cubicBezTo>
                    <a:pt x="78" y="264"/>
                    <a:pt x="79" y="264"/>
                    <a:pt x="79" y="264"/>
                  </a:cubicBezTo>
                  <a:cubicBezTo>
                    <a:pt x="83" y="264"/>
                    <a:pt x="86" y="265"/>
                    <a:pt x="90" y="267"/>
                  </a:cubicBezTo>
                  <a:cubicBezTo>
                    <a:pt x="93" y="269"/>
                    <a:pt x="96" y="270"/>
                    <a:pt x="98" y="273"/>
                  </a:cubicBezTo>
                  <a:cubicBezTo>
                    <a:pt x="100" y="274"/>
                    <a:pt x="101" y="276"/>
                    <a:pt x="102" y="277"/>
                  </a:cubicBezTo>
                  <a:cubicBezTo>
                    <a:pt x="103" y="279"/>
                    <a:pt x="105" y="281"/>
                    <a:pt x="106" y="283"/>
                  </a:cubicBezTo>
                  <a:cubicBezTo>
                    <a:pt x="107" y="282"/>
                    <a:pt x="107" y="282"/>
                    <a:pt x="107" y="282"/>
                  </a:cubicBezTo>
                  <a:cubicBezTo>
                    <a:pt x="107" y="281"/>
                    <a:pt x="108" y="281"/>
                    <a:pt x="109" y="281"/>
                  </a:cubicBezTo>
                  <a:cubicBezTo>
                    <a:pt x="110" y="280"/>
                    <a:pt x="111" y="280"/>
                    <a:pt x="110" y="279"/>
                  </a:cubicBezTo>
                  <a:cubicBezTo>
                    <a:pt x="109" y="278"/>
                    <a:pt x="109" y="276"/>
                    <a:pt x="110" y="274"/>
                  </a:cubicBezTo>
                  <a:cubicBezTo>
                    <a:pt x="111" y="274"/>
                    <a:pt x="111" y="274"/>
                    <a:pt x="111" y="273"/>
                  </a:cubicBezTo>
                  <a:cubicBezTo>
                    <a:pt x="112" y="273"/>
                    <a:pt x="113" y="273"/>
                    <a:pt x="113" y="272"/>
                  </a:cubicBezTo>
                  <a:cubicBezTo>
                    <a:pt x="114" y="272"/>
                    <a:pt x="115" y="272"/>
                    <a:pt x="116" y="273"/>
                  </a:cubicBezTo>
                  <a:cubicBezTo>
                    <a:pt x="117" y="273"/>
                    <a:pt x="117" y="273"/>
                    <a:pt x="117" y="274"/>
                  </a:cubicBezTo>
                  <a:cubicBezTo>
                    <a:pt x="118" y="272"/>
                    <a:pt x="118" y="271"/>
                    <a:pt x="119" y="269"/>
                  </a:cubicBezTo>
                  <a:cubicBezTo>
                    <a:pt x="119" y="268"/>
                    <a:pt x="119" y="267"/>
                    <a:pt x="120" y="266"/>
                  </a:cubicBezTo>
                  <a:cubicBezTo>
                    <a:pt x="120" y="265"/>
                    <a:pt x="121" y="264"/>
                    <a:pt x="119" y="262"/>
                  </a:cubicBezTo>
                  <a:cubicBezTo>
                    <a:pt x="119" y="262"/>
                    <a:pt x="119" y="260"/>
                    <a:pt x="120" y="259"/>
                  </a:cubicBezTo>
                  <a:cubicBezTo>
                    <a:pt x="122" y="258"/>
                    <a:pt x="123" y="257"/>
                    <a:pt x="125" y="258"/>
                  </a:cubicBezTo>
                  <a:cubicBezTo>
                    <a:pt x="126" y="258"/>
                    <a:pt x="126" y="258"/>
                    <a:pt x="127" y="258"/>
                  </a:cubicBezTo>
                  <a:cubicBezTo>
                    <a:pt x="127" y="259"/>
                    <a:pt x="127" y="260"/>
                    <a:pt x="128" y="260"/>
                  </a:cubicBezTo>
                  <a:cubicBezTo>
                    <a:pt x="128" y="260"/>
                    <a:pt x="129" y="261"/>
                    <a:pt x="129" y="261"/>
                  </a:cubicBezTo>
                  <a:cubicBezTo>
                    <a:pt x="128" y="262"/>
                    <a:pt x="129" y="264"/>
                    <a:pt x="129" y="265"/>
                  </a:cubicBezTo>
                  <a:cubicBezTo>
                    <a:pt x="129" y="266"/>
                    <a:pt x="129" y="267"/>
                    <a:pt x="129" y="268"/>
                  </a:cubicBezTo>
                  <a:cubicBezTo>
                    <a:pt x="129" y="268"/>
                    <a:pt x="130" y="268"/>
                    <a:pt x="130" y="268"/>
                  </a:cubicBezTo>
                  <a:cubicBezTo>
                    <a:pt x="130" y="269"/>
                    <a:pt x="131" y="269"/>
                    <a:pt x="132" y="269"/>
                  </a:cubicBezTo>
                  <a:cubicBezTo>
                    <a:pt x="132" y="268"/>
                    <a:pt x="133" y="267"/>
                    <a:pt x="133" y="266"/>
                  </a:cubicBezTo>
                  <a:cubicBezTo>
                    <a:pt x="132" y="265"/>
                    <a:pt x="132" y="264"/>
                    <a:pt x="133" y="263"/>
                  </a:cubicBezTo>
                  <a:cubicBezTo>
                    <a:pt x="134" y="263"/>
                    <a:pt x="135" y="263"/>
                    <a:pt x="136" y="264"/>
                  </a:cubicBezTo>
                  <a:cubicBezTo>
                    <a:pt x="136" y="264"/>
                    <a:pt x="136" y="264"/>
                    <a:pt x="137" y="264"/>
                  </a:cubicBezTo>
                  <a:cubicBezTo>
                    <a:pt x="137" y="264"/>
                    <a:pt x="137" y="264"/>
                    <a:pt x="137" y="263"/>
                  </a:cubicBezTo>
                  <a:cubicBezTo>
                    <a:pt x="138" y="262"/>
                    <a:pt x="138" y="262"/>
                    <a:pt x="140" y="263"/>
                  </a:cubicBezTo>
                  <a:cubicBezTo>
                    <a:pt x="140" y="264"/>
                    <a:pt x="140" y="265"/>
                    <a:pt x="140" y="266"/>
                  </a:cubicBezTo>
                  <a:cubicBezTo>
                    <a:pt x="138" y="268"/>
                    <a:pt x="136" y="270"/>
                    <a:pt x="135" y="273"/>
                  </a:cubicBezTo>
                  <a:cubicBezTo>
                    <a:pt x="132" y="276"/>
                    <a:pt x="130" y="278"/>
                    <a:pt x="127" y="281"/>
                  </a:cubicBezTo>
                  <a:cubicBezTo>
                    <a:pt x="126" y="282"/>
                    <a:pt x="126" y="283"/>
                    <a:pt x="125" y="284"/>
                  </a:cubicBezTo>
                  <a:cubicBezTo>
                    <a:pt x="125" y="284"/>
                    <a:pt x="125" y="285"/>
                    <a:pt x="125" y="285"/>
                  </a:cubicBezTo>
                  <a:cubicBezTo>
                    <a:pt x="125" y="285"/>
                    <a:pt x="125" y="286"/>
                    <a:pt x="124" y="286"/>
                  </a:cubicBezTo>
                  <a:cubicBezTo>
                    <a:pt x="123" y="287"/>
                    <a:pt x="123" y="288"/>
                    <a:pt x="123" y="289"/>
                  </a:cubicBezTo>
                  <a:cubicBezTo>
                    <a:pt x="123" y="291"/>
                    <a:pt x="123" y="293"/>
                    <a:pt x="124" y="295"/>
                  </a:cubicBezTo>
                  <a:cubicBezTo>
                    <a:pt x="124" y="296"/>
                    <a:pt x="123" y="297"/>
                    <a:pt x="123" y="297"/>
                  </a:cubicBezTo>
                  <a:cubicBezTo>
                    <a:pt x="122" y="297"/>
                    <a:pt x="122" y="296"/>
                    <a:pt x="122" y="295"/>
                  </a:cubicBezTo>
                  <a:cubicBezTo>
                    <a:pt x="122" y="292"/>
                    <a:pt x="122" y="289"/>
                    <a:pt x="122" y="286"/>
                  </a:cubicBezTo>
                  <a:cubicBezTo>
                    <a:pt x="122" y="286"/>
                    <a:pt x="122" y="286"/>
                    <a:pt x="122" y="286"/>
                  </a:cubicBezTo>
                  <a:cubicBezTo>
                    <a:pt x="122" y="285"/>
                    <a:pt x="122" y="285"/>
                    <a:pt x="122" y="284"/>
                  </a:cubicBezTo>
                  <a:cubicBezTo>
                    <a:pt x="124" y="284"/>
                    <a:pt x="125" y="282"/>
                    <a:pt x="126" y="281"/>
                  </a:cubicBezTo>
                  <a:cubicBezTo>
                    <a:pt x="128" y="279"/>
                    <a:pt x="129" y="277"/>
                    <a:pt x="131" y="275"/>
                  </a:cubicBezTo>
                  <a:cubicBezTo>
                    <a:pt x="133" y="273"/>
                    <a:pt x="135" y="270"/>
                    <a:pt x="136" y="267"/>
                  </a:cubicBezTo>
                  <a:cubicBezTo>
                    <a:pt x="135" y="268"/>
                    <a:pt x="134" y="268"/>
                    <a:pt x="133" y="270"/>
                  </a:cubicBezTo>
                  <a:cubicBezTo>
                    <a:pt x="133" y="270"/>
                    <a:pt x="133" y="271"/>
                    <a:pt x="132" y="271"/>
                  </a:cubicBezTo>
                  <a:cubicBezTo>
                    <a:pt x="132" y="271"/>
                    <a:pt x="131" y="272"/>
                    <a:pt x="131" y="272"/>
                  </a:cubicBezTo>
                  <a:cubicBezTo>
                    <a:pt x="129" y="274"/>
                    <a:pt x="126" y="277"/>
                    <a:pt x="124" y="279"/>
                  </a:cubicBezTo>
                  <a:cubicBezTo>
                    <a:pt x="123" y="280"/>
                    <a:pt x="123" y="281"/>
                    <a:pt x="122" y="281"/>
                  </a:cubicBezTo>
                  <a:cubicBezTo>
                    <a:pt x="122" y="282"/>
                    <a:pt x="121" y="282"/>
                    <a:pt x="121" y="282"/>
                  </a:cubicBezTo>
                  <a:cubicBezTo>
                    <a:pt x="120" y="282"/>
                    <a:pt x="120" y="281"/>
                    <a:pt x="120" y="281"/>
                  </a:cubicBezTo>
                  <a:cubicBezTo>
                    <a:pt x="120" y="280"/>
                    <a:pt x="120" y="280"/>
                    <a:pt x="121" y="279"/>
                  </a:cubicBezTo>
                  <a:cubicBezTo>
                    <a:pt x="120" y="279"/>
                    <a:pt x="120" y="278"/>
                    <a:pt x="120" y="277"/>
                  </a:cubicBezTo>
                  <a:cubicBezTo>
                    <a:pt x="121" y="275"/>
                    <a:pt x="122" y="273"/>
                    <a:pt x="122" y="272"/>
                  </a:cubicBezTo>
                  <a:cubicBezTo>
                    <a:pt x="123" y="270"/>
                    <a:pt x="123" y="268"/>
                    <a:pt x="124" y="266"/>
                  </a:cubicBezTo>
                  <a:cubicBezTo>
                    <a:pt x="125" y="265"/>
                    <a:pt x="125" y="263"/>
                    <a:pt x="126" y="262"/>
                  </a:cubicBezTo>
                  <a:cubicBezTo>
                    <a:pt x="126" y="261"/>
                    <a:pt x="125" y="259"/>
                    <a:pt x="123" y="259"/>
                  </a:cubicBezTo>
                  <a:cubicBezTo>
                    <a:pt x="123" y="259"/>
                    <a:pt x="122" y="260"/>
                    <a:pt x="121" y="260"/>
                  </a:cubicBezTo>
                  <a:cubicBezTo>
                    <a:pt x="122" y="262"/>
                    <a:pt x="122" y="262"/>
                    <a:pt x="123" y="263"/>
                  </a:cubicBezTo>
                  <a:cubicBezTo>
                    <a:pt x="123" y="263"/>
                    <a:pt x="123" y="264"/>
                    <a:pt x="123" y="264"/>
                  </a:cubicBezTo>
                  <a:cubicBezTo>
                    <a:pt x="121" y="266"/>
                    <a:pt x="121" y="268"/>
                    <a:pt x="120" y="270"/>
                  </a:cubicBezTo>
                  <a:cubicBezTo>
                    <a:pt x="119" y="274"/>
                    <a:pt x="117" y="278"/>
                    <a:pt x="115" y="282"/>
                  </a:cubicBezTo>
                  <a:cubicBezTo>
                    <a:pt x="115" y="283"/>
                    <a:pt x="115" y="283"/>
                    <a:pt x="115" y="284"/>
                  </a:cubicBezTo>
                  <a:cubicBezTo>
                    <a:pt x="115" y="286"/>
                    <a:pt x="114" y="288"/>
                    <a:pt x="112" y="289"/>
                  </a:cubicBezTo>
                  <a:cubicBezTo>
                    <a:pt x="112" y="289"/>
                    <a:pt x="112" y="290"/>
                    <a:pt x="112" y="290"/>
                  </a:cubicBezTo>
                  <a:cubicBezTo>
                    <a:pt x="113" y="290"/>
                    <a:pt x="113" y="290"/>
                    <a:pt x="113" y="290"/>
                  </a:cubicBezTo>
                  <a:cubicBezTo>
                    <a:pt x="114" y="289"/>
                    <a:pt x="114" y="288"/>
                    <a:pt x="115" y="287"/>
                  </a:cubicBezTo>
                  <a:cubicBezTo>
                    <a:pt x="115" y="287"/>
                    <a:pt x="116" y="287"/>
                    <a:pt x="116" y="287"/>
                  </a:cubicBezTo>
                  <a:cubicBezTo>
                    <a:pt x="116" y="287"/>
                    <a:pt x="116" y="288"/>
                    <a:pt x="116" y="288"/>
                  </a:cubicBezTo>
                  <a:cubicBezTo>
                    <a:pt x="116" y="288"/>
                    <a:pt x="116" y="289"/>
                    <a:pt x="115" y="289"/>
                  </a:cubicBezTo>
                  <a:cubicBezTo>
                    <a:pt x="115" y="290"/>
                    <a:pt x="114" y="290"/>
                    <a:pt x="114" y="291"/>
                  </a:cubicBezTo>
                  <a:cubicBezTo>
                    <a:pt x="114" y="292"/>
                    <a:pt x="115" y="293"/>
                    <a:pt x="116" y="294"/>
                  </a:cubicBezTo>
                  <a:cubicBezTo>
                    <a:pt x="118" y="297"/>
                    <a:pt x="120" y="299"/>
                    <a:pt x="122" y="302"/>
                  </a:cubicBezTo>
                  <a:cubicBezTo>
                    <a:pt x="123" y="303"/>
                    <a:pt x="124" y="304"/>
                    <a:pt x="125" y="305"/>
                  </a:cubicBezTo>
                  <a:cubicBezTo>
                    <a:pt x="127" y="307"/>
                    <a:pt x="129" y="309"/>
                    <a:pt x="131" y="311"/>
                  </a:cubicBezTo>
                  <a:cubicBezTo>
                    <a:pt x="131" y="311"/>
                    <a:pt x="131" y="311"/>
                    <a:pt x="131" y="311"/>
                  </a:cubicBezTo>
                  <a:cubicBezTo>
                    <a:pt x="131" y="311"/>
                    <a:pt x="131" y="311"/>
                    <a:pt x="131" y="310"/>
                  </a:cubicBezTo>
                  <a:cubicBezTo>
                    <a:pt x="130" y="305"/>
                    <a:pt x="128" y="299"/>
                    <a:pt x="126" y="294"/>
                  </a:cubicBezTo>
                  <a:cubicBezTo>
                    <a:pt x="126" y="293"/>
                    <a:pt x="126" y="293"/>
                    <a:pt x="126" y="293"/>
                  </a:cubicBezTo>
                  <a:cubicBezTo>
                    <a:pt x="126" y="292"/>
                    <a:pt x="126" y="292"/>
                    <a:pt x="126" y="292"/>
                  </a:cubicBezTo>
                  <a:cubicBezTo>
                    <a:pt x="126" y="292"/>
                    <a:pt x="127" y="292"/>
                    <a:pt x="127" y="292"/>
                  </a:cubicBezTo>
                  <a:cubicBezTo>
                    <a:pt x="127" y="293"/>
                    <a:pt x="128" y="293"/>
                    <a:pt x="128" y="293"/>
                  </a:cubicBezTo>
                  <a:cubicBezTo>
                    <a:pt x="129" y="293"/>
                    <a:pt x="129" y="294"/>
                    <a:pt x="129" y="294"/>
                  </a:cubicBezTo>
                  <a:cubicBezTo>
                    <a:pt x="129" y="295"/>
                    <a:pt x="129" y="295"/>
                    <a:pt x="129" y="296"/>
                  </a:cubicBezTo>
                  <a:cubicBezTo>
                    <a:pt x="130" y="296"/>
                    <a:pt x="131" y="295"/>
                    <a:pt x="132" y="295"/>
                  </a:cubicBezTo>
                  <a:cubicBezTo>
                    <a:pt x="132" y="294"/>
                    <a:pt x="133" y="294"/>
                    <a:pt x="133" y="294"/>
                  </a:cubicBezTo>
                  <a:cubicBezTo>
                    <a:pt x="134" y="295"/>
                    <a:pt x="134" y="295"/>
                    <a:pt x="134" y="296"/>
                  </a:cubicBezTo>
                  <a:cubicBezTo>
                    <a:pt x="133" y="296"/>
                    <a:pt x="133" y="297"/>
                    <a:pt x="133" y="298"/>
                  </a:cubicBezTo>
                  <a:cubicBezTo>
                    <a:pt x="132" y="299"/>
                    <a:pt x="132" y="300"/>
                    <a:pt x="132" y="301"/>
                  </a:cubicBezTo>
                  <a:cubicBezTo>
                    <a:pt x="132" y="301"/>
                    <a:pt x="132" y="301"/>
                    <a:pt x="132" y="301"/>
                  </a:cubicBezTo>
                  <a:cubicBezTo>
                    <a:pt x="134" y="301"/>
                    <a:pt x="137" y="302"/>
                    <a:pt x="140" y="301"/>
                  </a:cubicBezTo>
                  <a:cubicBezTo>
                    <a:pt x="140" y="301"/>
                    <a:pt x="139" y="300"/>
                    <a:pt x="139" y="299"/>
                  </a:cubicBezTo>
                  <a:cubicBezTo>
                    <a:pt x="138" y="299"/>
                    <a:pt x="137" y="299"/>
                    <a:pt x="135" y="299"/>
                  </a:cubicBezTo>
                  <a:cubicBezTo>
                    <a:pt x="135" y="299"/>
                    <a:pt x="134" y="298"/>
                    <a:pt x="134" y="298"/>
                  </a:cubicBezTo>
                  <a:cubicBezTo>
                    <a:pt x="134" y="298"/>
                    <a:pt x="135" y="297"/>
                    <a:pt x="135" y="297"/>
                  </a:cubicBezTo>
                  <a:cubicBezTo>
                    <a:pt x="135" y="297"/>
                    <a:pt x="136" y="297"/>
                    <a:pt x="136" y="297"/>
                  </a:cubicBezTo>
                  <a:cubicBezTo>
                    <a:pt x="136" y="297"/>
                    <a:pt x="137" y="297"/>
                    <a:pt x="138" y="296"/>
                  </a:cubicBezTo>
                  <a:cubicBezTo>
                    <a:pt x="139" y="296"/>
                    <a:pt x="140" y="296"/>
                    <a:pt x="140" y="295"/>
                  </a:cubicBezTo>
                  <a:cubicBezTo>
                    <a:pt x="140" y="295"/>
                    <a:pt x="141" y="295"/>
                    <a:pt x="141" y="295"/>
                  </a:cubicBezTo>
                  <a:cubicBezTo>
                    <a:pt x="141" y="295"/>
                    <a:pt x="141" y="295"/>
                    <a:pt x="141" y="296"/>
                  </a:cubicBezTo>
                  <a:cubicBezTo>
                    <a:pt x="141" y="296"/>
                    <a:pt x="141" y="296"/>
                    <a:pt x="141" y="297"/>
                  </a:cubicBezTo>
                  <a:cubicBezTo>
                    <a:pt x="141" y="297"/>
                    <a:pt x="140" y="297"/>
                    <a:pt x="140" y="298"/>
                  </a:cubicBezTo>
                  <a:cubicBezTo>
                    <a:pt x="140" y="298"/>
                    <a:pt x="141" y="298"/>
                    <a:pt x="141" y="298"/>
                  </a:cubicBezTo>
                  <a:cubicBezTo>
                    <a:pt x="142" y="298"/>
                    <a:pt x="142" y="298"/>
                    <a:pt x="142" y="300"/>
                  </a:cubicBezTo>
                  <a:cubicBezTo>
                    <a:pt x="142" y="301"/>
                    <a:pt x="142" y="302"/>
                    <a:pt x="142" y="303"/>
                  </a:cubicBezTo>
                  <a:cubicBezTo>
                    <a:pt x="142" y="303"/>
                    <a:pt x="141" y="304"/>
                    <a:pt x="141" y="304"/>
                  </a:cubicBezTo>
                  <a:cubicBezTo>
                    <a:pt x="140" y="304"/>
                    <a:pt x="140" y="303"/>
                    <a:pt x="139" y="303"/>
                  </a:cubicBezTo>
                  <a:cubicBezTo>
                    <a:pt x="139" y="303"/>
                    <a:pt x="139" y="304"/>
                    <a:pt x="139" y="304"/>
                  </a:cubicBezTo>
                  <a:cubicBezTo>
                    <a:pt x="141" y="304"/>
                    <a:pt x="141" y="306"/>
                    <a:pt x="141" y="307"/>
                  </a:cubicBezTo>
                  <a:cubicBezTo>
                    <a:pt x="141" y="309"/>
                    <a:pt x="140" y="310"/>
                    <a:pt x="140" y="311"/>
                  </a:cubicBezTo>
                  <a:cubicBezTo>
                    <a:pt x="140" y="312"/>
                    <a:pt x="140" y="313"/>
                    <a:pt x="140" y="314"/>
                  </a:cubicBezTo>
                  <a:cubicBezTo>
                    <a:pt x="140" y="315"/>
                    <a:pt x="140" y="315"/>
                    <a:pt x="140" y="316"/>
                  </a:cubicBezTo>
                  <a:cubicBezTo>
                    <a:pt x="140" y="316"/>
                    <a:pt x="141" y="316"/>
                    <a:pt x="141" y="316"/>
                  </a:cubicBezTo>
                  <a:cubicBezTo>
                    <a:pt x="141" y="315"/>
                    <a:pt x="141" y="314"/>
                    <a:pt x="142" y="314"/>
                  </a:cubicBezTo>
                  <a:cubicBezTo>
                    <a:pt x="142" y="313"/>
                    <a:pt x="142" y="313"/>
                    <a:pt x="143" y="313"/>
                  </a:cubicBezTo>
                  <a:cubicBezTo>
                    <a:pt x="143" y="314"/>
                    <a:pt x="142" y="315"/>
                    <a:pt x="142" y="316"/>
                  </a:cubicBezTo>
                  <a:cubicBezTo>
                    <a:pt x="143" y="316"/>
                    <a:pt x="143" y="317"/>
                    <a:pt x="144" y="316"/>
                  </a:cubicBezTo>
                  <a:cubicBezTo>
                    <a:pt x="147" y="316"/>
                    <a:pt x="150" y="315"/>
                    <a:pt x="152" y="313"/>
                  </a:cubicBezTo>
                  <a:cubicBezTo>
                    <a:pt x="153" y="313"/>
                    <a:pt x="154" y="313"/>
                    <a:pt x="154" y="313"/>
                  </a:cubicBezTo>
                  <a:cubicBezTo>
                    <a:pt x="155" y="312"/>
                    <a:pt x="155" y="312"/>
                    <a:pt x="155" y="311"/>
                  </a:cubicBezTo>
                  <a:cubicBezTo>
                    <a:pt x="154" y="308"/>
                    <a:pt x="154" y="305"/>
                    <a:pt x="155" y="302"/>
                  </a:cubicBezTo>
                  <a:cubicBezTo>
                    <a:pt x="155" y="301"/>
                    <a:pt x="155" y="301"/>
                    <a:pt x="155" y="300"/>
                  </a:cubicBezTo>
                  <a:cubicBezTo>
                    <a:pt x="154" y="298"/>
                    <a:pt x="152" y="297"/>
                    <a:pt x="152" y="294"/>
                  </a:cubicBezTo>
                  <a:cubicBezTo>
                    <a:pt x="153" y="295"/>
                    <a:pt x="153" y="295"/>
                    <a:pt x="154" y="296"/>
                  </a:cubicBezTo>
                  <a:cubicBezTo>
                    <a:pt x="154" y="296"/>
                    <a:pt x="154" y="296"/>
                    <a:pt x="154" y="296"/>
                  </a:cubicBezTo>
                  <a:cubicBezTo>
                    <a:pt x="155" y="297"/>
                    <a:pt x="156" y="298"/>
                    <a:pt x="156" y="299"/>
                  </a:cubicBezTo>
                  <a:cubicBezTo>
                    <a:pt x="157" y="300"/>
                    <a:pt x="157" y="301"/>
                    <a:pt x="158" y="301"/>
                  </a:cubicBezTo>
                  <a:cubicBezTo>
                    <a:pt x="156" y="302"/>
                    <a:pt x="156" y="304"/>
                    <a:pt x="156" y="305"/>
                  </a:cubicBezTo>
                  <a:cubicBezTo>
                    <a:pt x="156" y="307"/>
                    <a:pt x="156" y="309"/>
                    <a:pt x="156" y="310"/>
                  </a:cubicBezTo>
                  <a:cubicBezTo>
                    <a:pt x="159" y="308"/>
                    <a:pt x="160" y="306"/>
                    <a:pt x="162" y="304"/>
                  </a:cubicBezTo>
                  <a:cubicBezTo>
                    <a:pt x="162" y="303"/>
                    <a:pt x="162" y="303"/>
                    <a:pt x="161" y="302"/>
                  </a:cubicBezTo>
                  <a:cubicBezTo>
                    <a:pt x="161" y="301"/>
                    <a:pt x="161" y="301"/>
                    <a:pt x="160" y="300"/>
                  </a:cubicBezTo>
                  <a:cubicBezTo>
                    <a:pt x="160" y="299"/>
                    <a:pt x="161" y="299"/>
                    <a:pt x="162" y="299"/>
                  </a:cubicBezTo>
                  <a:cubicBezTo>
                    <a:pt x="162" y="300"/>
                    <a:pt x="163" y="301"/>
                    <a:pt x="163" y="302"/>
                  </a:cubicBezTo>
                  <a:cubicBezTo>
                    <a:pt x="166" y="300"/>
                    <a:pt x="167" y="297"/>
                    <a:pt x="169" y="294"/>
                  </a:cubicBezTo>
                  <a:close/>
                  <a:moveTo>
                    <a:pt x="66" y="225"/>
                  </a:moveTo>
                  <a:cubicBezTo>
                    <a:pt x="65" y="225"/>
                    <a:pt x="65" y="225"/>
                    <a:pt x="65" y="225"/>
                  </a:cubicBezTo>
                  <a:cubicBezTo>
                    <a:pt x="64" y="226"/>
                    <a:pt x="64" y="226"/>
                    <a:pt x="63" y="227"/>
                  </a:cubicBezTo>
                  <a:cubicBezTo>
                    <a:pt x="63" y="228"/>
                    <a:pt x="63" y="229"/>
                    <a:pt x="63" y="230"/>
                  </a:cubicBezTo>
                  <a:cubicBezTo>
                    <a:pt x="63" y="230"/>
                    <a:pt x="63" y="230"/>
                    <a:pt x="63" y="230"/>
                  </a:cubicBezTo>
                  <a:cubicBezTo>
                    <a:pt x="63" y="230"/>
                    <a:pt x="63" y="230"/>
                    <a:pt x="63" y="231"/>
                  </a:cubicBezTo>
                  <a:cubicBezTo>
                    <a:pt x="63" y="232"/>
                    <a:pt x="64" y="232"/>
                    <a:pt x="65" y="232"/>
                  </a:cubicBezTo>
                  <a:cubicBezTo>
                    <a:pt x="67" y="232"/>
                    <a:pt x="68" y="232"/>
                    <a:pt x="69" y="232"/>
                  </a:cubicBezTo>
                  <a:cubicBezTo>
                    <a:pt x="70" y="232"/>
                    <a:pt x="71" y="231"/>
                    <a:pt x="72" y="230"/>
                  </a:cubicBezTo>
                  <a:cubicBezTo>
                    <a:pt x="72" y="230"/>
                    <a:pt x="72" y="229"/>
                    <a:pt x="73" y="229"/>
                  </a:cubicBezTo>
                  <a:cubicBezTo>
                    <a:pt x="74" y="227"/>
                    <a:pt x="73" y="226"/>
                    <a:pt x="72" y="225"/>
                  </a:cubicBezTo>
                  <a:cubicBezTo>
                    <a:pt x="72" y="225"/>
                    <a:pt x="71" y="224"/>
                    <a:pt x="71" y="224"/>
                  </a:cubicBezTo>
                  <a:cubicBezTo>
                    <a:pt x="69" y="223"/>
                    <a:pt x="66" y="223"/>
                    <a:pt x="64" y="224"/>
                  </a:cubicBezTo>
                  <a:cubicBezTo>
                    <a:pt x="64" y="224"/>
                    <a:pt x="64" y="224"/>
                    <a:pt x="64" y="225"/>
                  </a:cubicBezTo>
                  <a:cubicBezTo>
                    <a:pt x="64" y="225"/>
                    <a:pt x="65" y="225"/>
                    <a:pt x="66" y="225"/>
                  </a:cubicBezTo>
                  <a:close/>
                  <a:moveTo>
                    <a:pt x="65" y="234"/>
                  </a:moveTo>
                  <a:cubicBezTo>
                    <a:pt x="63" y="234"/>
                    <a:pt x="61" y="233"/>
                    <a:pt x="60" y="231"/>
                  </a:cubicBezTo>
                  <a:cubicBezTo>
                    <a:pt x="59" y="235"/>
                    <a:pt x="58" y="238"/>
                    <a:pt x="56" y="241"/>
                  </a:cubicBezTo>
                  <a:cubicBezTo>
                    <a:pt x="59" y="242"/>
                    <a:pt x="62" y="242"/>
                    <a:pt x="64" y="242"/>
                  </a:cubicBezTo>
                  <a:cubicBezTo>
                    <a:pt x="64" y="239"/>
                    <a:pt x="65" y="237"/>
                    <a:pt x="65" y="234"/>
                  </a:cubicBezTo>
                  <a:close/>
                  <a:moveTo>
                    <a:pt x="69" y="263"/>
                  </a:moveTo>
                  <a:cubicBezTo>
                    <a:pt x="69" y="262"/>
                    <a:pt x="69" y="262"/>
                    <a:pt x="69" y="261"/>
                  </a:cubicBezTo>
                  <a:cubicBezTo>
                    <a:pt x="68" y="259"/>
                    <a:pt x="67" y="257"/>
                    <a:pt x="66" y="255"/>
                  </a:cubicBezTo>
                  <a:cubicBezTo>
                    <a:pt x="65" y="254"/>
                    <a:pt x="65" y="254"/>
                    <a:pt x="64" y="255"/>
                  </a:cubicBezTo>
                  <a:cubicBezTo>
                    <a:pt x="63" y="256"/>
                    <a:pt x="62" y="257"/>
                    <a:pt x="61" y="258"/>
                  </a:cubicBezTo>
                  <a:cubicBezTo>
                    <a:pt x="62" y="259"/>
                    <a:pt x="63" y="259"/>
                    <a:pt x="63" y="260"/>
                  </a:cubicBezTo>
                  <a:cubicBezTo>
                    <a:pt x="63" y="261"/>
                    <a:pt x="63" y="262"/>
                    <a:pt x="63" y="263"/>
                  </a:cubicBezTo>
                  <a:cubicBezTo>
                    <a:pt x="65" y="263"/>
                    <a:pt x="67" y="263"/>
                    <a:pt x="69" y="263"/>
                  </a:cubicBezTo>
                  <a:close/>
                  <a:moveTo>
                    <a:pt x="138" y="316"/>
                  </a:moveTo>
                  <a:cubicBezTo>
                    <a:pt x="138" y="316"/>
                    <a:pt x="138" y="315"/>
                    <a:pt x="138" y="315"/>
                  </a:cubicBezTo>
                  <a:cubicBezTo>
                    <a:pt x="138" y="315"/>
                    <a:pt x="138" y="315"/>
                    <a:pt x="138" y="315"/>
                  </a:cubicBezTo>
                  <a:cubicBezTo>
                    <a:pt x="138" y="313"/>
                    <a:pt x="137" y="311"/>
                    <a:pt x="136" y="310"/>
                  </a:cubicBezTo>
                  <a:cubicBezTo>
                    <a:pt x="135" y="309"/>
                    <a:pt x="134" y="308"/>
                    <a:pt x="134" y="307"/>
                  </a:cubicBezTo>
                  <a:cubicBezTo>
                    <a:pt x="134" y="307"/>
                    <a:pt x="134" y="307"/>
                    <a:pt x="134" y="306"/>
                  </a:cubicBezTo>
                  <a:cubicBezTo>
                    <a:pt x="132" y="306"/>
                    <a:pt x="132" y="304"/>
                    <a:pt x="131" y="303"/>
                  </a:cubicBezTo>
                  <a:cubicBezTo>
                    <a:pt x="130" y="302"/>
                    <a:pt x="130" y="301"/>
                    <a:pt x="129" y="300"/>
                  </a:cubicBezTo>
                  <a:cubicBezTo>
                    <a:pt x="129" y="301"/>
                    <a:pt x="130" y="302"/>
                    <a:pt x="130" y="302"/>
                  </a:cubicBezTo>
                  <a:cubicBezTo>
                    <a:pt x="131" y="306"/>
                    <a:pt x="132" y="309"/>
                    <a:pt x="133" y="313"/>
                  </a:cubicBezTo>
                  <a:cubicBezTo>
                    <a:pt x="134" y="313"/>
                    <a:pt x="134" y="314"/>
                    <a:pt x="134" y="314"/>
                  </a:cubicBezTo>
                  <a:cubicBezTo>
                    <a:pt x="135" y="315"/>
                    <a:pt x="137" y="315"/>
                    <a:pt x="138" y="316"/>
                  </a:cubicBezTo>
                  <a:close/>
                  <a:moveTo>
                    <a:pt x="125" y="267"/>
                  </a:moveTo>
                  <a:cubicBezTo>
                    <a:pt x="125" y="269"/>
                    <a:pt x="125" y="270"/>
                    <a:pt x="126" y="271"/>
                  </a:cubicBezTo>
                  <a:cubicBezTo>
                    <a:pt x="127" y="272"/>
                    <a:pt x="127" y="273"/>
                    <a:pt x="127" y="273"/>
                  </a:cubicBezTo>
                  <a:cubicBezTo>
                    <a:pt x="127" y="274"/>
                    <a:pt x="126" y="274"/>
                    <a:pt x="125" y="274"/>
                  </a:cubicBezTo>
                  <a:cubicBezTo>
                    <a:pt x="125" y="274"/>
                    <a:pt x="124" y="274"/>
                    <a:pt x="123" y="274"/>
                  </a:cubicBezTo>
                  <a:cubicBezTo>
                    <a:pt x="122" y="277"/>
                    <a:pt x="122" y="277"/>
                    <a:pt x="123" y="278"/>
                  </a:cubicBezTo>
                  <a:cubicBezTo>
                    <a:pt x="125" y="276"/>
                    <a:pt x="127" y="274"/>
                    <a:pt x="128" y="272"/>
                  </a:cubicBezTo>
                  <a:cubicBezTo>
                    <a:pt x="129" y="272"/>
                    <a:pt x="129" y="272"/>
                    <a:pt x="128" y="271"/>
                  </a:cubicBezTo>
                  <a:cubicBezTo>
                    <a:pt x="128" y="270"/>
                    <a:pt x="128" y="269"/>
                    <a:pt x="128" y="268"/>
                  </a:cubicBezTo>
                  <a:cubicBezTo>
                    <a:pt x="127" y="268"/>
                    <a:pt x="126" y="268"/>
                    <a:pt x="125" y="267"/>
                  </a:cubicBezTo>
                  <a:close/>
                  <a:moveTo>
                    <a:pt x="109" y="282"/>
                  </a:moveTo>
                  <a:cubicBezTo>
                    <a:pt x="108" y="283"/>
                    <a:pt x="108" y="284"/>
                    <a:pt x="109" y="285"/>
                  </a:cubicBezTo>
                  <a:cubicBezTo>
                    <a:pt x="109" y="285"/>
                    <a:pt x="109" y="286"/>
                    <a:pt x="110" y="286"/>
                  </a:cubicBezTo>
                  <a:cubicBezTo>
                    <a:pt x="110" y="287"/>
                    <a:pt x="111" y="287"/>
                    <a:pt x="111" y="287"/>
                  </a:cubicBezTo>
                  <a:cubicBezTo>
                    <a:pt x="112" y="287"/>
                    <a:pt x="113" y="287"/>
                    <a:pt x="113" y="286"/>
                  </a:cubicBezTo>
                  <a:cubicBezTo>
                    <a:pt x="113" y="285"/>
                    <a:pt x="113" y="284"/>
                    <a:pt x="114" y="283"/>
                  </a:cubicBezTo>
                  <a:cubicBezTo>
                    <a:pt x="114" y="282"/>
                    <a:pt x="114" y="282"/>
                    <a:pt x="113" y="281"/>
                  </a:cubicBezTo>
                  <a:cubicBezTo>
                    <a:pt x="112" y="282"/>
                    <a:pt x="112" y="283"/>
                    <a:pt x="112" y="283"/>
                  </a:cubicBezTo>
                  <a:cubicBezTo>
                    <a:pt x="111" y="284"/>
                    <a:pt x="110" y="284"/>
                    <a:pt x="110" y="283"/>
                  </a:cubicBezTo>
                  <a:cubicBezTo>
                    <a:pt x="109" y="283"/>
                    <a:pt x="109" y="283"/>
                    <a:pt x="109" y="282"/>
                  </a:cubicBezTo>
                  <a:close/>
                  <a:moveTo>
                    <a:pt x="72" y="245"/>
                  </a:moveTo>
                  <a:cubicBezTo>
                    <a:pt x="70" y="244"/>
                    <a:pt x="68" y="244"/>
                    <a:pt x="67" y="244"/>
                  </a:cubicBezTo>
                  <a:cubicBezTo>
                    <a:pt x="67" y="246"/>
                    <a:pt x="67" y="247"/>
                    <a:pt x="67" y="249"/>
                  </a:cubicBezTo>
                  <a:cubicBezTo>
                    <a:pt x="69" y="249"/>
                    <a:pt x="70" y="248"/>
                    <a:pt x="72" y="245"/>
                  </a:cubicBezTo>
                  <a:close/>
                  <a:moveTo>
                    <a:pt x="415" y="16"/>
                  </a:moveTo>
                  <a:cubicBezTo>
                    <a:pt x="416" y="16"/>
                    <a:pt x="417" y="16"/>
                    <a:pt x="417" y="15"/>
                  </a:cubicBezTo>
                  <a:cubicBezTo>
                    <a:pt x="419" y="15"/>
                    <a:pt x="420" y="14"/>
                    <a:pt x="422" y="14"/>
                  </a:cubicBezTo>
                  <a:cubicBezTo>
                    <a:pt x="422" y="14"/>
                    <a:pt x="423" y="13"/>
                    <a:pt x="423" y="13"/>
                  </a:cubicBezTo>
                  <a:cubicBezTo>
                    <a:pt x="422" y="12"/>
                    <a:pt x="421" y="11"/>
                    <a:pt x="420" y="11"/>
                  </a:cubicBezTo>
                  <a:cubicBezTo>
                    <a:pt x="418" y="12"/>
                    <a:pt x="417" y="14"/>
                    <a:pt x="415" y="16"/>
                  </a:cubicBezTo>
                  <a:close/>
                  <a:moveTo>
                    <a:pt x="139" y="310"/>
                  </a:moveTo>
                  <a:cubicBezTo>
                    <a:pt x="139" y="310"/>
                    <a:pt x="139" y="310"/>
                    <a:pt x="139" y="310"/>
                  </a:cubicBezTo>
                  <a:cubicBezTo>
                    <a:pt x="139" y="309"/>
                    <a:pt x="139" y="308"/>
                    <a:pt x="139" y="307"/>
                  </a:cubicBezTo>
                  <a:cubicBezTo>
                    <a:pt x="140" y="306"/>
                    <a:pt x="139" y="305"/>
                    <a:pt x="138" y="305"/>
                  </a:cubicBezTo>
                  <a:cubicBezTo>
                    <a:pt x="137" y="304"/>
                    <a:pt x="136" y="304"/>
                    <a:pt x="134" y="303"/>
                  </a:cubicBezTo>
                  <a:cubicBezTo>
                    <a:pt x="134" y="303"/>
                    <a:pt x="134" y="304"/>
                    <a:pt x="134" y="304"/>
                  </a:cubicBezTo>
                  <a:cubicBezTo>
                    <a:pt x="134" y="305"/>
                    <a:pt x="135" y="305"/>
                    <a:pt x="135" y="306"/>
                  </a:cubicBezTo>
                  <a:cubicBezTo>
                    <a:pt x="136" y="305"/>
                    <a:pt x="136" y="305"/>
                    <a:pt x="137" y="305"/>
                  </a:cubicBezTo>
                  <a:cubicBezTo>
                    <a:pt x="137" y="306"/>
                    <a:pt x="137" y="306"/>
                    <a:pt x="137" y="307"/>
                  </a:cubicBezTo>
                  <a:cubicBezTo>
                    <a:pt x="137" y="307"/>
                    <a:pt x="137" y="307"/>
                    <a:pt x="137" y="308"/>
                  </a:cubicBezTo>
                  <a:cubicBezTo>
                    <a:pt x="138" y="309"/>
                    <a:pt x="138" y="310"/>
                    <a:pt x="139" y="310"/>
                  </a:cubicBezTo>
                  <a:close/>
                  <a:moveTo>
                    <a:pt x="114" y="274"/>
                  </a:moveTo>
                  <a:cubicBezTo>
                    <a:pt x="114" y="275"/>
                    <a:pt x="114" y="276"/>
                    <a:pt x="114" y="276"/>
                  </a:cubicBezTo>
                  <a:cubicBezTo>
                    <a:pt x="114" y="277"/>
                    <a:pt x="114" y="277"/>
                    <a:pt x="113" y="277"/>
                  </a:cubicBezTo>
                  <a:cubicBezTo>
                    <a:pt x="112" y="278"/>
                    <a:pt x="112" y="277"/>
                    <a:pt x="112" y="276"/>
                  </a:cubicBezTo>
                  <a:cubicBezTo>
                    <a:pt x="112" y="276"/>
                    <a:pt x="112" y="276"/>
                    <a:pt x="111" y="276"/>
                  </a:cubicBezTo>
                  <a:cubicBezTo>
                    <a:pt x="111" y="277"/>
                    <a:pt x="111" y="277"/>
                    <a:pt x="111" y="278"/>
                  </a:cubicBezTo>
                  <a:cubicBezTo>
                    <a:pt x="112" y="278"/>
                    <a:pt x="112" y="279"/>
                    <a:pt x="113" y="279"/>
                  </a:cubicBezTo>
                  <a:cubicBezTo>
                    <a:pt x="114" y="278"/>
                    <a:pt x="115" y="278"/>
                    <a:pt x="116" y="276"/>
                  </a:cubicBezTo>
                  <a:cubicBezTo>
                    <a:pt x="116" y="276"/>
                    <a:pt x="116" y="275"/>
                    <a:pt x="116" y="275"/>
                  </a:cubicBezTo>
                  <a:cubicBezTo>
                    <a:pt x="116" y="274"/>
                    <a:pt x="115" y="274"/>
                    <a:pt x="114" y="274"/>
                  </a:cubicBezTo>
                  <a:close/>
                  <a:moveTo>
                    <a:pt x="423" y="8"/>
                  </a:moveTo>
                  <a:cubicBezTo>
                    <a:pt x="423" y="7"/>
                    <a:pt x="423" y="6"/>
                    <a:pt x="423" y="5"/>
                  </a:cubicBezTo>
                  <a:cubicBezTo>
                    <a:pt x="422" y="5"/>
                    <a:pt x="422" y="5"/>
                    <a:pt x="422" y="5"/>
                  </a:cubicBezTo>
                  <a:cubicBezTo>
                    <a:pt x="421" y="6"/>
                    <a:pt x="420" y="8"/>
                    <a:pt x="419" y="9"/>
                  </a:cubicBezTo>
                  <a:cubicBezTo>
                    <a:pt x="420" y="9"/>
                    <a:pt x="421" y="9"/>
                    <a:pt x="423" y="8"/>
                  </a:cubicBezTo>
                  <a:close/>
                  <a:moveTo>
                    <a:pt x="59" y="261"/>
                  </a:moveTo>
                  <a:cubicBezTo>
                    <a:pt x="59" y="262"/>
                    <a:pt x="59" y="262"/>
                    <a:pt x="59" y="262"/>
                  </a:cubicBezTo>
                  <a:cubicBezTo>
                    <a:pt x="60" y="262"/>
                    <a:pt x="60" y="262"/>
                    <a:pt x="61" y="261"/>
                  </a:cubicBezTo>
                  <a:cubicBezTo>
                    <a:pt x="60" y="261"/>
                    <a:pt x="59" y="261"/>
                    <a:pt x="59" y="261"/>
                  </a:cubicBezTo>
                  <a:close/>
                  <a:moveTo>
                    <a:pt x="130" y="297"/>
                  </a:moveTo>
                  <a:cubicBezTo>
                    <a:pt x="130" y="298"/>
                    <a:pt x="130" y="298"/>
                    <a:pt x="131" y="299"/>
                  </a:cubicBezTo>
                  <a:cubicBezTo>
                    <a:pt x="131" y="298"/>
                    <a:pt x="131" y="298"/>
                    <a:pt x="132" y="297"/>
                  </a:cubicBezTo>
                  <a:cubicBezTo>
                    <a:pt x="131" y="297"/>
                    <a:pt x="131" y="297"/>
                    <a:pt x="130" y="297"/>
                  </a:cubicBezTo>
                  <a:close/>
                  <a:moveTo>
                    <a:pt x="127" y="265"/>
                  </a:moveTo>
                  <a:cubicBezTo>
                    <a:pt x="127" y="265"/>
                    <a:pt x="127" y="265"/>
                    <a:pt x="127" y="265"/>
                  </a:cubicBezTo>
                  <a:cubicBezTo>
                    <a:pt x="127" y="265"/>
                    <a:pt x="126" y="265"/>
                    <a:pt x="126" y="265"/>
                  </a:cubicBezTo>
                  <a:cubicBezTo>
                    <a:pt x="126" y="265"/>
                    <a:pt x="127" y="265"/>
                    <a:pt x="127" y="265"/>
                  </a:cubicBezTo>
                  <a:cubicBezTo>
                    <a:pt x="127" y="266"/>
                    <a:pt x="127" y="265"/>
                    <a:pt x="127" y="265"/>
                  </a:cubicBezTo>
                  <a:close/>
                </a:path>
              </a:pathLst>
            </a:custGeom>
            <a:solidFill>
              <a:srgbClr val="920056"/>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914400" eaLnBrk="1" hangingPunct="1"/>
              <a:endParaRPr lang="en-US" altLang="en-US" sz="1800">
                <a:solidFill>
                  <a:srgbClr val="000000"/>
                </a:solidFill>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94" y="741391"/>
            <a:ext cx="3549649" cy="1616203"/>
          </a:xfrm>
        </p:spPr>
        <p:txBody>
          <a:bodyPr vert="horz" lIns="91440" tIns="45720" rIns="91440" bIns="45720" rtlCol="0" anchor="b">
            <a:normAutofit/>
          </a:bodyPr>
          <a:lstStyle/>
          <a:p>
            <a:r>
              <a:rPr lang="en-US" sz="2700" b="1" dirty="0"/>
              <a:t>Equity, Diversity, and Inclusion in Nunavut: Challenges &amp; Importance</a:t>
            </a:r>
          </a:p>
        </p:txBody>
      </p:sp>
      <p:sp>
        <p:nvSpPr>
          <p:cNvPr id="3" name="TextBox 2"/>
          <p:cNvSpPr txBox="1"/>
          <p:nvPr/>
        </p:nvSpPr>
        <p:spPr>
          <a:xfrm>
            <a:off x="880129" y="2357594"/>
            <a:ext cx="3346964" cy="3447832"/>
          </a:xfrm>
          <a:prstGeom prst="rect">
            <a:avLst/>
          </a:prstGeom>
        </p:spPr>
        <p:txBody>
          <a:bodyPr vert="horz" lIns="91440" tIns="45720" rIns="91440" bIns="45720" rtlCol="0" anchor="t">
            <a:normAutofit fontScale="92500"/>
          </a:bodyPr>
          <a:lstStyle/>
          <a:p>
            <a:pPr indent="-228600">
              <a:lnSpc>
                <a:spcPct val="90000"/>
              </a:lnSpc>
              <a:spcAft>
                <a:spcPts val="600"/>
              </a:spcAft>
              <a:buFont typeface="Arial" panose="020B0604020202020204" pitchFamily="34" charset="0"/>
              <a:buChar char="•"/>
            </a:pPr>
            <a:r>
              <a:rPr lang="en-US" sz="1400" dirty="0"/>
              <a:t>Nunavut is an Inuit Territory but the current population is composed of various Indigenous communities, immigrants and settler populations </a:t>
            </a:r>
          </a:p>
          <a:p>
            <a:pPr indent="-228600">
              <a:lnSpc>
                <a:spcPct val="90000"/>
              </a:lnSpc>
              <a:spcAft>
                <a:spcPts val="600"/>
              </a:spcAft>
              <a:buFont typeface="Arial" panose="020B0604020202020204" pitchFamily="34" charset="0"/>
              <a:buChar char="•"/>
            </a:pPr>
            <a:r>
              <a:rPr lang="en-US" sz="1400" dirty="0"/>
              <a:t>Increasing Inuit representation in government and corporate leadership.</a:t>
            </a:r>
          </a:p>
          <a:p>
            <a:pPr indent="-228600">
              <a:lnSpc>
                <a:spcPct val="90000"/>
              </a:lnSpc>
              <a:spcAft>
                <a:spcPts val="600"/>
              </a:spcAft>
              <a:buFont typeface="Arial" panose="020B0604020202020204" pitchFamily="34" charset="0"/>
              <a:buChar char="•"/>
            </a:pPr>
            <a:r>
              <a:rPr lang="en-US" sz="1400" dirty="0"/>
              <a:t>Providing culturally relevant education and workplace training.</a:t>
            </a:r>
          </a:p>
          <a:p>
            <a:pPr indent="-228600">
              <a:lnSpc>
                <a:spcPct val="90000"/>
              </a:lnSpc>
              <a:spcAft>
                <a:spcPts val="600"/>
              </a:spcAft>
              <a:buFont typeface="Arial" panose="020B0604020202020204" pitchFamily="34" charset="0"/>
              <a:buChar char="•"/>
            </a:pPr>
            <a:r>
              <a:rPr lang="en-US" sz="1400" dirty="0"/>
              <a:t>Ensuring accessibility to equitable employment and career growth opportunities.</a:t>
            </a:r>
          </a:p>
          <a:p>
            <a:pPr indent="-228600">
              <a:lnSpc>
                <a:spcPct val="90000"/>
              </a:lnSpc>
              <a:spcAft>
                <a:spcPts val="600"/>
              </a:spcAft>
              <a:buFont typeface="Arial" panose="020B0604020202020204" pitchFamily="34" charset="0"/>
              <a:buChar char="•"/>
            </a:pPr>
            <a:r>
              <a:rPr lang="en-US" sz="1400" dirty="0"/>
              <a:t>Addressing language barriers and incorporating Inuit </a:t>
            </a:r>
            <a:r>
              <a:rPr lang="en-US" sz="1400" dirty="0" err="1"/>
              <a:t>Qaujimajatuqangit</a:t>
            </a:r>
            <a:r>
              <a:rPr lang="en-US" sz="1400" dirty="0"/>
              <a:t> (IQ) principles.</a:t>
            </a:r>
          </a:p>
          <a:p>
            <a:pPr indent="-228600">
              <a:lnSpc>
                <a:spcPct val="90000"/>
              </a:lnSpc>
              <a:spcAft>
                <a:spcPts val="600"/>
              </a:spcAft>
              <a:buFont typeface="Arial" panose="020B0604020202020204" pitchFamily="34" charset="0"/>
              <a:buChar char="•"/>
            </a:pPr>
            <a:r>
              <a:rPr lang="en-US" sz="1400" dirty="0"/>
              <a:t>Geopolitical tensions and changes to (banning of) EDI in USA </a:t>
            </a:r>
            <a:r>
              <a:rPr lang="en-US" sz="1400" b="1" dirty="0"/>
              <a:t>do not </a:t>
            </a:r>
            <a:r>
              <a:rPr lang="en-US" sz="1400" dirty="0"/>
              <a:t>change our obligations</a:t>
            </a:r>
          </a:p>
          <a:p>
            <a:pPr indent="-228600">
              <a:lnSpc>
                <a:spcPct val="90000"/>
              </a:lnSpc>
              <a:spcAft>
                <a:spcPts val="600"/>
              </a:spcAft>
              <a:buFont typeface="Arial" panose="020B0604020202020204" pitchFamily="34" charset="0"/>
              <a:buChar char="•"/>
            </a:pPr>
            <a:endParaRPr lang="en-US" sz="1400" dirty="0"/>
          </a:p>
        </p:txBody>
      </p:sp>
      <p:pic>
        <p:nvPicPr>
          <p:cNvPr id="1028" name="Picture 4" descr="Nunavut | Indigenous Peoples Atlas of Canada">
            <a:extLst>
              <a:ext uri="{FF2B5EF4-FFF2-40B4-BE49-F238E27FC236}">
                <a16:creationId xmlns:a16="http://schemas.microsoft.com/office/drawing/2014/main" id="{7122B1E8-32C9-2D64-9DF1-329A44E26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11" r="157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3090" name="Group 3089">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091" name="Rectangle 3090">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0E1F-3B31-7856-88DB-631C5E7EF802}"/>
              </a:ext>
            </a:extLst>
          </p:cNvPr>
          <p:cNvSpPr>
            <a:spLocks noGrp="1"/>
          </p:cNvSpPr>
          <p:nvPr>
            <p:ph type="title"/>
          </p:nvPr>
        </p:nvSpPr>
        <p:spPr>
          <a:xfrm>
            <a:off x="7236663" y="531361"/>
            <a:ext cx="4117136" cy="1616203"/>
          </a:xfrm>
        </p:spPr>
        <p:txBody>
          <a:bodyPr vert="horz" lIns="91440" tIns="45720" rIns="91440" bIns="45720" rtlCol="0" anchor="b">
            <a:normAutofit/>
          </a:bodyPr>
          <a:lstStyle/>
          <a:p>
            <a:pPr algn="ctr"/>
            <a:r>
              <a:rPr lang="en-US" sz="3200" kern="1200" dirty="0">
                <a:solidFill>
                  <a:schemeClr val="tx1"/>
                </a:solidFill>
                <a:latin typeface="+mj-lt"/>
                <a:ea typeface="+mj-ea"/>
                <a:cs typeface="+mj-cs"/>
              </a:rPr>
              <a:t>CREATING ACCOUNTABILITY SYSTEMICALLY</a:t>
            </a:r>
          </a:p>
        </p:txBody>
      </p:sp>
      <p:pic>
        <p:nvPicPr>
          <p:cNvPr id="2050" name="Picture 2" descr="An Analysis of Inuit Birthing Practices ...">
            <a:extLst>
              <a:ext uri="{FF2B5EF4-FFF2-40B4-BE49-F238E27FC236}">
                <a16:creationId xmlns:a16="http://schemas.microsoft.com/office/drawing/2014/main" id="{655653CC-3114-28F7-8D91-B4BD9D9D59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114" y="1339463"/>
            <a:ext cx="6449549" cy="4108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85FDEB-04CB-C9CA-A420-C36D73591BA7}"/>
              </a:ext>
            </a:extLst>
          </p:cNvPr>
          <p:cNvSpPr txBox="1"/>
          <p:nvPr/>
        </p:nvSpPr>
        <p:spPr>
          <a:xfrm>
            <a:off x="7910285" y="2305969"/>
            <a:ext cx="3443514" cy="344783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t>Identity formation </a:t>
            </a:r>
          </a:p>
          <a:p>
            <a:pPr marL="285750" indent="-228600">
              <a:lnSpc>
                <a:spcPct val="90000"/>
              </a:lnSpc>
              <a:spcAft>
                <a:spcPts val="600"/>
              </a:spcAft>
              <a:buFont typeface="Arial" panose="020B0604020202020204" pitchFamily="34" charset="0"/>
              <a:buChar char="•"/>
            </a:pPr>
            <a:r>
              <a:rPr lang="en-US" sz="2000" dirty="0"/>
              <a:t>Forced Birthing Orders </a:t>
            </a:r>
          </a:p>
          <a:p>
            <a:pPr marL="285750" indent="-228600">
              <a:lnSpc>
                <a:spcPct val="90000"/>
              </a:lnSpc>
              <a:spcAft>
                <a:spcPts val="600"/>
              </a:spcAft>
              <a:buFont typeface="Arial" panose="020B0604020202020204" pitchFamily="34" charset="0"/>
              <a:buChar char="•"/>
            </a:pPr>
            <a:r>
              <a:rPr lang="en-US" sz="2000" dirty="0"/>
              <a:t>Sexual abuse and domestic violence in communities </a:t>
            </a:r>
          </a:p>
          <a:p>
            <a:pPr marL="285750" indent="-228600">
              <a:lnSpc>
                <a:spcPct val="90000"/>
              </a:lnSpc>
              <a:spcAft>
                <a:spcPts val="600"/>
              </a:spcAft>
              <a:buFont typeface="Arial" panose="020B0604020202020204" pitchFamily="34" charset="0"/>
              <a:buChar char="•"/>
            </a:pPr>
            <a:r>
              <a:rPr lang="en-US" sz="2000" dirty="0"/>
              <a:t>Child rearing practices  </a:t>
            </a:r>
          </a:p>
        </p:txBody>
      </p:sp>
    </p:spTree>
    <p:extLst>
      <p:ext uri="{BB962C8B-B14F-4D97-AF65-F5344CB8AC3E}">
        <p14:creationId xmlns:p14="http://schemas.microsoft.com/office/powerpoint/2010/main" val="138003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15E2EE-C5F1-AE1B-6C37-C7084F013191}"/>
              </a:ext>
            </a:extLst>
          </p:cNvPr>
          <p:cNvSpPr txBox="1"/>
          <p:nvPr/>
        </p:nvSpPr>
        <p:spPr>
          <a:xfrm>
            <a:off x="876692" y="2533476"/>
            <a:ext cx="5219307" cy="3537410"/>
          </a:xfrm>
          <a:prstGeom prst="rect">
            <a:avLst/>
          </a:prstGeom>
        </p:spPr>
        <p:txBody>
          <a:bodyPr vert="horz" lIns="91440" tIns="45720" rIns="91440" bIns="45720" rtlCol="0" anchor="t">
            <a:normAutofit fontScale="92500"/>
          </a:bodyPr>
          <a:lstStyle/>
          <a:p>
            <a:pPr marL="285750" indent="-228600">
              <a:lnSpc>
                <a:spcPct val="90000"/>
              </a:lnSpc>
              <a:spcAft>
                <a:spcPts val="600"/>
              </a:spcAft>
              <a:buFont typeface="Arial" panose="020B0604020202020204" pitchFamily="34" charset="0"/>
              <a:buChar char="•"/>
            </a:pPr>
            <a:r>
              <a:rPr lang="en-US" sz="1700" i="1" dirty="0"/>
              <a:t>UNDA </a:t>
            </a:r>
            <a:r>
              <a:rPr lang="en-US" sz="1700" dirty="0"/>
              <a:t>is Canadian </a:t>
            </a:r>
            <a:r>
              <a:rPr lang="en-US" sz="1700" b="1" u="sng" dirty="0"/>
              <a:t>federal law</a:t>
            </a:r>
            <a:r>
              <a:rPr lang="en-US" sz="1700" dirty="0"/>
              <a:t> (passed in 2021) and is a vehicle for affirming the the </a:t>
            </a:r>
            <a:r>
              <a:rPr lang="en-US" sz="1700" i="1" dirty="0"/>
              <a:t>United Nations Declaration on the Rights of Indigenous Peoples (UNDRIP)</a:t>
            </a:r>
          </a:p>
          <a:p>
            <a:pPr indent="-228600">
              <a:lnSpc>
                <a:spcPct val="90000"/>
              </a:lnSpc>
              <a:spcAft>
                <a:spcPts val="600"/>
              </a:spcAft>
              <a:buFont typeface="Arial" panose="020B0604020202020204" pitchFamily="34" charset="0"/>
              <a:buChar char="•"/>
            </a:pPr>
            <a:endParaRPr lang="en-US" sz="1700" i="1" dirty="0"/>
          </a:p>
          <a:p>
            <a:pPr marL="285750" indent="-228600">
              <a:lnSpc>
                <a:spcPct val="90000"/>
              </a:lnSpc>
              <a:spcAft>
                <a:spcPts val="600"/>
              </a:spcAft>
              <a:buFont typeface="Arial" panose="020B0604020202020204" pitchFamily="34" charset="0"/>
              <a:buChar char="•"/>
            </a:pPr>
            <a:r>
              <a:rPr lang="en-US" sz="1700" i="1" dirty="0"/>
              <a:t>UNDA </a:t>
            </a:r>
            <a:r>
              <a:rPr lang="en-US" sz="1700" dirty="0"/>
              <a:t>federally operates through an envisioned Action Plan from 2023 – 2028</a:t>
            </a:r>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r>
              <a:rPr lang="en-US" sz="1700" dirty="0"/>
              <a:t>Action Plan includes 181 measures that reflect priority areas such as justice, education, child welfare, women’s safety, land, socioeconomic concerns and, etc.  </a:t>
            </a:r>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r>
              <a:rPr lang="en-US" sz="1700" dirty="0"/>
              <a:t>Currently BC and NWT have committed to a provincial and territorial version</a:t>
            </a:r>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i="1" dirty="0"/>
          </a:p>
        </p:txBody>
      </p:sp>
      <p:sp>
        <p:nvSpPr>
          <p:cNvPr id="2" name="Title 1">
            <a:extLst>
              <a:ext uri="{FF2B5EF4-FFF2-40B4-BE49-F238E27FC236}">
                <a16:creationId xmlns:a16="http://schemas.microsoft.com/office/drawing/2014/main" id="{F66ADC56-2E57-41B1-375A-43000587F7E2}"/>
              </a:ext>
            </a:extLst>
          </p:cNvPr>
          <p:cNvSpPr>
            <a:spLocks noGrp="1"/>
          </p:cNvSpPr>
          <p:nvPr>
            <p:ph type="title"/>
          </p:nvPr>
        </p:nvSpPr>
        <p:spPr>
          <a:xfrm>
            <a:off x="876693" y="741391"/>
            <a:ext cx="5219307" cy="1616203"/>
          </a:xfrm>
        </p:spPr>
        <p:txBody>
          <a:bodyPr vert="horz" lIns="91440" tIns="45720" rIns="91440" bIns="45720" rtlCol="0" anchor="b">
            <a:normAutofit/>
          </a:bodyPr>
          <a:lstStyle/>
          <a:p>
            <a:pPr algn="ctr"/>
            <a:r>
              <a:rPr lang="en-US" sz="2700" b="1" kern="1200" dirty="0">
                <a:solidFill>
                  <a:schemeClr val="tx1"/>
                </a:solidFill>
                <a:latin typeface="+mj-lt"/>
                <a:ea typeface="+mj-ea"/>
                <a:cs typeface="+mj-cs"/>
              </a:rPr>
              <a:t>Pivoting the Future through the </a:t>
            </a:r>
            <a:r>
              <a:rPr lang="en-US" sz="2700" b="1" i="1" kern="1200" dirty="0">
                <a:solidFill>
                  <a:schemeClr val="tx1"/>
                </a:solidFill>
                <a:latin typeface="+mj-lt"/>
                <a:ea typeface="+mj-ea"/>
                <a:cs typeface="+mj-cs"/>
              </a:rPr>
              <a:t>United Nations Declaration on the Rights of Indigenous Peoples (UNDA)</a:t>
            </a:r>
            <a:endParaRPr lang="en-US" sz="2700" b="1" kern="1200" dirty="0">
              <a:solidFill>
                <a:schemeClr val="tx1"/>
              </a:solidFill>
              <a:latin typeface="+mj-lt"/>
              <a:ea typeface="+mj-ea"/>
              <a:cs typeface="+mj-cs"/>
            </a:endParaRPr>
          </a:p>
        </p:txBody>
      </p:sp>
      <p:pic>
        <p:nvPicPr>
          <p:cNvPr id="6146" name="Picture 2" descr="Indigenous Peoples (UNDRIP ...">
            <a:extLst>
              <a:ext uri="{FF2B5EF4-FFF2-40B4-BE49-F238E27FC236}">
                <a16:creationId xmlns:a16="http://schemas.microsoft.com/office/drawing/2014/main" id="{4530C9CA-3B69-7629-3177-205A388703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5328" y="787114"/>
            <a:ext cx="4118845" cy="528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8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D171-9869-E583-FEDF-DBFBD52CEAA6}"/>
              </a:ext>
            </a:extLst>
          </p:cNvPr>
          <p:cNvSpPr>
            <a:spLocks noGrp="1"/>
          </p:cNvSpPr>
          <p:nvPr>
            <p:ph type="title"/>
          </p:nvPr>
        </p:nvSpPr>
        <p:spPr>
          <a:xfrm>
            <a:off x="2442754" y="161254"/>
            <a:ext cx="8872553" cy="1078099"/>
          </a:xfrm>
        </p:spPr>
        <p:txBody>
          <a:bodyPr vert="horz" lIns="91440" tIns="45720" rIns="91440" bIns="45720" rtlCol="0" anchor="b">
            <a:normAutofit/>
          </a:bodyPr>
          <a:lstStyle/>
          <a:p>
            <a:pPr algn="ctr"/>
            <a:r>
              <a:rPr lang="en-US" sz="3200" kern="1200" dirty="0">
                <a:solidFill>
                  <a:schemeClr val="tx1"/>
                </a:solidFill>
                <a:latin typeface="+mj-lt"/>
                <a:ea typeface="+mj-ea"/>
                <a:cs typeface="+mj-cs"/>
              </a:rPr>
              <a:t>True Reconciliation </a:t>
            </a:r>
          </a:p>
        </p:txBody>
      </p:sp>
      <p:pic>
        <p:nvPicPr>
          <p:cNvPr id="7170" name="Picture 2" descr="for Truth and Reconciliation ...">
            <a:extLst>
              <a:ext uri="{FF2B5EF4-FFF2-40B4-BE49-F238E27FC236}">
                <a16:creationId xmlns:a16="http://schemas.microsoft.com/office/drawing/2014/main" id="{D2A7C72C-E427-5D4B-9EA3-95DC836FF3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1434" y="1946929"/>
            <a:ext cx="4754410" cy="26624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C727C5-D4E0-588F-8DA2-F9630E38974F}"/>
              </a:ext>
            </a:extLst>
          </p:cNvPr>
          <p:cNvSpPr txBox="1"/>
          <p:nvPr/>
        </p:nvSpPr>
        <p:spPr>
          <a:xfrm>
            <a:off x="5416398" y="1777457"/>
            <a:ext cx="5898909" cy="384119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Knowing when to step up as the lawyer and knowing when to listen and understand the Indigenous perspective </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Triggering experience of the MMIWG2+ Action Plan and other  Negotiations</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Collaboration of Government and Non-Government partners with Indigenous communities to report a holistic reconciliation process </a:t>
            </a:r>
          </a:p>
          <a:p>
            <a:pPr marL="742950" lvl="1" indent="-228600">
              <a:lnSpc>
                <a:spcPct val="90000"/>
              </a:lnSpc>
              <a:spcAft>
                <a:spcPts val="600"/>
              </a:spcAft>
              <a:buFont typeface="Arial" panose="020B0604020202020204" pitchFamily="34" charset="0"/>
              <a:buChar char="•"/>
            </a:pPr>
            <a:r>
              <a:rPr lang="en-US" sz="1600" dirty="0"/>
              <a:t>Political Mandates shift with elections </a:t>
            </a:r>
          </a:p>
          <a:p>
            <a:pPr marL="742950" lvl="1" indent="-228600">
              <a:lnSpc>
                <a:spcPct val="90000"/>
              </a:lnSpc>
              <a:spcAft>
                <a:spcPts val="600"/>
              </a:spcAft>
              <a:buFont typeface="Arial" panose="020B0604020202020204" pitchFamily="34" charset="0"/>
              <a:buChar char="•"/>
            </a:pPr>
            <a:r>
              <a:rPr lang="en-US" sz="1600" dirty="0"/>
              <a:t>Indigenous communities have lived experience but not the expertise or man-power to direct specific conversations </a:t>
            </a:r>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69233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89F6-7B3A-C5B7-0728-BC056777407A}"/>
              </a:ext>
            </a:extLst>
          </p:cNvPr>
          <p:cNvSpPr>
            <a:spLocks noGrp="1"/>
          </p:cNvSpPr>
          <p:nvPr>
            <p:ph type="title" idx="4294967295"/>
          </p:nvPr>
        </p:nvSpPr>
        <p:spPr>
          <a:xfrm>
            <a:off x="542726" y="-428555"/>
            <a:ext cx="10874211" cy="1466912"/>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Law &amp; Reconciliation </a:t>
            </a:r>
          </a:p>
        </p:txBody>
      </p:sp>
      <p:sp>
        <p:nvSpPr>
          <p:cNvPr id="4" name="TextBox 3">
            <a:extLst>
              <a:ext uri="{FF2B5EF4-FFF2-40B4-BE49-F238E27FC236}">
                <a16:creationId xmlns:a16="http://schemas.microsoft.com/office/drawing/2014/main" id="{40547736-B825-4289-BF19-D30E83BD634E}"/>
              </a:ext>
            </a:extLst>
          </p:cNvPr>
          <p:cNvSpPr txBox="1"/>
          <p:nvPr/>
        </p:nvSpPr>
        <p:spPr>
          <a:xfrm>
            <a:off x="130613" y="1349000"/>
            <a:ext cx="7321358" cy="5235991"/>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b="1" dirty="0"/>
              <a:t>Calls for Justice 10.1</a:t>
            </a:r>
          </a:p>
          <a:p>
            <a:pPr>
              <a:lnSpc>
                <a:spcPct val="90000"/>
              </a:lnSpc>
              <a:spcAft>
                <a:spcPts val="600"/>
              </a:spcAft>
            </a:pPr>
            <a:r>
              <a:rPr lang="en-US" sz="1400" b="0" i="1" u="none" strike="noStrike" dirty="0">
                <a:effectLst/>
              </a:rPr>
              <a:t>We call upon the federal, provincial, and territorial governments, and Canadian </a:t>
            </a:r>
            <a:r>
              <a:rPr lang="en-US" sz="1400" b="1" i="1" strike="noStrike" dirty="0">
                <a:solidFill>
                  <a:srgbClr val="FF0000"/>
                </a:solidFill>
                <a:effectLst/>
              </a:rPr>
              <a:t>law societies</a:t>
            </a:r>
            <a:r>
              <a:rPr lang="en-US" sz="1400" b="0" i="1" strike="noStrike" dirty="0">
                <a:solidFill>
                  <a:srgbClr val="FF0000"/>
                </a:solidFill>
                <a:effectLst/>
              </a:rPr>
              <a:t> </a:t>
            </a:r>
            <a:r>
              <a:rPr lang="en-US" sz="1400" b="0" i="1" u="none" strike="noStrike" dirty="0">
                <a:effectLst/>
              </a:rPr>
              <a:t>and bar associations, for mandatory intensive and periodic training of Crown attorneys, </a:t>
            </a:r>
            <a:r>
              <a:rPr lang="en-US" sz="1400" b="0" i="1" u="none" strike="noStrike" dirty="0" err="1">
                <a:effectLst/>
              </a:rPr>
              <a:t>defence</a:t>
            </a:r>
            <a:r>
              <a:rPr lang="en-US" sz="1400" b="0" i="1" u="none" strike="noStrike" dirty="0">
                <a:effectLst/>
              </a:rPr>
              <a:t> lawyers, court staff, and all who participate in the criminal justice system, in the area of Indigenous cultures and histories.</a:t>
            </a:r>
            <a:endParaRPr lang="en-US" sz="1400" b="1" i="1" dirty="0"/>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b="1" dirty="0"/>
              <a:t>Calls to Action 27 – Federation of Law Societies of Canada (LSN) </a:t>
            </a:r>
          </a:p>
          <a:p>
            <a:pPr>
              <a:lnSpc>
                <a:spcPct val="90000"/>
              </a:lnSpc>
              <a:spcAft>
                <a:spcPts val="600"/>
              </a:spcAft>
            </a:pPr>
            <a:r>
              <a:rPr lang="en-US" sz="1400" i="1" u="none" strike="noStrike" dirty="0">
                <a:effectLst/>
              </a:rPr>
              <a:t>We call upon the Federation of Law Societies of Canada to ensure that lawyers receive appropriate cultural competency training, which includes the history and legacy of residential schools, the United Nations Declaration on the Rights of Indigenous Peoples, Treaties and Aboriginal rights, Indigenous law, and Aboriginal–Crown relations. This will require skills-based training in intercultural competency, conflict resolution, human rights, and anti-racism.</a:t>
            </a:r>
          </a:p>
          <a:p>
            <a:pPr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r>
              <a:rPr lang="en-US" b="1" dirty="0"/>
              <a:t>Calls to Action 28 – Law Schools in Canada </a:t>
            </a:r>
          </a:p>
          <a:p>
            <a:pPr>
              <a:lnSpc>
                <a:spcPct val="90000"/>
              </a:lnSpc>
              <a:spcAft>
                <a:spcPts val="600"/>
              </a:spcAft>
            </a:pPr>
            <a:r>
              <a:rPr lang="en-US" sz="1400" i="1" u="none" strike="noStrike" dirty="0">
                <a:effectLst/>
              </a:rPr>
              <a:t>We call upon law schools in Canada to require all law students to take a course in Aboriginal people and the law, which includes the history and legacy of residential schools, the United Nations Declaration on the Rights of Indigenous Peoples, Treaties and Aboriginal rights, Indigenous law, and Aboriginal–Crown relations. This will require skills-based training in intercultural competency, conflict resolution, human rights, and anti-racism.</a:t>
            </a:r>
          </a:p>
          <a:p>
            <a:pPr marL="57150">
              <a:lnSpc>
                <a:spcPct val="90000"/>
              </a:lnSpc>
              <a:spcAft>
                <a:spcPts val="600"/>
              </a:spcAft>
            </a:pPr>
            <a:endParaRPr lang="en-US" sz="1000" b="1" dirty="0"/>
          </a:p>
          <a:p>
            <a:pPr indent="-228600">
              <a:lnSpc>
                <a:spcPct val="90000"/>
              </a:lnSpc>
              <a:spcAft>
                <a:spcPts val="600"/>
              </a:spcAft>
              <a:buFont typeface="Arial" panose="020B0604020202020204" pitchFamily="34" charset="0"/>
              <a:buChar char="•"/>
            </a:pPr>
            <a:endParaRPr lang="en-US" sz="1000" b="1" dirty="0"/>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endParaRPr lang="en-US" sz="1000" dirty="0"/>
          </a:p>
        </p:txBody>
      </p:sp>
      <p:pic>
        <p:nvPicPr>
          <p:cNvPr id="8" name="Graphic 7" descr="Gavel">
            <a:extLst>
              <a:ext uri="{FF2B5EF4-FFF2-40B4-BE49-F238E27FC236}">
                <a16:creationId xmlns:a16="http://schemas.microsoft.com/office/drawing/2014/main" id="{22768451-D593-4B21-9F95-71CC17157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8417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31" name="Text Placeholder 16">
            <a:extLst>
              <a:ext uri="{FF2B5EF4-FFF2-40B4-BE49-F238E27FC236}">
                <a16:creationId xmlns:a16="http://schemas.microsoft.com/office/drawing/2014/main" id="{EC4654C0-B6A8-C80D-30CE-9723EED5409A}"/>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77532" name="Title 15">
            <a:extLst>
              <a:ext uri="{FF2B5EF4-FFF2-40B4-BE49-F238E27FC236}">
                <a16:creationId xmlns:a16="http://schemas.microsoft.com/office/drawing/2014/main" id="{898EC646-02DA-93DF-906F-593614FD45CA}"/>
              </a:ext>
            </a:extLst>
          </p:cNvPr>
          <p:cNvSpPr>
            <a:spLocks noGrp="1" noChangeArrowheads="1"/>
          </p:cNvSpPr>
          <p:nvPr>
            <p:ph type="title" idx="4294967295"/>
          </p:nvPr>
        </p:nvSpPr>
        <p:spPr>
          <a:xfrm>
            <a:off x="636588" y="0"/>
            <a:ext cx="10945812" cy="1325563"/>
          </a:xfrm>
          <a:ln/>
        </p:spPr>
        <p:txBody>
          <a:bodyPr>
            <a:normAutofit fontScale="90000"/>
          </a:bodyPr>
          <a:lstStyle/>
          <a:p>
            <a:pPr eaLnBrk="1" hangingPunct="1"/>
            <a:r>
              <a:rPr lang="en-US" altLang="en-US" b="1">
                <a:latin typeface="Arial" panose="020B0604020202020204" pitchFamily="34" charset="0"/>
              </a:rPr>
              <a:t>THE NUDGE FRAMEWORK HELPS DESIGN AND IMPLEMENT EFFECTIVE NUDGES</a:t>
            </a:r>
          </a:p>
        </p:txBody>
      </p:sp>
      <p:grpSp>
        <p:nvGrpSpPr>
          <p:cNvPr id="77533" name="Group 44">
            <a:extLst>
              <a:ext uri="{FF2B5EF4-FFF2-40B4-BE49-F238E27FC236}">
                <a16:creationId xmlns:a16="http://schemas.microsoft.com/office/drawing/2014/main" id="{FB956058-77C8-E8C3-ECE3-4E52EEAFEE6F}"/>
              </a:ext>
            </a:extLst>
          </p:cNvPr>
          <p:cNvGrpSpPr>
            <a:grpSpLocks/>
          </p:cNvGrpSpPr>
          <p:nvPr/>
        </p:nvGrpSpPr>
        <p:grpSpPr bwMode="auto">
          <a:xfrm>
            <a:off x="1976438" y="1676400"/>
            <a:ext cx="8239125" cy="3954463"/>
            <a:chOff x="1910050" y="1608014"/>
            <a:chExt cx="8238841" cy="4407308"/>
          </a:xfrm>
        </p:grpSpPr>
        <p:sp>
          <p:nvSpPr>
            <p:cNvPr id="77534" name="Rectangle 5">
              <a:extLst>
                <a:ext uri="{FF2B5EF4-FFF2-40B4-BE49-F238E27FC236}">
                  <a16:creationId xmlns:a16="http://schemas.microsoft.com/office/drawing/2014/main" id="{97F69589-4424-28CC-BC60-4EDDB7B64CEC}"/>
                </a:ext>
              </a:extLst>
            </p:cNvPr>
            <p:cNvSpPr>
              <a:spLocks noChangeArrowheads="1"/>
            </p:cNvSpPr>
            <p:nvPr/>
          </p:nvSpPr>
          <p:spPr bwMode="auto">
            <a:xfrm>
              <a:off x="3744761" y="3021208"/>
              <a:ext cx="4389570" cy="72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marL="0" lvl="1" algn="ctr"/>
              <a:r>
                <a:rPr lang="en-US" altLang="en-US" sz="1800"/>
                <a:t>To develop nudges, consider what you </a:t>
              </a:r>
              <a:r>
                <a:rPr lang="en-US" altLang="en-US" sz="1800" b="1">
                  <a:solidFill>
                    <a:srgbClr val="920056"/>
                  </a:solidFill>
                </a:rPr>
                <a:t>want to </a:t>
              </a:r>
              <a:r>
                <a:rPr lang="en-US" altLang="en-US" sz="1800" b="1">
                  <a:solidFill>
                    <a:schemeClr val="accent2"/>
                  </a:solidFill>
                </a:rPr>
                <a:t>target</a:t>
              </a:r>
              <a:r>
                <a:rPr lang="en-US" altLang="en-US" sz="1800" b="1">
                  <a:solidFill>
                    <a:srgbClr val="920056"/>
                  </a:solidFill>
                </a:rPr>
                <a:t> </a:t>
              </a:r>
              <a:r>
                <a:rPr lang="en-US" altLang="en-US" sz="1800"/>
                <a:t>and decide on </a:t>
              </a:r>
              <a:r>
                <a:rPr lang="en-US" altLang="en-US" sz="1800" b="1">
                  <a:solidFill>
                    <a:schemeClr val="accent2"/>
                  </a:solidFill>
                </a:rPr>
                <a:t>scope</a:t>
              </a:r>
            </a:p>
          </p:txBody>
        </p:sp>
        <p:grpSp>
          <p:nvGrpSpPr>
            <p:cNvPr id="77535" name="Group 6">
              <a:extLst>
                <a:ext uri="{FF2B5EF4-FFF2-40B4-BE49-F238E27FC236}">
                  <a16:creationId xmlns:a16="http://schemas.microsoft.com/office/drawing/2014/main" id="{E674F1B1-1A0F-CB40-F091-09BB667EAB30}"/>
                </a:ext>
              </a:extLst>
            </p:cNvPr>
            <p:cNvGrpSpPr>
              <a:grpSpLocks/>
            </p:cNvGrpSpPr>
            <p:nvPr/>
          </p:nvGrpSpPr>
          <p:grpSpPr bwMode="auto">
            <a:xfrm>
              <a:off x="2747284" y="5013186"/>
              <a:ext cx="6384524" cy="1002136"/>
              <a:chOff x="1420554" y="3548831"/>
              <a:chExt cx="5149855" cy="1002136"/>
            </a:xfrm>
          </p:grpSpPr>
          <p:sp>
            <p:nvSpPr>
              <p:cNvPr id="77536" name="Freeform 26">
                <a:extLst>
                  <a:ext uri="{FF2B5EF4-FFF2-40B4-BE49-F238E27FC236}">
                    <a16:creationId xmlns:a16="http://schemas.microsoft.com/office/drawing/2014/main" id="{3E94B6DA-1A40-B8AE-033C-B9AF0B02ACF7}"/>
                  </a:ext>
                </a:extLst>
              </p:cNvPr>
              <p:cNvSpPr>
                <a:spLocks noEditPoints="1"/>
              </p:cNvSpPr>
              <p:nvPr/>
            </p:nvSpPr>
            <p:spPr bwMode="auto">
              <a:xfrm>
                <a:off x="1420554" y="3548831"/>
                <a:ext cx="1482095" cy="1002136"/>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800">
                    <a:solidFill>
                      <a:srgbClr val="FFFFFF"/>
                    </a:solidFill>
                  </a:rPr>
                  <a:t>Raise </a:t>
                </a:r>
                <a:br>
                  <a:rPr lang="en-US" altLang="en-US" sz="1800">
                    <a:solidFill>
                      <a:srgbClr val="FFFFFF"/>
                    </a:solidFill>
                  </a:rPr>
                </a:br>
                <a:r>
                  <a:rPr lang="en-US" altLang="en-US" sz="1800">
                    <a:solidFill>
                      <a:srgbClr val="FFFFFF"/>
                    </a:solidFill>
                  </a:rPr>
                  <a:t>awareness</a:t>
                </a:r>
              </a:p>
            </p:txBody>
          </p:sp>
          <p:sp>
            <p:nvSpPr>
              <p:cNvPr id="77537" name="Freeform 26">
                <a:extLst>
                  <a:ext uri="{FF2B5EF4-FFF2-40B4-BE49-F238E27FC236}">
                    <a16:creationId xmlns:a16="http://schemas.microsoft.com/office/drawing/2014/main" id="{3868D7FC-4FF7-DB94-8A90-6DFBE4C333A4}"/>
                  </a:ext>
                </a:extLst>
              </p:cNvPr>
              <p:cNvSpPr>
                <a:spLocks noEditPoints="1"/>
              </p:cNvSpPr>
              <p:nvPr/>
            </p:nvSpPr>
            <p:spPr bwMode="auto">
              <a:xfrm>
                <a:off x="3254434" y="3548831"/>
                <a:ext cx="1482095" cy="1002136"/>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800">
                    <a:solidFill>
                      <a:srgbClr val="FFFFFF"/>
                    </a:solidFill>
                  </a:rPr>
                  <a:t>Modify the process</a:t>
                </a:r>
              </a:p>
            </p:txBody>
          </p:sp>
          <p:sp>
            <p:nvSpPr>
              <p:cNvPr id="77538" name="Freeform 26">
                <a:extLst>
                  <a:ext uri="{FF2B5EF4-FFF2-40B4-BE49-F238E27FC236}">
                    <a16:creationId xmlns:a16="http://schemas.microsoft.com/office/drawing/2014/main" id="{FB168863-140C-EC3B-8EC1-6DBDAD9CCED7}"/>
                  </a:ext>
                </a:extLst>
              </p:cNvPr>
              <p:cNvSpPr>
                <a:spLocks noEditPoints="1"/>
              </p:cNvSpPr>
              <p:nvPr/>
            </p:nvSpPr>
            <p:spPr bwMode="auto">
              <a:xfrm>
                <a:off x="5088314" y="3548831"/>
                <a:ext cx="1482095" cy="1002136"/>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800">
                    <a:solidFill>
                      <a:srgbClr val="FFFFFF"/>
                    </a:solidFill>
                  </a:rPr>
                  <a:t>Reframe</a:t>
                </a:r>
                <a:br>
                  <a:rPr lang="en-US" altLang="en-US" sz="1800">
                    <a:solidFill>
                      <a:srgbClr val="FFFFFF"/>
                    </a:solidFill>
                  </a:rPr>
                </a:br>
                <a:r>
                  <a:rPr lang="en-US" altLang="en-US" sz="1800">
                    <a:solidFill>
                      <a:srgbClr val="FFFFFF"/>
                    </a:solidFill>
                  </a:rPr>
                  <a:t>the issue</a:t>
                </a:r>
              </a:p>
            </p:txBody>
          </p:sp>
        </p:grpSp>
        <p:grpSp>
          <p:nvGrpSpPr>
            <p:cNvPr id="77539" name="Group 26">
              <a:extLst>
                <a:ext uri="{FF2B5EF4-FFF2-40B4-BE49-F238E27FC236}">
                  <a16:creationId xmlns:a16="http://schemas.microsoft.com/office/drawing/2014/main" id="{B1B82958-9407-E508-2F19-4BACFD7A4A6B}"/>
                </a:ext>
              </a:extLst>
            </p:cNvPr>
            <p:cNvGrpSpPr>
              <a:grpSpLocks/>
            </p:cNvGrpSpPr>
            <p:nvPr/>
          </p:nvGrpSpPr>
          <p:grpSpPr bwMode="auto">
            <a:xfrm>
              <a:off x="3845450" y="3900315"/>
              <a:ext cx="4188192" cy="792150"/>
              <a:chOff x="3138899" y="2174588"/>
              <a:chExt cx="4188192" cy="792150"/>
            </a:xfrm>
          </p:grpSpPr>
          <p:sp>
            <p:nvSpPr>
              <p:cNvPr id="77540" name="Freeform 220">
                <a:extLst>
                  <a:ext uri="{FF2B5EF4-FFF2-40B4-BE49-F238E27FC236}">
                    <a16:creationId xmlns:a16="http://schemas.microsoft.com/office/drawing/2014/main" id="{A51F9501-604F-2DD7-E3B4-86FB889B6ADD}"/>
                  </a:ext>
                </a:extLst>
              </p:cNvPr>
              <p:cNvSpPr>
                <a:spLocks/>
              </p:cNvSpPr>
              <p:nvPr/>
            </p:nvSpPr>
            <p:spPr bwMode="auto">
              <a:xfrm rot="8220000">
                <a:off x="3138899" y="2445431"/>
                <a:ext cx="970792" cy="30374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41" name="Freeform 220">
                <a:extLst>
                  <a:ext uri="{FF2B5EF4-FFF2-40B4-BE49-F238E27FC236}">
                    <a16:creationId xmlns:a16="http://schemas.microsoft.com/office/drawing/2014/main" id="{31007FE3-D0F8-3829-6E2F-8CB9305DEEEA}"/>
                  </a:ext>
                </a:extLst>
              </p:cNvPr>
              <p:cNvSpPr>
                <a:spLocks/>
              </p:cNvSpPr>
              <p:nvPr/>
            </p:nvSpPr>
            <p:spPr bwMode="auto">
              <a:xfrm rot="13380000" flipH="1">
                <a:off x="6356299" y="2445430"/>
                <a:ext cx="970792" cy="30374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42" name="Freeform 220">
                <a:extLst>
                  <a:ext uri="{FF2B5EF4-FFF2-40B4-BE49-F238E27FC236}">
                    <a16:creationId xmlns:a16="http://schemas.microsoft.com/office/drawing/2014/main" id="{FFD56653-39EF-C74E-48AA-0A254F0D4E73}"/>
                  </a:ext>
                </a:extLst>
              </p:cNvPr>
              <p:cNvSpPr>
                <a:spLocks/>
              </p:cNvSpPr>
              <p:nvPr/>
            </p:nvSpPr>
            <p:spPr bwMode="auto">
              <a:xfrm rot="6060000">
                <a:off x="4870258" y="2440464"/>
                <a:ext cx="792150" cy="26039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8E2457"/>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543" name="Rectangle 64">
              <a:extLst>
                <a:ext uri="{FF2B5EF4-FFF2-40B4-BE49-F238E27FC236}">
                  <a16:creationId xmlns:a16="http://schemas.microsoft.com/office/drawing/2014/main" id="{A45BFD65-AFD6-F619-9626-A8611BADD7C4}"/>
                </a:ext>
              </a:extLst>
            </p:cNvPr>
            <p:cNvSpPr>
              <a:spLocks noChangeArrowheads="1"/>
            </p:cNvSpPr>
            <p:nvPr/>
          </p:nvSpPr>
          <p:spPr bwMode="auto">
            <a:xfrm>
              <a:off x="1910050" y="1608014"/>
              <a:ext cx="8238841" cy="1213578"/>
            </a:xfrm>
            <a:prstGeom prst="rect">
              <a:avLst/>
            </a:prstGeom>
            <a:noFill/>
            <a:ln w="9525" cap="flat" algn="ctr">
              <a:solidFill>
                <a:srgbClr val="8E2457"/>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defTabSz="930275" eaLnBrk="0" hangingPunct="0">
                <a:defRPr sz="1400">
                  <a:solidFill>
                    <a:schemeClr val="tx1"/>
                  </a:solidFill>
                  <a:latin typeface="Arial" panose="020B0604020202020204" pitchFamily="34" charset="0"/>
                  <a:cs typeface="Arial" panose="020B0604020202020204" pitchFamily="34" charset="0"/>
                </a:defRPr>
              </a:lvl1pPr>
              <a:lvl2pPr defTabSz="930275" eaLnBrk="0" hangingPunct="0">
                <a:defRPr sz="1400">
                  <a:solidFill>
                    <a:schemeClr val="tx1"/>
                  </a:solidFill>
                  <a:latin typeface="Arial" panose="020B0604020202020204" pitchFamily="34" charset="0"/>
                  <a:cs typeface="Arial" panose="020B0604020202020204" pitchFamily="34" charset="0"/>
                </a:defRPr>
              </a:lvl2pPr>
              <a:lvl3pPr defTabSz="930275" eaLnBrk="0" hangingPunct="0">
                <a:defRPr sz="1400">
                  <a:solidFill>
                    <a:schemeClr val="tx1"/>
                  </a:solidFill>
                  <a:latin typeface="Arial" panose="020B0604020202020204" pitchFamily="34" charset="0"/>
                  <a:cs typeface="Arial" panose="020B0604020202020204" pitchFamily="34" charset="0"/>
                </a:defRPr>
              </a:lvl3pPr>
              <a:lvl4pPr defTabSz="930275" eaLnBrk="0" hangingPunct="0">
                <a:defRPr sz="1400">
                  <a:solidFill>
                    <a:schemeClr val="tx1"/>
                  </a:solidFill>
                  <a:latin typeface="Arial" panose="020B0604020202020204" pitchFamily="34" charset="0"/>
                  <a:cs typeface="Arial" panose="020B0604020202020204" pitchFamily="34" charset="0"/>
                </a:defRPr>
              </a:lvl4pPr>
              <a:lvl5pPr defTabSz="930275" eaLnBrk="0" hangingPunct="0">
                <a:defRPr sz="1400">
                  <a:solidFill>
                    <a:schemeClr val="tx1"/>
                  </a:solidFill>
                  <a:latin typeface="Arial" panose="020B0604020202020204" pitchFamily="34" charset="0"/>
                  <a:cs typeface="Arial" panose="020B0604020202020204" pitchFamily="34" charset="0"/>
                </a:defRPr>
              </a:lvl5pPr>
              <a:lvl6pPr marL="1882775" indent="403225" defTabSz="93027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3027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3027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30275"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800">
                <a:solidFill>
                  <a:srgbClr val="979283"/>
                </a:solidFill>
              </a:endParaRPr>
            </a:p>
          </p:txBody>
        </p:sp>
        <p:grpSp>
          <p:nvGrpSpPr>
            <p:cNvPr id="77544" name="Group 1">
              <a:extLst>
                <a:ext uri="{FF2B5EF4-FFF2-40B4-BE49-F238E27FC236}">
                  <a16:creationId xmlns:a16="http://schemas.microsoft.com/office/drawing/2014/main" id="{F972189C-4B11-351B-B56E-1323F44D390E}"/>
                </a:ext>
              </a:extLst>
            </p:cNvPr>
            <p:cNvGrpSpPr>
              <a:grpSpLocks/>
            </p:cNvGrpSpPr>
            <p:nvPr/>
          </p:nvGrpSpPr>
          <p:grpSpPr bwMode="auto">
            <a:xfrm>
              <a:off x="2055817" y="1819510"/>
              <a:ext cx="1485279" cy="717858"/>
              <a:chOff x="1098744" y="1819510"/>
              <a:chExt cx="1485279" cy="717858"/>
            </a:xfrm>
          </p:grpSpPr>
          <p:pic>
            <p:nvPicPr>
              <p:cNvPr id="77545" name="Group 12">
                <a:extLst>
                  <a:ext uri="{FF2B5EF4-FFF2-40B4-BE49-F238E27FC236}">
                    <a16:creationId xmlns:a16="http://schemas.microsoft.com/office/drawing/2014/main" id="{7338CA20-0B27-7A3D-E699-EB3E5A399E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42" y="1811837"/>
                <a:ext cx="1097242" cy="72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546" name="Group 19">
                <a:extLst>
                  <a:ext uri="{FF2B5EF4-FFF2-40B4-BE49-F238E27FC236}">
                    <a16:creationId xmlns:a16="http://schemas.microsoft.com/office/drawing/2014/main" id="{122E371D-4715-33BA-E579-959DDEB9376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322" y="2165129"/>
                <a:ext cx="444993" cy="3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7547" name="Rectangle 31">
              <a:extLst>
                <a:ext uri="{FF2B5EF4-FFF2-40B4-BE49-F238E27FC236}">
                  <a16:creationId xmlns:a16="http://schemas.microsoft.com/office/drawing/2014/main" id="{90AC7891-D1C9-F5B9-4B05-5CE49121D7A0}"/>
                </a:ext>
              </a:extLst>
            </p:cNvPr>
            <p:cNvSpPr>
              <a:spLocks noChangeArrowheads="1"/>
            </p:cNvSpPr>
            <p:nvPr/>
          </p:nvSpPr>
          <p:spPr bwMode="auto">
            <a:xfrm>
              <a:off x="3666622" y="1803671"/>
              <a:ext cx="6249048" cy="72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t>A </a:t>
              </a:r>
              <a:r>
                <a:rPr lang="en-US" altLang="en-US" sz="1800" b="1">
                  <a:solidFill>
                    <a:schemeClr val="accent2"/>
                  </a:solidFill>
                </a:rPr>
                <a:t>nudge</a:t>
              </a:r>
              <a:r>
                <a:rPr lang="en-US" altLang="en-US" sz="1800" b="1">
                  <a:solidFill>
                    <a:srgbClr val="920056"/>
                  </a:solidFill>
                </a:rPr>
                <a:t> </a:t>
              </a:r>
              <a:r>
                <a:rPr lang="en-US" altLang="en-US" sz="1800"/>
                <a:t>is a “</a:t>
              </a:r>
              <a:r>
                <a:rPr lang="en-US" altLang="en-US" sz="1800">
                  <a:solidFill>
                    <a:schemeClr val="accent2"/>
                  </a:solidFill>
                </a:rPr>
                <a:t>mental push</a:t>
              </a:r>
              <a:r>
                <a:rPr lang="en-US" altLang="en-US" sz="1800"/>
                <a:t>” that helps address behavioural change by disrupting things we think and do unconsciously </a:t>
              </a:r>
            </a:p>
          </p:txBody>
        </p:sp>
      </p:grpSp>
      <p:sp>
        <p:nvSpPr>
          <p:cNvPr id="77548" name="Footer Placeholder 45">
            <a:extLst>
              <a:ext uri="{FF2B5EF4-FFF2-40B4-BE49-F238E27FC236}">
                <a16:creationId xmlns:a16="http://schemas.microsoft.com/office/drawing/2014/main" id="{484F9F5E-D6B4-8EB7-6140-E2E69A0C32F3}"/>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77549" name="Slide Number Placeholder 46">
            <a:extLst>
              <a:ext uri="{FF2B5EF4-FFF2-40B4-BE49-F238E27FC236}">
                <a16:creationId xmlns:a16="http://schemas.microsoft.com/office/drawing/2014/main" id="{D290B1E8-31ED-C330-2345-3883ACCBEDF6}"/>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541A1CAA-2869-314C-8BE8-F2C8D4B18255}" type="slidenum">
              <a:rPr lang="en-CA" altLang="en-US" sz="1200">
                <a:solidFill>
                  <a:srgbClr val="999085"/>
                </a:solidFill>
              </a:rPr>
              <a:pPr defTabSz="712788" eaLnBrk="1" hangingPunct="1"/>
              <a:t>24</a:t>
            </a:fld>
            <a:endParaRPr lang="en-CA" altLang="en-US" sz="1200">
              <a:solidFill>
                <a:srgbClr val="999085"/>
              </a:solidFill>
            </a:endParaRPr>
          </a:p>
        </p:txBody>
      </p:sp>
    </p:spTree>
    <p:extLst>
      <p:ext uri="{BB962C8B-B14F-4D97-AF65-F5344CB8AC3E}">
        <p14:creationId xmlns:p14="http://schemas.microsoft.com/office/powerpoint/2010/main" val="116425020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Freeform: Shape 513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p:cNvSpPr>
            <a:spLocks noGrp="1"/>
          </p:cNvSpPr>
          <p:nvPr>
            <p:ph type="title"/>
          </p:nvPr>
        </p:nvSpPr>
        <p:spPr>
          <a:xfrm>
            <a:off x="1246824" y="643467"/>
            <a:ext cx="4772975" cy="1800526"/>
          </a:xfrm>
        </p:spPr>
        <p:txBody>
          <a:bodyPr vert="horz" lIns="91440" tIns="45720" rIns="91440" bIns="45720" rtlCol="0" anchor="ctr">
            <a:normAutofit/>
          </a:bodyPr>
          <a:lstStyle/>
          <a:p>
            <a:r>
              <a:rPr lang="en-US" sz="4100" dirty="0"/>
              <a:t>Strategies for Equity, Diversity, and Inclusion in Nunavut</a:t>
            </a:r>
          </a:p>
        </p:txBody>
      </p:sp>
      <p:sp>
        <p:nvSpPr>
          <p:cNvPr id="3" name="TextBox 2"/>
          <p:cNvSpPr txBox="1"/>
          <p:nvPr/>
        </p:nvSpPr>
        <p:spPr>
          <a:xfrm>
            <a:off x="1246824" y="2623381"/>
            <a:ext cx="4772974" cy="35535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Increasing Inuit representation in government and corporate leadership.</a:t>
            </a:r>
          </a:p>
          <a:p>
            <a:pPr indent="-228600">
              <a:lnSpc>
                <a:spcPct val="90000"/>
              </a:lnSpc>
              <a:spcAft>
                <a:spcPts val="600"/>
              </a:spcAft>
              <a:buFont typeface="Arial" panose="020B0604020202020204" pitchFamily="34" charset="0"/>
              <a:buChar char="•"/>
            </a:pPr>
            <a:r>
              <a:rPr lang="en-US" sz="2000"/>
              <a:t>Providing culturally relevant education and workplace training.</a:t>
            </a:r>
          </a:p>
          <a:p>
            <a:pPr indent="-228600">
              <a:lnSpc>
                <a:spcPct val="90000"/>
              </a:lnSpc>
              <a:spcAft>
                <a:spcPts val="600"/>
              </a:spcAft>
              <a:buFont typeface="Arial" panose="020B0604020202020204" pitchFamily="34" charset="0"/>
              <a:buChar char="•"/>
            </a:pPr>
            <a:r>
              <a:rPr lang="en-US" sz="2000"/>
              <a:t>Ensuring accessibility to equitable employment and career growth opportunities.</a:t>
            </a:r>
          </a:p>
          <a:p>
            <a:pPr indent="-228600">
              <a:lnSpc>
                <a:spcPct val="90000"/>
              </a:lnSpc>
              <a:spcAft>
                <a:spcPts val="600"/>
              </a:spcAft>
              <a:buFont typeface="Arial" panose="020B0604020202020204" pitchFamily="34" charset="0"/>
              <a:buChar char="•"/>
            </a:pPr>
            <a:r>
              <a:rPr lang="en-US" sz="2000"/>
              <a:t>Addressing language barriers and incorporating Inuit Qaujimajatuqangit (IQ) principles.</a:t>
            </a:r>
          </a:p>
          <a:p>
            <a:pPr indent="-228600">
              <a:lnSpc>
                <a:spcPct val="90000"/>
              </a:lnSpc>
              <a:spcAft>
                <a:spcPts val="600"/>
              </a:spcAft>
              <a:buFont typeface="Arial" panose="020B0604020202020204" pitchFamily="34" charset="0"/>
              <a:buChar char="•"/>
            </a:pPr>
            <a:endParaRPr lang="en-US" sz="2000"/>
          </a:p>
        </p:txBody>
      </p:sp>
      <p:pic>
        <p:nvPicPr>
          <p:cNvPr id="5122" name="Picture 2" descr="EDI and decolonising initiatives in the ...">
            <a:extLst>
              <a:ext uri="{FF2B5EF4-FFF2-40B4-BE49-F238E27FC236}">
                <a16:creationId xmlns:a16="http://schemas.microsoft.com/office/drawing/2014/main" id="{922DF38D-C285-3F04-B1F1-1C65F723BC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0211" y="694606"/>
            <a:ext cx="3848322" cy="24427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pporting Inuit-led conservation in ...">
            <a:extLst>
              <a:ext uri="{FF2B5EF4-FFF2-40B4-BE49-F238E27FC236}">
                <a16:creationId xmlns:a16="http://schemas.microsoft.com/office/drawing/2014/main" id="{EA9463C8-BE3E-C912-731E-DEA56F1692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00211" y="3669913"/>
            <a:ext cx="3848322" cy="256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60" name="Title 15">
            <a:extLst>
              <a:ext uri="{FF2B5EF4-FFF2-40B4-BE49-F238E27FC236}">
                <a16:creationId xmlns:a16="http://schemas.microsoft.com/office/drawing/2014/main" id="{099259A7-0AEB-34DB-FEF3-0CBEA247FC00}"/>
              </a:ext>
            </a:extLst>
          </p:cNvPr>
          <p:cNvSpPr>
            <a:spLocks noGrp="1" noChangeArrowheads="1"/>
          </p:cNvSpPr>
          <p:nvPr>
            <p:ph type="title" idx="4294967295"/>
          </p:nvPr>
        </p:nvSpPr>
        <p:spPr>
          <a:xfrm>
            <a:off x="702201" y="346844"/>
            <a:ext cx="10595729" cy="967956"/>
          </a:xfrm>
        </p:spPr>
        <p:txBody>
          <a:bodyPr vert="horz" lIns="91440" tIns="45720" rIns="91440" bIns="45720" rtlCol="0" anchor="ctr">
            <a:normAutofit/>
          </a:bodyPr>
          <a:lstStyle/>
          <a:p>
            <a:pPr algn="ctr"/>
            <a:r>
              <a:rPr lang="en-US" altLang="en-US" sz="4000" b="1" dirty="0"/>
              <a:t>YOU SHOULD NOW BE ABLE TO…</a:t>
            </a:r>
          </a:p>
        </p:txBody>
      </p:sp>
      <p:sp>
        <p:nvSpPr>
          <p:cNvPr id="82763" name="Content Placeholder 68">
            <a:extLst>
              <a:ext uri="{FF2B5EF4-FFF2-40B4-BE49-F238E27FC236}">
                <a16:creationId xmlns:a16="http://schemas.microsoft.com/office/drawing/2014/main" id="{902E1FC5-CACC-3CD9-A49F-8B61A643BCC2}"/>
              </a:ext>
            </a:extLst>
          </p:cNvPr>
          <p:cNvSpPr>
            <a:spLocks noGrp="1" noChangeArrowheads="1"/>
          </p:cNvSpPr>
          <p:nvPr>
            <p:ph idx="4294967295"/>
          </p:nvPr>
        </p:nvSpPr>
        <p:spPr>
          <a:xfrm>
            <a:off x="8475543" y="321728"/>
            <a:ext cx="3300998" cy="967956"/>
          </a:xfrm>
        </p:spPr>
        <p:txBody>
          <a:bodyPr vert="horz" lIns="91440" tIns="45720" rIns="91440" bIns="45720" rtlCol="0" anchor="ctr">
            <a:normAutofit/>
          </a:bodyPr>
          <a:lstStyle/>
          <a:p>
            <a:pPr marL="0" indent="0">
              <a:spcAft>
                <a:spcPts val="600"/>
              </a:spcAft>
              <a:buClr>
                <a:srgbClr val="E33238"/>
              </a:buClr>
              <a:buSzPct val="126000"/>
              <a:buNone/>
            </a:pPr>
            <a:r>
              <a:rPr lang="en-US" altLang="en-US" sz="2000" b="1">
                <a:solidFill>
                  <a:srgbClr val="FFFFFF"/>
                </a:solidFill>
              </a:rPr>
              <a:t> </a:t>
            </a:r>
          </a:p>
        </p:txBody>
      </p:sp>
      <p:sp>
        <p:nvSpPr>
          <p:cNvPr id="82761" name="Footer Placeholder 12">
            <a:extLst>
              <a:ext uri="{FF2B5EF4-FFF2-40B4-BE49-F238E27FC236}">
                <a16:creationId xmlns:a16="http://schemas.microsoft.com/office/drawing/2014/main" id="{3C442A58-B1CA-4D0D-88CD-7D30C368A3CE}"/>
              </a:ext>
            </a:extLst>
          </p:cNvPr>
          <p:cNvSpPr>
            <a:spLocks noGrp="1" noChangeArrowheads="1"/>
          </p:cNvSpPr>
          <p:nvPr>
            <p:ph type="ftr" sz="quarter" idx="11"/>
          </p:nvPr>
        </p:nvSpPr>
        <p:spPr>
          <a:xfrm rot="5400000">
            <a:off x="-1828800" y="2002536"/>
            <a:ext cx="4114800" cy="365125"/>
          </a:xfrm>
        </p:spPr>
        <p:txBody>
          <a:bodyPr vert="horz" lIns="91440" tIns="45720" rIns="91440" bIns="45720" rtlCol="0" anchor="ctr">
            <a:norm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l" eaLnBrk="1" hangingPunct="1"/>
            <a:endParaRPr lang="en-US" altLang="en-US" sz="1100" kern="1200">
              <a:solidFill>
                <a:srgbClr val="FFFFFF"/>
              </a:solidFill>
              <a:latin typeface="+mn-lt"/>
              <a:ea typeface="+mn-ea"/>
              <a:cs typeface="+mn-cs"/>
            </a:endParaRPr>
          </a:p>
        </p:txBody>
      </p:sp>
      <p:sp>
        <p:nvSpPr>
          <p:cNvPr id="82762" name="Slide Number Placeholder 13">
            <a:extLst>
              <a:ext uri="{FF2B5EF4-FFF2-40B4-BE49-F238E27FC236}">
                <a16:creationId xmlns:a16="http://schemas.microsoft.com/office/drawing/2014/main" id="{7E281D3F-2EAE-4F1A-9648-B33FD408194C}"/>
              </a:ext>
            </a:extLst>
          </p:cNvPr>
          <p:cNvSpPr>
            <a:spLocks noGrp="1" noChangeArrowheads="1"/>
          </p:cNvSpPr>
          <p:nvPr>
            <p:ph type="sldNum" sz="quarter" idx="10"/>
          </p:nvPr>
        </p:nvSpPr>
        <p:spPr>
          <a:xfrm>
            <a:off x="11704320" y="6455664"/>
            <a:ext cx="448056" cy="365125"/>
          </a:xfrm>
        </p:spPr>
        <p:txBody>
          <a:bodyPr vert="horz" lIns="91440" tIns="45720" rIns="91440" bIns="45720" rtlCol="0" anchor="ctr">
            <a:normAutofit/>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r" eaLnBrk="1" hangingPunct="1">
              <a:spcAft>
                <a:spcPts val="600"/>
              </a:spcAft>
            </a:pPr>
            <a:fld id="{74026DC5-7CB4-6A42-94AB-635119E5AB73}" type="slidenum">
              <a:rPr lang="en-US" altLang="en-US" sz="1100">
                <a:solidFill>
                  <a:schemeClr val="tx1">
                    <a:lumMod val="50000"/>
                    <a:lumOff val="50000"/>
                  </a:schemeClr>
                </a:solidFill>
                <a:latin typeface="+mn-lt"/>
                <a:cs typeface="+mn-cs"/>
              </a:rPr>
              <a:pPr algn="r" eaLnBrk="1" hangingPunct="1">
                <a:spcAft>
                  <a:spcPts val="600"/>
                </a:spcAft>
              </a:pPr>
              <a:t>26</a:t>
            </a:fld>
            <a:endParaRPr lang="en-US" altLang="en-US" sz="1100">
              <a:solidFill>
                <a:schemeClr val="tx1">
                  <a:lumMod val="50000"/>
                  <a:lumOff val="50000"/>
                </a:schemeClr>
              </a:solidFill>
              <a:latin typeface="+mn-lt"/>
              <a:cs typeface="+mn-cs"/>
            </a:endParaRPr>
          </a:p>
        </p:txBody>
      </p:sp>
      <p:grpSp>
        <p:nvGrpSpPr>
          <p:cNvPr id="82764" name="Group 52">
            <a:extLst>
              <a:ext uri="{FF2B5EF4-FFF2-40B4-BE49-F238E27FC236}">
                <a16:creationId xmlns:a16="http://schemas.microsoft.com/office/drawing/2014/main" id="{283AF901-D4D8-4D45-B72A-5F56A413C432}"/>
              </a:ext>
            </a:extLst>
          </p:cNvPr>
          <p:cNvGrpSpPr>
            <a:grpSpLocks/>
          </p:cNvGrpSpPr>
          <p:nvPr/>
        </p:nvGrpSpPr>
        <p:grpSpPr bwMode="auto">
          <a:xfrm>
            <a:off x="3532182" y="1842704"/>
            <a:ext cx="2267945" cy="3903540"/>
            <a:chOff x="637117" y="2047881"/>
            <a:chExt cx="2367533" cy="3816095"/>
          </a:xfrm>
        </p:grpSpPr>
        <p:sp>
          <p:nvSpPr>
            <p:cNvPr id="82765" name="Freeform 602">
              <a:extLst>
                <a:ext uri="{FF2B5EF4-FFF2-40B4-BE49-F238E27FC236}">
                  <a16:creationId xmlns:a16="http://schemas.microsoft.com/office/drawing/2014/main" id="{8F35DB4E-9777-B21C-20A0-5F87FCAA61BC}"/>
                </a:ext>
              </a:extLst>
            </p:cNvPr>
            <p:cNvSpPr>
              <a:spLocks noEditPoints="1"/>
            </p:cNvSpPr>
            <p:nvPr/>
          </p:nvSpPr>
          <p:spPr bwMode="auto">
            <a:xfrm>
              <a:off x="637117" y="2047881"/>
              <a:ext cx="2192983" cy="402711"/>
            </a:xfrm>
            <a:custGeom>
              <a:avLst/>
              <a:gdLst>
                <a:gd name="T0" fmla="*/ 144 w 227"/>
                <a:gd name="T1" fmla="*/ 24 h 38"/>
                <a:gd name="T2" fmla="*/ 184 w 227"/>
                <a:gd name="T3" fmla="*/ 23 h 38"/>
                <a:gd name="T4" fmla="*/ 213 w 227"/>
                <a:gd name="T5" fmla="*/ 22 h 38"/>
                <a:gd name="T6" fmla="*/ 226 w 227"/>
                <a:gd name="T7" fmla="*/ 23 h 38"/>
                <a:gd name="T8" fmla="*/ 209 w 227"/>
                <a:gd name="T9" fmla="*/ 24 h 38"/>
                <a:gd name="T10" fmla="*/ 170 w 227"/>
                <a:gd name="T11" fmla="*/ 25 h 38"/>
                <a:gd name="T12" fmla="*/ 145 w 227"/>
                <a:gd name="T13" fmla="*/ 25 h 38"/>
                <a:gd name="T14" fmla="*/ 136 w 227"/>
                <a:gd name="T15" fmla="*/ 30 h 38"/>
                <a:gd name="T16" fmla="*/ 134 w 227"/>
                <a:gd name="T17" fmla="*/ 37 h 38"/>
                <a:gd name="T18" fmla="*/ 128 w 227"/>
                <a:gd name="T19" fmla="*/ 38 h 38"/>
                <a:gd name="T20" fmla="*/ 119 w 227"/>
                <a:gd name="T21" fmla="*/ 31 h 38"/>
                <a:gd name="T22" fmla="*/ 128 w 227"/>
                <a:gd name="T23" fmla="*/ 28 h 38"/>
                <a:gd name="T24" fmla="*/ 116 w 227"/>
                <a:gd name="T25" fmla="*/ 25 h 38"/>
                <a:gd name="T26" fmla="*/ 81 w 227"/>
                <a:gd name="T27" fmla="*/ 25 h 38"/>
                <a:gd name="T28" fmla="*/ 63 w 227"/>
                <a:gd name="T29" fmla="*/ 25 h 38"/>
                <a:gd name="T30" fmla="*/ 29 w 227"/>
                <a:gd name="T31" fmla="*/ 24 h 38"/>
                <a:gd name="T32" fmla="*/ 2 w 227"/>
                <a:gd name="T33" fmla="*/ 23 h 38"/>
                <a:gd name="T34" fmla="*/ 11 w 227"/>
                <a:gd name="T35" fmla="*/ 21 h 38"/>
                <a:gd name="T36" fmla="*/ 31 w 227"/>
                <a:gd name="T37" fmla="*/ 22 h 38"/>
                <a:gd name="T38" fmla="*/ 47 w 227"/>
                <a:gd name="T39" fmla="*/ 22 h 38"/>
                <a:gd name="T40" fmla="*/ 90 w 227"/>
                <a:gd name="T41" fmla="*/ 23 h 38"/>
                <a:gd name="T42" fmla="*/ 116 w 227"/>
                <a:gd name="T43" fmla="*/ 23 h 38"/>
                <a:gd name="T44" fmla="*/ 137 w 227"/>
                <a:gd name="T45" fmla="*/ 15 h 38"/>
                <a:gd name="T46" fmla="*/ 134 w 227"/>
                <a:gd name="T47" fmla="*/ 7 h 38"/>
                <a:gd name="T48" fmla="*/ 138 w 227"/>
                <a:gd name="T49" fmla="*/ 10 h 38"/>
                <a:gd name="T50" fmla="*/ 138 w 227"/>
                <a:gd name="T51" fmla="*/ 2 h 38"/>
                <a:gd name="T52" fmla="*/ 146 w 227"/>
                <a:gd name="T53" fmla="*/ 1 h 38"/>
                <a:gd name="T54" fmla="*/ 156 w 227"/>
                <a:gd name="T55" fmla="*/ 18 h 38"/>
                <a:gd name="T56" fmla="*/ 147 w 227"/>
                <a:gd name="T57" fmla="*/ 21 h 38"/>
                <a:gd name="T58" fmla="*/ 144 w 227"/>
                <a:gd name="T59" fmla="*/ 10 h 38"/>
                <a:gd name="T60" fmla="*/ 145 w 227"/>
                <a:gd name="T61" fmla="*/ 17 h 38"/>
                <a:gd name="T62" fmla="*/ 146 w 227"/>
                <a:gd name="T63" fmla="*/ 3 h 38"/>
                <a:gd name="T64" fmla="*/ 145 w 227"/>
                <a:gd name="T65" fmla="*/ 9 h 38"/>
                <a:gd name="T66" fmla="*/ 132 w 227"/>
                <a:gd name="T67" fmla="*/ 32 h 38"/>
                <a:gd name="T68" fmla="*/ 145 w 227"/>
                <a:gd name="T69" fmla="*/ 20 h 38"/>
                <a:gd name="T70" fmla="*/ 132 w 227"/>
                <a:gd name="T71" fmla="*/ 24 h 38"/>
                <a:gd name="T72" fmla="*/ 126 w 227"/>
                <a:gd name="T73" fmla="*/ 34 h 38"/>
                <a:gd name="T74" fmla="*/ 147 w 227"/>
                <a:gd name="T75" fmla="*/ 17 h 38"/>
                <a:gd name="T76" fmla="*/ 148 w 227"/>
                <a:gd name="T77" fmla="*/ 19 h 38"/>
                <a:gd name="T78" fmla="*/ 152 w 227"/>
                <a:gd name="T79" fmla="*/ 9 h 38"/>
                <a:gd name="T80" fmla="*/ 151 w 227"/>
                <a:gd name="T81" fmla="*/ 16 h 38"/>
                <a:gd name="T82" fmla="*/ 150 w 227"/>
                <a:gd name="T83" fmla="*/ 15 h 38"/>
                <a:gd name="T84" fmla="*/ 148 w 227"/>
                <a:gd name="T85" fmla="*/ 5 h 38"/>
                <a:gd name="T86" fmla="*/ 140 w 227"/>
                <a:gd name="T87" fmla="*/ 10 h 38"/>
                <a:gd name="T88" fmla="*/ 143 w 227"/>
                <a:gd name="T8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66" name="Freeform 603">
              <a:extLst>
                <a:ext uri="{FF2B5EF4-FFF2-40B4-BE49-F238E27FC236}">
                  <a16:creationId xmlns:a16="http://schemas.microsoft.com/office/drawing/2014/main" id="{5D967F4C-5E45-6CC4-6573-83D3DD2C0829}"/>
                </a:ext>
              </a:extLst>
            </p:cNvPr>
            <p:cNvSpPr>
              <a:spLocks/>
            </p:cNvSpPr>
            <p:nvPr/>
          </p:nvSpPr>
          <p:spPr bwMode="auto">
            <a:xfrm>
              <a:off x="2926895" y="2301991"/>
              <a:ext cx="77755" cy="3511461"/>
            </a:xfrm>
            <a:custGeom>
              <a:avLst/>
              <a:gdLst>
                <a:gd name="T0" fmla="*/ 7 w 8"/>
                <a:gd name="T1" fmla="*/ 327 h 329"/>
                <a:gd name="T2" fmla="*/ 5 w 8"/>
                <a:gd name="T3" fmla="*/ 309 h 329"/>
                <a:gd name="T4" fmla="*/ 4 w 8"/>
                <a:gd name="T5" fmla="*/ 293 h 329"/>
                <a:gd name="T6" fmla="*/ 3 w 8"/>
                <a:gd name="T7" fmla="*/ 276 h 329"/>
                <a:gd name="T8" fmla="*/ 1 w 8"/>
                <a:gd name="T9" fmla="*/ 255 h 329"/>
                <a:gd name="T10" fmla="*/ 1 w 8"/>
                <a:gd name="T11" fmla="*/ 232 h 329"/>
                <a:gd name="T12" fmla="*/ 1 w 8"/>
                <a:gd name="T13" fmla="*/ 212 h 329"/>
                <a:gd name="T14" fmla="*/ 0 w 8"/>
                <a:gd name="T15" fmla="*/ 184 h 329"/>
                <a:gd name="T16" fmla="*/ 1 w 8"/>
                <a:gd name="T17" fmla="*/ 174 h 329"/>
                <a:gd name="T18" fmla="*/ 0 w 8"/>
                <a:gd name="T19" fmla="*/ 165 h 329"/>
                <a:gd name="T20" fmla="*/ 1 w 8"/>
                <a:gd name="T21" fmla="*/ 146 h 329"/>
                <a:gd name="T22" fmla="*/ 0 w 8"/>
                <a:gd name="T23" fmla="*/ 137 h 329"/>
                <a:gd name="T24" fmla="*/ 0 w 8"/>
                <a:gd name="T25" fmla="*/ 119 h 329"/>
                <a:gd name="T26" fmla="*/ 0 w 8"/>
                <a:gd name="T27" fmla="*/ 112 h 329"/>
                <a:gd name="T28" fmla="*/ 0 w 8"/>
                <a:gd name="T29" fmla="*/ 93 h 329"/>
                <a:gd name="T30" fmla="*/ 1 w 8"/>
                <a:gd name="T31" fmla="*/ 70 h 329"/>
                <a:gd name="T32" fmla="*/ 2 w 8"/>
                <a:gd name="T33" fmla="*/ 52 h 329"/>
                <a:gd name="T34" fmla="*/ 4 w 8"/>
                <a:gd name="T35" fmla="*/ 38 h 329"/>
                <a:gd name="T36" fmla="*/ 6 w 8"/>
                <a:gd name="T37" fmla="*/ 15 h 329"/>
                <a:gd name="T38" fmla="*/ 7 w 8"/>
                <a:gd name="T39" fmla="*/ 1 h 329"/>
                <a:gd name="T40" fmla="*/ 8 w 8"/>
                <a:gd name="T41" fmla="*/ 4 h 329"/>
                <a:gd name="T42" fmla="*/ 7 w 8"/>
                <a:gd name="T43" fmla="*/ 23 h 329"/>
                <a:gd name="T44" fmla="*/ 5 w 8"/>
                <a:gd name="T45" fmla="*/ 39 h 329"/>
                <a:gd name="T46" fmla="*/ 4 w 8"/>
                <a:gd name="T47" fmla="*/ 49 h 329"/>
                <a:gd name="T48" fmla="*/ 3 w 8"/>
                <a:gd name="T49" fmla="*/ 64 h 329"/>
                <a:gd name="T50" fmla="*/ 2 w 8"/>
                <a:gd name="T51" fmla="*/ 94 h 329"/>
                <a:gd name="T52" fmla="*/ 2 w 8"/>
                <a:gd name="T53" fmla="*/ 117 h 329"/>
                <a:gd name="T54" fmla="*/ 2 w 8"/>
                <a:gd name="T55" fmla="*/ 141 h 329"/>
                <a:gd name="T56" fmla="*/ 2 w 8"/>
                <a:gd name="T57" fmla="*/ 160 h 329"/>
                <a:gd name="T58" fmla="*/ 2 w 8"/>
                <a:gd name="T59" fmla="*/ 175 h 329"/>
                <a:gd name="T60" fmla="*/ 2 w 8"/>
                <a:gd name="T61" fmla="*/ 191 h 329"/>
                <a:gd name="T62" fmla="*/ 2 w 8"/>
                <a:gd name="T63" fmla="*/ 207 h 329"/>
                <a:gd name="T64" fmla="*/ 3 w 8"/>
                <a:gd name="T65" fmla="*/ 239 h 329"/>
                <a:gd name="T66" fmla="*/ 3 w 8"/>
                <a:gd name="T67" fmla="*/ 261 h 329"/>
                <a:gd name="T68" fmla="*/ 5 w 8"/>
                <a:gd name="T69" fmla="*/ 283 h 329"/>
                <a:gd name="T70" fmla="*/ 6 w 8"/>
                <a:gd name="T71" fmla="*/ 300 h 329"/>
                <a:gd name="T72" fmla="*/ 8 w 8"/>
                <a:gd name="T73" fmla="*/ 325 h 329"/>
                <a:gd name="T74" fmla="*/ 7 w 8"/>
                <a:gd name="T7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67" name="Freeform 604">
              <a:extLst>
                <a:ext uri="{FF2B5EF4-FFF2-40B4-BE49-F238E27FC236}">
                  <a16:creationId xmlns:a16="http://schemas.microsoft.com/office/drawing/2014/main" id="{7160364A-8C52-F4E6-5A96-5C804F3812A4}"/>
                </a:ext>
              </a:extLst>
            </p:cNvPr>
            <p:cNvSpPr>
              <a:spLocks/>
            </p:cNvSpPr>
            <p:nvPr/>
          </p:nvSpPr>
          <p:spPr bwMode="auto">
            <a:xfrm>
              <a:off x="665680" y="5813451"/>
              <a:ext cx="2332623" cy="50525"/>
            </a:xfrm>
            <a:custGeom>
              <a:avLst/>
              <a:gdLst>
                <a:gd name="T0" fmla="*/ 241 w 241"/>
                <a:gd name="T1" fmla="*/ 2 h 5"/>
                <a:gd name="T2" fmla="*/ 236 w 241"/>
                <a:gd name="T3" fmla="*/ 4 h 5"/>
                <a:gd name="T4" fmla="*/ 223 w 241"/>
                <a:gd name="T5" fmla="*/ 5 h 5"/>
                <a:gd name="T6" fmla="*/ 206 w 241"/>
                <a:gd name="T7" fmla="*/ 5 h 5"/>
                <a:gd name="T8" fmla="*/ 202 w 241"/>
                <a:gd name="T9" fmla="*/ 5 h 5"/>
                <a:gd name="T10" fmla="*/ 200 w 241"/>
                <a:gd name="T11" fmla="*/ 5 h 5"/>
                <a:gd name="T12" fmla="*/ 187 w 241"/>
                <a:gd name="T13" fmla="*/ 5 h 5"/>
                <a:gd name="T14" fmla="*/ 181 w 241"/>
                <a:gd name="T15" fmla="*/ 4 h 5"/>
                <a:gd name="T16" fmla="*/ 172 w 241"/>
                <a:gd name="T17" fmla="*/ 4 h 5"/>
                <a:gd name="T18" fmla="*/ 160 w 241"/>
                <a:gd name="T19" fmla="*/ 4 h 5"/>
                <a:gd name="T20" fmla="*/ 151 w 241"/>
                <a:gd name="T21" fmla="*/ 4 h 5"/>
                <a:gd name="T22" fmla="*/ 138 w 241"/>
                <a:gd name="T23" fmla="*/ 4 h 5"/>
                <a:gd name="T24" fmla="*/ 132 w 241"/>
                <a:gd name="T25" fmla="*/ 4 h 5"/>
                <a:gd name="T26" fmla="*/ 129 w 241"/>
                <a:gd name="T27" fmla="*/ 4 h 5"/>
                <a:gd name="T28" fmla="*/ 122 w 241"/>
                <a:gd name="T29" fmla="*/ 4 h 5"/>
                <a:gd name="T30" fmla="*/ 113 w 241"/>
                <a:gd name="T31" fmla="*/ 4 h 5"/>
                <a:gd name="T32" fmla="*/ 102 w 241"/>
                <a:gd name="T33" fmla="*/ 4 h 5"/>
                <a:gd name="T34" fmla="*/ 95 w 241"/>
                <a:gd name="T35" fmla="*/ 3 h 5"/>
                <a:gd name="T36" fmla="*/ 94 w 241"/>
                <a:gd name="T37" fmla="*/ 3 h 5"/>
                <a:gd name="T38" fmla="*/ 86 w 241"/>
                <a:gd name="T39" fmla="*/ 3 h 5"/>
                <a:gd name="T40" fmla="*/ 73 w 241"/>
                <a:gd name="T41" fmla="*/ 3 h 5"/>
                <a:gd name="T42" fmla="*/ 63 w 241"/>
                <a:gd name="T43" fmla="*/ 2 h 5"/>
                <a:gd name="T44" fmla="*/ 61 w 241"/>
                <a:gd name="T45" fmla="*/ 2 h 5"/>
                <a:gd name="T46" fmla="*/ 57 w 241"/>
                <a:gd name="T47" fmla="*/ 2 h 5"/>
                <a:gd name="T48" fmla="*/ 54 w 241"/>
                <a:gd name="T49" fmla="*/ 2 h 5"/>
                <a:gd name="T50" fmla="*/ 42 w 241"/>
                <a:gd name="T51" fmla="*/ 2 h 5"/>
                <a:gd name="T52" fmla="*/ 33 w 241"/>
                <a:gd name="T53" fmla="*/ 2 h 5"/>
                <a:gd name="T54" fmla="*/ 28 w 241"/>
                <a:gd name="T55" fmla="*/ 2 h 5"/>
                <a:gd name="T56" fmla="*/ 11 w 241"/>
                <a:gd name="T57" fmla="*/ 3 h 5"/>
                <a:gd name="T58" fmla="*/ 5 w 241"/>
                <a:gd name="T59" fmla="*/ 3 h 5"/>
                <a:gd name="T60" fmla="*/ 1 w 241"/>
                <a:gd name="T61" fmla="*/ 2 h 5"/>
                <a:gd name="T62" fmla="*/ 1 w 241"/>
                <a:gd name="T63" fmla="*/ 0 h 5"/>
                <a:gd name="T64" fmla="*/ 3 w 241"/>
                <a:gd name="T65" fmla="*/ 0 h 5"/>
                <a:gd name="T66" fmla="*/ 17 w 241"/>
                <a:gd name="T67" fmla="*/ 1 h 5"/>
                <a:gd name="T68" fmla="*/ 26 w 241"/>
                <a:gd name="T69" fmla="*/ 1 h 5"/>
                <a:gd name="T70" fmla="*/ 34 w 241"/>
                <a:gd name="T71" fmla="*/ 1 h 5"/>
                <a:gd name="T72" fmla="*/ 46 w 241"/>
                <a:gd name="T73" fmla="*/ 1 h 5"/>
                <a:gd name="T74" fmla="*/ 56 w 241"/>
                <a:gd name="T75" fmla="*/ 1 h 5"/>
                <a:gd name="T76" fmla="*/ 62 w 241"/>
                <a:gd name="T77" fmla="*/ 1 h 5"/>
                <a:gd name="T78" fmla="*/ 76 w 241"/>
                <a:gd name="T79" fmla="*/ 1 h 5"/>
                <a:gd name="T80" fmla="*/ 90 w 241"/>
                <a:gd name="T81" fmla="*/ 2 h 5"/>
                <a:gd name="T82" fmla="*/ 96 w 241"/>
                <a:gd name="T83" fmla="*/ 2 h 5"/>
                <a:gd name="T84" fmla="*/ 104 w 241"/>
                <a:gd name="T85" fmla="*/ 2 h 5"/>
                <a:gd name="T86" fmla="*/ 114 w 241"/>
                <a:gd name="T87" fmla="*/ 2 h 5"/>
                <a:gd name="T88" fmla="*/ 127 w 241"/>
                <a:gd name="T89" fmla="*/ 2 h 5"/>
                <a:gd name="T90" fmla="*/ 136 w 241"/>
                <a:gd name="T91" fmla="*/ 2 h 5"/>
                <a:gd name="T92" fmla="*/ 151 w 241"/>
                <a:gd name="T93" fmla="*/ 2 h 5"/>
                <a:gd name="T94" fmla="*/ 159 w 241"/>
                <a:gd name="T95" fmla="*/ 2 h 5"/>
                <a:gd name="T96" fmla="*/ 174 w 241"/>
                <a:gd name="T97" fmla="*/ 2 h 5"/>
                <a:gd name="T98" fmla="*/ 190 w 241"/>
                <a:gd name="T99" fmla="*/ 3 h 5"/>
                <a:gd name="T100" fmla="*/ 203 w 241"/>
                <a:gd name="T101" fmla="*/ 3 h 5"/>
                <a:gd name="T102" fmla="*/ 223 w 241"/>
                <a:gd name="T103" fmla="*/ 3 h 5"/>
                <a:gd name="T104" fmla="*/ 228 w 241"/>
                <a:gd name="T105" fmla="*/ 3 h 5"/>
                <a:gd name="T106" fmla="*/ 235 w 241"/>
                <a:gd name="T107" fmla="*/ 2 h 5"/>
                <a:gd name="T108" fmla="*/ 240 w 241"/>
                <a:gd name="T109" fmla="*/ 2 h 5"/>
                <a:gd name="T110" fmla="*/ 241 w 241"/>
                <a:gd name="T11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68" name="Freeform 605">
              <a:extLst>
                <a:ext uri="{FF2B5EF4-FFF2-40B4-BE49-F238E27FC236}">
                  <a16:creationId xmlns:a16="http://schemas.microsoft.com/office/drawing/2014/main" id="{19645F6C-8616-CBDD-F624-A50E45E8E4BA}"/>
                </a:ext>
              </a:extLst>
            </p:cNvPr>
            <p:cNvSpPr>
              <a:spLocks/>
            </p:cNvSpPr>
            <p:nvPr/>
          </p:nvSpPr>
          <p:spPr bwMode="auto">
            <a:xfrm>
              <a:off x="637117" y="2333197"/>
              <a:ext cx="39670" cy="3405954"/>
            </a:xfrm>
            <a:custGeom>
              <a:avLst/>
              <a:gdLst>
                <a:gd name="T0" fmla="*/ 3 w 4"/>
                <a:gd name="T1" fmla="*/ 319 h 319"/>
                <a:gd name="T2" fmla="*/ 3 w 4"/>
                <a:gd name="T3" fmla="*/ 305 h 319"/>
                <a:gd name="T4" fmla="*/ 3 w 4"/>
                <a:gd name="T5" fmla="*/ 291 h 319"/>
                <a:gd name="T6" fmla="*/ 3 w 4"/>
                <a:gd name="T7" fmla="*/ 278 h 319"/>
                <a:gd name="T8" fmla="*/ 3 w 4"/>
                <a:gd name="T9" fmla="*/ 255 h 319"/>
                <a:gd name="T10" fmla="*/ 3 w 4"/>
                <a:gd name="T11" fmla="*/ 241 h 319"/>
                <a:gd name="T12" fmla="*/ 2 w 4"/>
                <a:gd name="T13" fmla="*/ 214 h 319"/>
                <a:gd name="T14" fmla="*/ 1 w 4"/>
                <a:gd name="T15" fmla="*/ 191 h 319"/>
                <a:gd name="T16" fmla="*/ 0 w 4"/>
                <a:gd name="T17" fmla="*/ 173 h 319"/>
                <a:gd name="T18" fmla="*/ 0 w 4"/>
                <a:gd name="T19" fmla="*/ 158 h 319"/>
                <a:gd name="T20" fmla="*/ 0 w 4"/>
                <a:gd name="T21" fmla="*/ 145 h 319"/>
                <a:gd name="T22" fmla="*/ 0 w 4"/>
                <a:gd name="T23" fmla="*/ 138 h 319"/>
                <a:gd name="T24" fmla="*/ 0 w 4"/>
                <a:gd name="T25" fmla="*/ 120 h 319"/>
                <a:gd name="T26" fmla="*/ 0 w 4"/>
                <a:gd name="T27" fmla="*/ 98 h 319"/>
                <a:gd name="T28" fmla="*/ 1 w 4"/>
                <a:gd name="T29" fmla="*/ 78 h 319"/>
                <a:gd name="T30" fmla="*/ 1 w 4"/>
                <a:gd name="T31" fmla="*/ 53 h 319"/>
                <a:gd name="T32" fmla="*/ 1 w 4"/>
                <a:gd name="T33" fmla="*/ 36 h 319"/>
                <a:gd name="T34" fmla="*/ 1 w 4"/>
                <a:gd name="T35" fmla="*/ 20 h 319"/>
                <a:gd name="T36" fmla="*/ 1 w 4"/>
                <a:gd name="T37" fmla="*/ 1 h 319"/>
                <a:gd name="T38" fmla="*/ 3 w 4"/>
                <a:gd name="T39" fmla="*/ 5 h 319"/>
                <a:gd name="T40" fmla="*/ 3 w 4"/>
                <a:gd name="T41" fmla="*/ 18 h 319"/>
                <a:gd name="T42" fmla="*/ 3 w 4"/>
                <a:gd name="T43" fmla="*/ 27 h 319"/>
                <a:gd name="T44" fmla="*/ 2 w 4"/>
                <a:gd name="T45" fmla="*/ 41 h 319"/>
                <a:gd name="T46" fmla="*/ 2 w 4"/>
                <a:gd name="T47" fmla="*/ 60 h 319"/>
                <a:gd name="T48" fmla="*/ 2 w 4"/>
                <a:gd name="T49" fmla="*/ 87 h 319"/>
                <a:gd name="T50" fmla="*/ 2 w 4"/>
                <a:gd name="T51" fmla="*/ 106 h 319"/>
                <a:gd name="T52" fmla="*/ 2 w 4"/>
                <a:gd name="T53" fmla="*/ 133 h 319"/>
                <a:gd name="T54" fmla="*/ 2 w 4"/>
                <a:gd name="T55" fmla="*/ 147 h 319"/>
                <a:gd name="T56" fmla="*/ 2 w 4"/>
                <a:gd name="T57" fmla="*/ 166 h 319"/>
                <a:gd name="T58" fmla="*/ 2 w 4"/>
                <a:gd name="T59" fmla="*/ 182 h 319"/>
                <a:gd name="T60" fmla="*/ 2 w 4"/>
                <a:gd name="T61" fmla="*/ 199 h 319"/>
                <a:gd name="T62" fmla="*/ 3 w 4"/>
                <a:gd name="T63" fmla="*/ 221 h 319"/>
                <a:gd name="T64" fmla="*/ 4 w 4"/>
                <a:gd name="T65" fmla="*/ 243 h 319"/>
                <a:gd name="T66" fmla="*/ 4 w 4"/>
                <a:gd name="T67" fmla="*/ 258 h 319"/>
                <a:gd name="T68" fmla="*/ 4 w 4"/>
                <a:gd name="T69" fmla="*/ 269 h 319"/>
                <a:gd name="T70" fmla="*/ 4 w 4"/>
                <a:gd name="T71" fmla="*/ 298 h 319"/>
                <a:gd name="T72" fmla="*/ 3 w 4"/>
                <a:gd name="T7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solidFill>
              <a:srgbClr val="000000"/>
            </a:solidFill>
            <a:ln w="9525" cap="flat" algn="ctr">
              <a:solidFill>
                <a:srgbClr val="8E2457"/>
              </a:solidFill>
              <a:prstDash val="solid"/>
              <a:round/>
              <a:headEnd type="none" w="med" len="med"/>
              <a:tailEnd type="none" w="med" len="med"/>
            </a:ln>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69" name="Freeform 606">
              <a:extLst>
                <a:ext uri="{FF2B5EF4-FFF2-40B4-BE49-F238E27FC236}">
                  <a16:creationId xmlns:a16="http://schemas.microsoft.com/office/drawing/2014/main" id="{21B9040E-B739-7774-AA54-1C42F1CF7504}"/>
                </a:ext>
              </a:extLst>
            </p:cNvPr>
            <p:cNvSpPr>
              <a:spLocks/>
            </p:cNvSpPr>
            <p:nvPr/>
          </p:nvSpPr>
          <p:spPr bwMode="auto">
            <a:xfrm>
              <a:off x="1854206" y="2203913"/>
              <a:ext cx="185658" cy="215472"/>
            </a:xfrm>
            <a:custGeom>
              <a:avLst/>
              <a:gdLst>
                <a:gd name="T0" fmla="*/ 0 w 19"/>
                <a:gd name="T1" fmla="*/ 19 h 20"/>
                <a:gd name="T2" fmla="*/ 3 w 19"/>
                <a:gd name="T3" fmla="*/ 14 h 20"/>
                <a:gd name="T4" fmla="*/ 6 w 19"/>
                <a:gd name="T5" fmla="*/ 10 h 20"/>
                <a:gd name="T6" fmla="*/ 6 w 19"/>
                <a:gd name="T7" fmla="*/ 9 h 20"/>
                <a:gd name="T8" fmla="*/ 12 w 19"/>
                <a:gd name="T9" fmla="*/ 1 h 20"/>
                <a:gd name="T10" fmla="*/ 13 w 19"/>
                <a:gd name="T11" fmla="*/ 0 h 20"/>
                <a:gd name="T12" fmla="*/ 19 w 19"/>
                <a:gd name="T13" fmla="*/ 5 h 20"/>
                <a:gd name="T14" fmla="*/ 13 w 19"/>
                <a:gd name="T15" fmla="*/ 9 h 20"/>
                <a:gd name="T16" fmla="*/ 11 w 19"/>
                <a:gd name="T17" fmla="*/ 12 h 20"/>
                <a:gd name="T18" fmla="*/ 6 w 19"/>
                <a:gd name="T19" fmla="*/ 17 h 20"/>
                <a:gd name="T20" fmla="*/ 4 w 19"/>
                <a:gd name="T21" fmla="*/ 19 h 20"/>
                <a:gd name="T22" fmla="*/ 0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0" y="19"/>
                  </a:moveTo>
                  <a:cubicBezTo>
                    <a:pt x="1" y="17"/>
                    <a:pt x="2" y="16"/>
                    <a:pt x="3" y="14"/>
                  </a:cubicBezTo>
                  <a:cubicBezTo>
                    <a:pt x="4" y="12"/>
                    <a:pt x="5" y="11"/>
                    <a:pt x="6" y="10"/>
                  </a:cubicBezTo>
                  <a:cubicBezTo>
                    <a:pt x="6" y="9"/>
                    <a:pt x="6" y="9"/>
                    <a:pt x="6" y="9"/>
                  </a:cubicBezTo>
                  <a:cubicBezTo>
                    <a:pt x="8" y="7"/>
                    <a:pt x="10" y="4"/>
                    <a:pt x="12" y="1"/>
                  </a:cubicBezTo>
                  <a:cubicBezTo>
                    <a:pt x="12" y="1"/>
                    <a:pt x="13" y="1"/>
                    <a:pt x="13" y="0"/>
                  </a:cubicBezTo>
                  <a:cubicBezTo>
                    <a:pt x="15" y="2"/>
                    <a:pt x="17" y="3"/>
                    <a:pt x="19" y="5"/>
                  </a:cubicBezTo>
                  <a:cubicBezTo>
                    <a:pt x="17" y="6"/>
                    <a:pt x="15" y="8"/>
                    <a:pt x="13" y="9"/>
                  </a:cubicBezTo>
                  <a:cubicBezTo>
                    <a:pt x="12" y="10"/>
                    <a:pt x="12" y="11"/>
                    <a:pt x="11" y="12"/>
                  </a:cubicBezTo>
                  <a:cubicBezTo>
                    <a:pt x="9" y="13"/>
                    <a:pt x="8" y="15"/>
                    <a:pt x="6" y="17"/>
                  </a:cubicBezTo>
                  <a:cubicBezTo>
                    <a:pt x="5" y="17"/>
                    <a:pt x="4" y="18"/>
                    <a:pt x="4" y="19"/>
                  </a:cubicBezTo>
                  <a:cubicBezTo>
                    <a:pt x="3" y="20"/>
                    <a:pt x="2" y="20"/>
                    <a:pt x="0" y="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0" name="Freeform 608">
              <a:extLst>
                <a:ext uri="{FF2B5EF4-FFF2-40B4-BE49-F238E27FC236}">
                  <a16:creationId xmlns:a16="http://schemas.microsoft.com/office/drawing/2014/main" id="{3916E05D-EE3A-8D8E-715F-EC2165EDEE74}"/>
                </a:ext>
              </a:extLst>
            </p:cNvPr>
            <p:cNvSpPr>
              <a:spLocks/>
            </p:cNvSpPr>
            <p:nvPr/>
          </p:nvSpPr>
          <p:spPr bwMode="auto">
            <a:xfrm>
              <a:off x="2046212" y="2098406"/>
              <a:ext cx="88862" cy="172378"/>
            </a:xfrm>
            <a:custGeom>
              <a:avLst/>
              <a:gdLst>
                <a:gd name="T0" fmla="*/ 2 w 9"/>
                <a:gd name="T1" fmla="*/ 0 h 16"/>
                <a:gd name="T2" fmla="*/ 5 w 9"/>
                <a:gd name="T3" fmla="*/ 2 h 16"/>
                <a:gd name="T4" fmla="*/ 4 w 9"/>
                <a:gd name="T5" fmla="*/ 6 h 16"/>
                <a:gd name="T6" fmla="*/ 4 w 9"/>
                <a:gd name="T7" fmla="*/ 10 h 16"/>
                <a:gd name="T8" fmla="*/ 4 w 9"/>
                <a:gd name="T9" fmla="*/ 11 h 16"/>
                <a:gd name="T10" fmla="*/ 5 w 9"/>
                <a:gd name="T11" fmla="*/ 11 h 16"/>
                <a:gd name="T12" fmla="*/ 5 w 9"/>
                <a:gd name="T13" fmla="*/ 11 h 16"/>
                <a:gd name="T14" fmla="*/ 6 w 9"/>
                <a:gd name="T15" fmla="*/ 7 h 16"/>
                <a:gd name="T16" fmla="*/ 6 w 9"/>
                <a:gd name="T17" fmla="*/ 4 h 16"/>
                <a:gd name="T18" fmla="*/ 6 w 9"/>
                <a:gd name="T19" fmla="*/ 4 h 16"/>
                <a:gd name="T20" fmla="*/ 8 w 9"/>
                <a:gd name="T21" fmla="*/ 14 h 16"/>
                <a:gd name="T22" fmla="*/ 5 w 9"/>
                <a:gd name="T23" fmla="*/ 16 h 16"/>
                <a:gd name="T24" fmla="*/ 2 w 9"/>
                <a:gd name="T25" fmla="*/ 14 h 16"/>
                <a:gd name="T26" fmla="*/ 1 w 9"/>
                <a:gd name="T27" fmla="*/ 13 h 16"/>
                <a:gd name="T28" fmla="*/ 0 w 9"/>
                <a:gd name="T29" fmla="*/ 13 h 16"/>
                <a:gd name="T30" fmla="*/ 1 w 9"/>
                <a:gd name="T31" fmla="*/ 12 h 16"/>
                <a:gd name="T32" fmla="*/ 1 w 9"/>
                <a:gd name="T33" fmla="*/ 6 h 16"/>
                <a:gd name="T34" fmla="*/ 2 w 9"/>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6">
                  <a:moveTo>
                    <a:pt x="2" y="0"/>
                  </a:moveTo>
                  <a:cubicBezTo>
                    <a:pt x="3" y="1"/>
                    <a:pt x="4" y="1"/>
                    <a:pt x="5" y="2"/>
                  </a:cubicBezTo>
                  <a:cubicBezTo>
                    <a:pt x="4" y="3"/>
                    <a:pt x="3" y="4"/>
                    <a:pt x="4" y="6"/>
                  </a:cubicBezTo>
                  <a:cubicBezTo>
                    <a:pt x="4" y="7"/>
                    <a:pt x="4" y="9"/>
                    <a:pt x="4" y="10"/>
                  </a:cubicBezTo>
                  <a:cubicBezTo>
                    <a:pt x="4" y="10"/>
                    <a:pt x="4" y="11"/>
                    <a:pt x="4" y="11"/>
                  </a:cubicBezTo>
                  <a:cubicBezTo>
                    <a:pt x="4" y="11"/>
                    <a:pt x="5" y="11"/>
                    <a:pt x="5" y="11"/>
                  </a:cubicBezTo>
                  <a:cubicBezTo>
                    <a:pt x="5" y="11"/>
                    <a:pt x="5" y="11"/>
                    <a:pt x="5" y="11"/>
                  </a:cubicBezTo>
                  <a:cubicBezTo>
                    <a:pt x="6" y="9"/>
                    <a:pt x="6" y="8"/>
                    <a:pt x="6" y="7"/>
                  </a:cubicBezTo>
                  <a:cubicBezTo>
                    <a:pt x="6" y="6"/>
                    <a:pt x="6" y="5"/>
                    <a:pt x="6" y="4"/>
                  </a:cubicBezTo>
                  <a:cubicBezTo>
                    <a:pt x="6" y="4"/>
                    <a:pt x="6" y="4"/>
                    <a:pt x="6" y="4"/>
                  </a:cubicBezTo>
                  <a:cubicBezTo>
                    <a:pt x="8" y="7"/>
                    <a:pt x="9" y="10"/>
                    <a:pt x="8" y="14"/>
                  </a:cubicBezTo>
                  <a:cubicBezTo>
                    <a:pt x="8" y="16"/>
                    <a:pt x="7" y="16"/>
                    <a:pt x="5" y="16"/>
                  </a:cubicBezTo>
                  <a:cubicBezTo>
                    <a:pt x="4" y="15"/>
                    <a:pt x="3" y="15"/>
                    <a:pt x="2" y="14"/>
                  </a:cubicBezTo>
                  <a:cubicBezTo>
                    <a:pt x="2" y="14"/>
                    <a:pt x="2" y="13"/>
                    <a:pt x="1" y="13"/>
                  </a:cubicBezTo>
                  <a:cubicBezTo>
                    <a:pt x="1" y="13"/>
                    <a:pt x="0" y="13"/>
                    <a:pt x="0" y="13"/>
                  </a:cubicBezTo>
                  <a:cubicBezTo>
                    <a:pt x="0" y="12"/>
                    <a:pt x="0" y="12"/>
                    <a:pt x="1" y="12"/>
                  </a:cubicBezTo>
                  <a:cubicBezTo>
                    <a:pt x="1" y="10"/>
                    <a:pt x="1" y="8"/>
                    <a:pt x="1" y="6"/>
                  </a:cubicBezTo>
                  <a:cubicBezTo>
                    <a:pt x="1" y="4"/>
                    <a:pt x="2" y="2"/>
                    <a:pt x="2"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1" name="Freeform 609">
              <a:extLst>
                <a:ext uri="{FF2B5EF4-FFF2-40B4-BE49-F238E27FC236}">
                  <a16:creationId xmlns:a16="http://schemas.microsoft.com/office/drawing/2014/main" id="{6E561A2F-01FD-4E70-6459-44E6CCDBEE83}"/>
                </a:ext>
              </a:extLst>
            </p:cNvPr>
            <p:cNvSpPr>
              <a:spLocks/>
            </p:cNvSpPr>
            <p:nvPr/>
          </p:nvSpPr>
          <p:spPr bwMode="auto">
            <a:xfrm>
              <a:off x="2011302" y="2141501"/>
              <a:ext cx="34910" cy="86189"/>
            </a:xfrm>
            <a:custGeom>
              <a:avLst/>
              <a:gdLst>
                <a:gd name="T0" fmla="*/ 4 w 4"/>
                <a:gd name="T1" fmla="*/ 0 h 8"/>
                <a:gd name="T2" fmla="*/ 3 w 4"/>
                <a:gd name="T3" fmla="*/ 8 h 8"/>
                <a:gd name="T4" fmla="*/ 0 w 4"/>
                <a:gd name="T5" fmla="*/ 6 h 8"/>
                <a:gd name="T6" fmla="*/ 1 w 4"/>
                <a:gd name="T7" fmla="*/ 5 h 8"/>
                <a:gd name="T8" fmla="*/ 2 w 4"/>
                <a:gd name="T9" fmla="*/ 1 h 8"/>
                <a:gd name="T10" fmla="*/ 3 w 4"/>
                <a:gd name="T11" fmla="*/ 0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cubicBezTo>
                    <a:pt x="3" y="3"/>
                    <a:pt x="3" y="5"/>
                    <a:pt x="3" y="8"/>
                  </a:cubicBezTo>
                  <a:cubicBezTo>
                    <a:pt x="2" y="7"/>
                    <a:pt x="1" y="7"/>
                    <a:pt x="0" y="6"/>
                  </a:cubicBezTo>
                  <a:cubicBezTo>
                    <a:pt x="0" y="5"/>
                    <a:pt x="0" y="5"/>
                    <a:pt x="1" y="5"/>
                  </a:cubicBezTo>
                  <a:cubicBezTo>
                    <a:pt x="0" y="3"/>
                    <a:pt x="1" y="2"/>
                    <a:pt x="2" y="1"/>
                  </a:cubicBezTo>
                  <a:cubicBezTo>
                    <a:pt x="3" y="1"/>
                    <a:pt x="3" y="0"/>
                    <a:pt x="3" y="0"/>
                  </a:cubicBezTo>
                  <a:cubicBezTo>
                    <a:pt x="4" y="0"/>
                    <a:pt x="4" y="0"/>
                    <a:pt x="4"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2" name="Freeform 610">
              <a:extLst>
                <a:ext uri="{FF2B5EF4-FFF2-40B4-BE49-F238E27FC236}">
                  <a16:creationId xmlns:a16="http://schemas.microsoft.com/office/drawing/2014/main" id="{4363D107-3673-C218-118B-0783B53E8B29}"/>
                </a:ext>
              </a:extLst>
            </p:cNvPr>
            <p:cNvSpPr>
              <a:spLocks/>
            </p:cNvSpPr>
            <p:nvPr/>
          </p:nvSpPr>
          <p:spPr bwMode="auto">
            <a:xfrm>
              <a:off x="2017649" y="2079088"/>
              <a:ext cx="28563" cy="62413"/>
            </a:xfrm>
            <a:custGeom>
              <a:avLst/>
              <a:gdLst>
                <a:gd name="T0" fmla="*/ 2 w 3"/>
                <a:gd name="T1" fmla="*/ 6 h 6"/>
                <a:gd name="T2" fmla="*/ 0 w 3"/>
                <a:gd name="T3" fmla="*/ 6 h 6"/>
                <a:gd name="T4" fmla="*/ 2 w 3"/>
                <a:gd name="T5" fmla="*/ 0 h 6"/>
                <a:gd name="T6" fmla="*/ 3 w 3"/>
                <a:gd name="T7" fmla="*/ 0 h 6"/>
                <a:gd name="T8" fmla="*/ 3 w 3"/>
                <a:gd name="T9" fmla="*/ 5 h 6"/>
                <a:gd name="T10" fmla="*/ 3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cubicBezTo>
                    <a:pt x="2" y="5"/>
                    <a:pt x="1" y="6"/>
                    <a:pt x="0" y="6"/>
                  </a:cubicBezTo>
                  <a:cubicBezTo>
                    <a:pt x="1" y="4"/>
                    <a:pt x="1" y="2"/>
                    <a:pt x="2" y="0"/>
                  </a:cubicBezTo>
                  <a:cubicBezTo>
                    <a:pt x="2" y="0"/>
                    <a:pt x="3" y="0"/>
                    <a:pt x="3" y="0"/>
                  </a:cubicBezTo>
                  <a:cubicBezTo>
                    <a:pt x="3" y="2"/>
                    <a:pt x="3" y="3"/>
                    <a:pt x="3" y="5"/>
                  </a:cubicBezTo>
                  <a:cubicBezTo>
                    <a:pt x="3" y="5"/>
                    <a:pt x="3" y="6"/>
                    <a:pt x="3" y="6"/>
                  </a:cubicBezTo>
                  <a:cubicBezTo>
                    <a:pt x="3" y="6"/>
                    <a:pt x="3" y="6"/>
                    <a:pt x="2" y="6"/>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3" name="Freeform 611">
              <a:extLst>
                <a:ext uri="{FF2B5EF4-FFF2-40B4-BE49-F238E27FC236}">
                  <a16:creationId xmlns:a16="http://schemas.microsoft.com/office/drawing/2014/main" id="{545559B7-977B-3172-0515-0C71268F86B8}"/>
                </a:ext>
              </a:extLst>
            </p:cNvPr>
            <p:cNvSpPr>
              <a:spLocks/>
            </p:cNvSpPr>
            <p:nvPr/>
          </p:nvSpPr>
          <p:spPr bwMode="auto">
            <a:xfrm>
              <a:off x="1989086" y="2055312"/>
              <a:ext cx="28563" cy="109965"/>
            </a:xfrm>
            <a:custGeom>
              <a:avLst/>
              <a:gdLst>
                <a:gd name="T0" fmla="*/ 1 w 3"/>
                <a:gd name="T1" fmla="*/ 1 h 10"/>
                <a:gd name="T2" fmla="*/ 3 w 3"/>
                <a:gd name="T3" fmla="*/ 1 h 10"/>
                <a:gd name="T4" fmla="*/ 1 w 3"/>
                <a:gd name="T5" fmla="*/ 10 h 10"/>
                <a:gd name="T6" fmla="*/ 1 w 3"/>
                <a:gd name="T7" fmla="*/ 10 h 10"/>
                <a:gd name="T8" fmla="*/ 0 w 3"/>
                <a:gd name="T9" fmla="*/ 9 h 10"/>
                <a:gd name="T10" fmla="*/ 1 w 3"/>
                <a:gd name="T11" fmla="*/ 7 h 10"/>
                <a:gd name="T12" fmla="*/ 1 w 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
                  </a:moveTo>
                  <a:cubicBezTo>
                    <a:pt x="2" y="0"/>
                    <a:pt x="3" y="0"/>
                    <a:pt x="3" y="1"/>
                  </a:cubicBezTo>
                  <a:cubicBezTo>
                    <a:pt x="2" y="4"/>
                    <a:pt x="2" y="7"/>
                    <a:pt x="1" y="10"/>
                  </a:cubicBezTo>
                  <a:cubicBezTo>
                    <a:pt x="1" y="10"/>
                    <a:pt x="1" y="10"/>
                    <a:pt x="1" y="10"/>
                  </a:cubicBezTo>
                  <a:cubicBezTo>
                    <a:pt x="1" y="9"/>
                    <a:pt x="0" y="9"/>
                    <a:pt x="0" y="9"/>
                  </a:cubicBezTo>
                  <a:cubicBezTo>
                    <a:pt x="0" y="8"/>
                    <a:pt x="1" y="7"/>
                    <a:pt x="1" y="7"/>
                  </a:cubicBezTo>
                  <a:cubicBezTo>
                    <a:pt x="1" y="5"/>
                    <a:pt x="1" y="3"/>
                    <a:pt x="1" y="1"/>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4" name="Rectangle 106">
              <a:extLst>
                <a:ext uri="{FF2B5EF4-FFF2-40B4-BE49-F238E27FC236}">
                  <a16:creationId xmlns:a16="http://schemas.microsoft.com/office/drawing/2014/main" id="{7C2C64FD-8C11-83E6-87E5-CCC3B61AB6AD}"/>
                </a:ext>
              </a:extLst>
            </p:cNvPr>
            <p:cNvSpPr>
              <a:spLocks noChangeArrowheads="1"/>
            </p:cNvSpPr>
            <p:nvPr/>
          </p:nvSpPr>
          <p:spPr bwMode="auto">
            <a:xfrm>
              <a:off x="743945" y="3330315"/>
              <a:ext cx="2153878" cy="1370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68680">
                <a:spcBef>
                  <a:spcPts val="190"/>
                </a:spcBef>
                <a:spcAft>
                  <a:spcPts val="190"/>
                </a:spcAft>
                <a:buClr>
                  <a:srgbClr val="002776"/>
                </a:buClr>
              </a:pPr>
              <a:r>
                <a:rPr lang="en-US" altLang="en-US" sz="1710" b="1" i="1" kern="1200">
                  <a:solidFill>
                    <a:schemeClr val="tx1"/>
                  </a:solidFill>
                  <a:latin typeface="Arial" panose="020B0604020202020204" pitchFamily="34" charset="0"/>
                  <a:ea typeface="+mn-ea"/>
                  <a:cs typeface="Arial" panose="020B0604020202020204" pitchFamily="34" charset="0"/>
                </a:rPr>
                <a:t>Speak openly about social, information, and capacity bias at work</a:t>
              </a:r>
              <a:endParaRPr lang="en-US" altLang="en-US" sz="1800" b="1" i="1"/>
            </a:p>
          </p:txBody>
        </p:sp>
      </p:grpSp>
      <p:grpSp>
        <p:nvGrpSpPr>
          <p:cNvPr id="82775" name="Group 107">
            <a:extLst>
              <a:ext uri="{FF2B5EF4-FFF2-40B4-BE49-F238E27FC236}">
                <a16:creationId xmlns:a16="http://schemas.microsoft.com/office/drawing/2014/main" id="{3E7D695B-DD58-3F4F-AC4F-60C270B52F8F}"/>
              </a:ext>
            </a:extLst>
          </p:cNvPr>
          <p:cNvGrpSpPr>
            <a:grpSpLocks/>
          </p:cNvGrpSpPr>
          <p:nvPr/>
        </p:nvGrpSpPr>
        <p:grpSpPr bwMode="auto">
          <a:xfrm>
            <a:off x="9110678" y="1790994"/>
            <a:ext cx="2267945" cy="3903546"/>
            <a:chOff x="3513437" y="2047874"/>
            <a:chExt cx="2367533" cy="3816101"/>
          </a:xfrm>
        </p:grpSpPr>
        <p:sp>
          <p:nvSpPr>
            <p:cNvPr id="82776" name="Freeform 602">
              <a:extLst>
                <a:ext uri="{FF2B5EF4-FFF2-40B4-BE49-F238E27FC236}">
                  <a16:creationId xmlns:a16="http://schemas.microsoft.com/office/drawing/2014/main" id="{271A96CD-A2C1-D4A4-1972-1C9FCDB325F6}"/>
                </a:ext>
              </a:extLst>
            </p:cNvPr>
            <p:cNvSpPr>
              <a:spLocks noEditPoints="1"/>
            </p:cNvSpPr>
            <p:nvPr/>
          </p:nvSpPr>
          <p:spPr bwMode="auto">
            <a:xfrm>
              <a:off x="3513437" y="2047874"/>
              <a:ext cx="2192983" cy="402712"/>
            </a:xfrm>
            <a:custGeom>
              <a:avLst/>
              <a:gdLst>
                <a:gd name="T0" fmla="*/ 144 w 227"/>
                <a:gd name="T1" fmla="*/ 24 h 38"/>
                <a:gd name="T2" fmla="*/ 184 w 227"/>
                <a:gd name="T3" fmla="*/ 23 h 38"/>
                <a:gd name="T4" fmla="*/ 213 w 227"/>
                <a:gd name="T5" fmla="*/ 22 h 38"/>
                <a:gd name="T6" fmla="*/ 226 w 227"/>
                <a:gd name="T7" fmla="*/ 23 h 38"/>
                <a:gd name="T8" fmla="*/ 209 w 227"/>
                <a:gd name="T9" fmla="*/ 24 h 38"/>
                <a:gd name="T10" fmla="*/ 170 w 227"/>
                <a:gd name="T11" fmla="*/ 25 h 38"/>
                <a:gd name="T12" fmla="*/ 145 w 227"/>
                <a:gd name="T13" fmla="*/ 25 h 38"/>
                <a:gd name="T14" fmla="*/ 136 w 227"/>
                <a:gd name="T15" fmla="*/ 30 h 38"/>
                <a:gd name="T16" fmla="*/ 134 w 227"/>
                <a:gd name="T17" fmla="*/ 37 h 38"/>
                <a:gd name="T18" fmla="*/ 128 w 227"/>
                <a:gd name="T19" fmla="*/ 38 h 38"/>
                <a:gd name="T20" fmla="*/ 119 w 227"/>
                <a:gd name="T21" fmla="*/ 31 h 38"/>
                <a:gd name="T22" fmla="*/ 128 w 227"/>
                <a:gd name="T23" fmla="*/ 28 h 38"/>
                <a:gd name="T24" fmla="*/ 116 w 227"/>
                <a:gd name="T25" fmla="*/ 25 h 38"/>
                <a:gd name="T26" fmla="*/ 81 w 227"/>
                <a:gd name="T27" fmla="*/ 25 h 38"/>
                <a:gd name="T28" fmla="*/ 63 w 227"/>
                <a:gd name="T29" fmla="*/ 25 h 38"/>
                <a:gd name="T30" fmla="*/ 29 w 227"/>
                <a:gd name="T31" fmla="*/ 24 h 38"/>
                <a:gd name="T32" fmla="*/ 2 w 227"/>
                <a:gd name="T33" fmla="*/ 23 h 38"/>
                <a:gd name="T34" fmla="*/ 11 w 227"/>
                <a:gd name="T35" fmla="*/ 21 h 38"/>
                <a:gd name="T36" fmla="*/ 31 w 227"/>
                <a:gd name="T37" fmla="*/ 22 h 38"/>
                <a:gd name="T38" fmla="*/ 47 w 227"/>
                <a:gd name="T39" fmla="*/ 22 h 38"/>
                <a:gd name="T40" fmla="*/ 90 w 227"/>
                <a:gd name="T41" fmla="*/ 23 h 38"/>
                <a:gd name="T42" fmla="*/ 116 w 227"/>
                <a:gd name="T43" fmla="*/ 23 h 38"/>
                <a:gd name="T44" fmla="*/ 137 w 227"/>
                <a:gd name="T45" fmla="*/ 15 h 38"/>
                <a:gd name="T46" fmla="*/ 134 w 227"/>
                <a:gd name="T47" fmla="*/ 7 h 38"/>
                <a:gd name="T48" fmla="*/ 138 w 227"/>
                <a:gd name="T49" fmla="*/ 10 h 38"/>
                <a:gd name="T50" fmla="*/ 138 w 227"/>
                <a:gd name="T51" fmla="*/ 2 h 38"/>
                <a:gd name="T52" fmla="*/ 146 w 227"/>
                <a:gd name="T53" fmla="*/ 1 h 38"/>
                <a:gd name="T54" fmla="*/ 156 w 227"/>
                <a:gd name="T55" fmla="*/ 18 h 38"/>
                <a:gd name="T56" fmla="*/ 147 w 227"/>
                <a:gd name="T57" fmla="*/ 21 h 38"/>
                <a:gd name="T58" fmla="*/ 144 w 227"/>
                <a:gd name="T59" fmla="*/ 10 h 38"/>
                <a:gd name="T60" fmla="*/ 145 w 227"/>
                <a:gd name="T61" fmla="*/ 17 h 38"/>
                <a:gd name="T62" fmla="*/ 146 w 227"/>
                <a:gd name="T63" fmla="*/ 3 h 38"/>
                <a:gd name="T64" fmla="*/ 145 w 227"/>
                <a:gd name="T65" fmla="*/ 9 h 38"/>
                <a:gd name="T66" fmla="*/ 132 w 227"/>
                <a:gd name="T67" fmla="*/ 32 h 38"/>
                <a:gd name="T68" fmla="*/ 145 w 227"/>
                <a:gd name="T69" fmla="*/ 20 h 38"/>
                <a:gd name="T70" fmla="*/ 132 w 227"/>
                <a:gd name="T71" fmla="*/ 24 h 38"/>
                <a:gd name="T72" fmla="*/ 126 w 227"/>
                <a:gd name="T73" fmla="*/ 34 h 38"/>
                <a:gd name="T74" fmla="*/ 147 w 227"/>
                <a:gd name="T75" fmla="*/ 17 h 38"/>
                <a:gd name="T76" fmla="*/ 148 w 227"/>
                <a:gd name="T77" fmla="*/ 19 h 38"/>
                <a:gd name="T78" fmla="*/ 152 w 227"/>
                <a:gd name="T79" fmla="*/ 9 h 38"/>
                <a:gd name="T80" fmla="*/ 151 w 227"/>
                <a:gd name="T81" fmla="*/ 16 h 38"/>
                <a:gd name="T82" fmla="*/ 150 w 227"/>
                <a:gd name="T83" fmla="*/ 15 h 38"/>
                <a:gd name="T84" fmla="*/ 148 w 227"/>
                <a:gd name="T85" fmla="*/ 5 h 38"/>
                <a:gd name="T86" fmla="*/ 140 w 227"/>
                <a:gd name="T87" fmla="*/ 10 h 38"/>
                <a:gd name="T88" fmla="*/ 143 w 227"/>
                <a:gd name="T8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7" name="Freeform 603">
              <a:extLst>
                <a:ext uri="{FF2B5EF4-FFF2-40B4-BE49-F238E27FC236}">
                  <a16:creationId xmlns:a16="http://schemas.microsoft.com/office/drawing/2014/main" id="{5173509F-1D0B-38D6-8E60-4F162C777C4B}"/>
                </a:ext>
              </a:extLst>
            </p:cNvPr>
            <p:cNvSpPr>
              <a:spLocks/>
            </p:cNvSpPr>
            <p:nvPr/>
          </p:nvSpPr>
          <p:spPr bwMode="auto">
            <a:xfrm>
              <a:off x="5803215" y="2301984"/>
              <a:ext cx="77755" cy="3511466"/>
            </a:xfrm>
            <a:custGeom>
              <a:avLst/>
              <a:gdLst>
                <a:gd name="T0" fmla="*/ 7 w 8"/>
                <a:gd name="T1" fmla="*/ 327 h 329"/>
                <a:gd name="T2" fmla="*/ 5 w 8"/>
                <a:gd name="T3" fmla="*/ 309 h 329"/>
                <a:gd name="T4" fmla="*/ 4 w 8"/>
                <a:gd name="T5" fmla="*/ 293 h 329"/>
                <a:gd name="T6" fmla="*/ 3 w 8"/>
                <a:gd name="T7" fmla="*/ 276 h 329"/>
                <a:gd name="T8" fmla="*/ 1 w 8"/>
                <a:gd name="T9" fmla="*/ 255 h 329"/>
                <a:gd name="T10" fmla="*/ 1 w 8"/>
                <a:gd name="T11" fmla="*/ 232 h 329"/>
                <a:gd name="T12" fmla="*/ 1 w 8"/>
                <a:gd name="T13" fmla="*/ 212 h 329"/>
                <a:gd name="T14" fmla="*/ 0 w 8"/>
                <a:gd name="T15" fmla="*/ 184 h 329"/>
                <a:gd name="T16" fmla="*/ 1 w 8"/>
                <a:gd name="T17" fmla="*/ 174 h 329"/>
                <a:gd name="T18" fmla="*/ 0 w 8"/>
                <a:gd name="T19" fmla="*/ 165 h 329"/>
                <a:gd name="T20" fmla="*/ 1 w 8"/>
                <a:gd name="T21" fmla="*/ 146 h 329"/>
                <a:gd name="T22" fmla="*/ 0 w 8"/>
                <a:gd name="T23" fmla="*/ 137 h 329"/>
                <a:gd name="T24" fmla="*/ 0 w 8"/>
                <a:gd name="T25" fmla="*/ 119 h 329"/>
                <a:gd name="T26" fmla="*/ 0 w 8"/>
                <a:gd name="T27" fmla="*/ 112 h 329"/>
                <a:gd name="T28" fmla="*/ 0 w 8"/>
                <a:gd name="T29" fmla="*/ 93 h 329"/>
                <a:gd name="T30" fmla="*/ 1 w 8"/>
                <a:gd name="T31" fmla="*/ 70 h 329"/>
                <a:gd name="T32" fmla="*/ 2 w 8"/>
                <a:gd name="T33" fmla="*/ 52 h 329"/>
                <a:gd name="T34" fmla="*/ 4 w 8"/>
                <a:gd name="T35" fmla="*/ 38 h 329"/>
                <a:gd name="T36" fmla="*/ 6 w 8"/>
                <a:gd name="T37" fmla="*/ 15 h 329"/>
                <a:gd name="T38" fmla="*/ 7 w 8"/>
                <a:gd name="T39" fmla="*/ 1 h 329"/>
                <a:gd name="T40" fmla="*/ 8 w 8"/>
                <a:gd name="T41" fmla="*/ 4 h 329"/>
                <a:gd name="T42" fmla="*/ 7 w 8"/>
                <a:gd name="T43" fmla="*/ 23 h 329"/>
                <a:gd name="T44" fmla="*/ 5 w 8"/>
                <a:gd name="T45" fmla="*/ 39 h 329"/>
                <a:gd name="T46" fmla="*/ 4 w 8"/>
                <a:gd name="T47" fmla="*/ 49 h 329"/>
                <a:gd name="T48" fmla="*/ 3 w 8"/>
                <a:gd name="T49" fmla="*/ 64 h 329"/>
                <a:gd name="T50" fmla="*/ 2 w 8"/>
                <a:gd name="T51" fmla="*/ 94 h 329"/>
                <a:gd name="T52" fmla="*/ 2 w 8"/>
                <a:gd name="T53" fmla="*/ 117 h 329"/>
                <a:gd name="T54" fmla="*/ 2 w 8"/>
                <a:gd name="T55" fmla="*/ 141 h 329"/>
                <a:gd name="T56" fmla="*/ 2 w 8"/>
                <a:gd name="T57" fmla="*/ 160 h 329"/>
                <a:gd name="T58" fmla="*/ 2 w 8"/>
                <a:gd name="T59" fmla="*/ 175 h 329"/>
                <a:gd name="T60" fmla="*/ 2 w 8"/>
                <a:gd name="T61" fmla="*/ 191 h 329"/>
                <a:gd name="T62" fmla="*/ 2 w 8"/>
                <a:gd name="T63" fmla="*/ 207 h 329"/>
                <a:gd name="T64" fmla="*/ 3 w 8"/>
                <a:gd name="T65" fmla="*/ 239 h 329"/>
                <a:gd name="T66" fmla="*/ 3 w 8"/>
                <a:gd name="T67" fmla="*/ 261 h 329"/>
                <a:gd name="T68" fmla="*/ 5 w 8"/>
                <a:gd name="T69" fmla="*/ 283 h 329"/>
                <a:gd name="T70" fmla="*/ 6 w 8"/>
                <a:gd name="T71" fmla="*/ 300 h 329"/>
                <a:gd name="T72" fmla="*/ 8 w 8"/>
                <a:gd name="T73" fmla="*/ 325 h 329"/>
                <a:gd name="T74" fmla="*/ 7 w 8"/>
                <a:gd name="T7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8" name="Freeform 604">
              <a:extLst>
                <a:ext uri="{FF2B5EF4-FFF2-40B4-BE49-F238E27FC236}">
                  <a16:creationId xmlns:a16="http://schemas.microsoft.com/office/drawing/2014/main" id="{49EE52B9-297D-FA21-3334-82D8306E7AF5}"/>
                </a:ext>
              </a:extLst>
            </p:cNvPr>
            <p:cNvSpPr>
              <a:spLocks/>
            </p:cNvSpPr>
            <p:nvPr/>
          </p:nvSpPr>
          <p:spPr bwMode="auto">
            <a:xfrm>
              <a:off x="3542000" y="5813450"/>
              <a:ext cx="2332623" cy="50525"/>
            </a:xfrm>
            <a:custGeom>
              <a:avLst/>
              <a:gdLst>
                <a:gd name="T0" fmla="*/ 241 w 241"/>
                <a:gd name="T1" fmla="*/ 2 h 5"/>
                <a:gd name="T2" fmla="*/ 236 w 241"/>
                <a:gd name="T3" fmla="*/ 4 h 5"/>
                <a:gd name="T4" fmla="*/ 223 w 241"/>
                <a:gd name="T5" fmla="*/ 5 h 5"/>
                <a:gd name="T6" fmla="*/ 206 w 241"/>
                <a:gd name="T7" fmla="*/ 5 h 5"/>
                <a:gd name="T8" fmla="*/ 202 w 241"/>
                <a:gd name="T9" fmla="*/ 5 h 5"/>
                <a:gd name="T10" fmla="*/ 200 w 241"/>
                <a:gd name="T11" fmla="*/ 5 h 5"/>
                <a:gd name="T12" fmla="*/ 187 w 241"/>
                <a:gd name="T13" fmla="*/ 5 h 5"/>
                <a:gd name="T14" fmla="*/ 181 w 241"/>
                <a:gd name="T15" fmla="*/ 4 h 5"/>
                <a:gd name="T16" fmla="*/ 172 w 241"/>
                <a:gd name="T17" fmla="*/ 4 h 5"/>
                <a:gd name="T18" fmla="*/ 160 w 241"/>
                <a:gd name="T19" fmla="*/ 4 h 5"/>
                <a:gd name="T20" fmla="*/ 151 w 241"/>
                <a:gd name="T21" fmla="*/ 4 h 5"/>
                <a:gd name="T22" fmla="*/ 138 w 241"/>
                <a:gd name="T23" fmla="*/ 4 h 5"/>
                <a:gd name="T24" fmla="*/ 132 w 241"/>
                <a:gd name="T25" fmla="*/ 4 h 5"/>
                <a:gd name="T26" fmla="*/ 129 w 241"/>
                <a:gd name="T27" fmla="*/ 4 h 5"/>
                <a:gd name="T28" fmla="*/ 122 w 241"/>
                <a:gd name="T29" fmla="*/ 4 h 5"/>
                <a:gd name="T30" fmla="*/ 113 w 241"/>
                <a:gd name="T31" fmla="*/ 4 h 5"/>
                <a:gd name="T32" fmla="*/ 102 w 241"/>
                <a:gd name="T33" fmla="*/ 4 h 5"/>
                <a:gd name="T34" fmla="*/ 95 w 241"/>
                <a:gd name="T35" fmla="*/ 3 h 5"/>
                <a:gd name="T36" fmla="*/ 94 w 241"/>
                <a:gd name="T37" fmla="*/ 3 h 5"/>
                <a:gd name="T38" fmla="*/ 86 w 241"/>
                <a:gd name="T39" fmla="*/ 3 h 5"/>
                <a:gd name="T40" fmla="*/ 73 w 241"/>
                <a:gd name="T41" fmla="*/ 3 h 5"/>
                <a:gd name="T42" fmla="*/ 63 w 241"/>
                <a:gd name="T43" fmla="*/ 2 h 5"/>
                <a:gd name="T44" fmla="*/ 61 w 241"/>
                <a:gd name="T45" fmla="*/ 2 h 5"/>
                <a:gd name="T46" fmla="*/ 57 w 241"/>
                <a:gd name="T47" fmla="*/ 2 h 5"/>
                <a:gd name="T48" fmla="*/ 54 w 241"/>
                <a:gd name="T49" fmla="*/ 2 h 5"/>
                <a:gd name="T50" fmla="*/ 42 w 241"/>
                <a:gd name="T51" fmla="*/ 2 h 5"/>
                <a:gd name="T52" fmla="*/ 33 w 241"/>
                <a:gd name="T53" fmla="*/ 2 h 5"/>
                <a:gd name="T54" fmla="*/ 28 w 241"/>
                <a:gd name="T55" fmla="*/ 2 h 5"/>
                <a:gd name="T56" fmla="*/ 11 w 241"/>
                <a:gd name="T57" fmla="*/ 3 h 5"/>
                <a:gd name="T58" fmla="*/ 5 w 241"/>
                <a:gd name="T59" fmla="*/ 3 h 5"/>
                <a:gd name="T60" fmla="*/ 1 w 241"/>
                <a:gd name="T61" fmla="*/ 2 h 5"/>
                <a:gd name="T62" fmla="*/ 1 w 241"/>
                <a:gd name="T63" fmla="*/ 0 h 5"/>
                <a:gd name="T64" fmla="*/ 3 w 241"/>
                <a:gd name="T65" fmla="*/ 0 h 5"/>
                <a:gd name="T66" fmla="*/ 17 w 241"/>
                <a:gd name="T67" fmla="*/ 1 h 5"/>
                <a:gd name="T68" fmla="*/ 26 w 241"/>
                <a:gd name="T69" fmla="*/ 1 h 5"/>
                <a:gd name="T70" fmla="*/ 34 w 241"/>
                <a:gd name="T71" fmla="*/ 1 h 5"/>
                <a:gd name="T72" fmla="*/ 46 w 241"/>
                <a:gd name="T73" fmla="*/ 1 h 5"/>
                <a:gd name="T74" fmla="*/ 56 w 241"/>
                <a:gd name="T75" fmla="*/ 1 h 5"/>
                <a:gd name="T76" fmla="*/ 62 w 241"/>
                <a:gd name="T77" fmla="*/ 1 h 5"/>
                <a:gd name="T78" fmla="*/ 76 w 241"/>
                <a:gd name="T79" fmla="*/ 1 h 5"/>
                <a:gd name="T80" fmla="*/ 90 w 241"/>
                <a:gd name="T81" fmla="*/ 2 h 5"/>
                <a:gd name="T82" fmla="*/ 96 w 241"/>
                <a:gd name="T83" fmla="*/ 2 h 5"/>
                <a:gd name="T84" fmla="*/ 104 w 241"/>
                <a:gd name="T85" fmla="*/ 2 h 5"/>
                <a:gd name="T86" fmla="*/ 114 w 241"/>
                <a:gd name="T87" fmla="*/ 2 h 5"/>
                <a:gd name="T88" fmla="*/ 127 w 241"/>
                <a:gd name="T89" fmla="*/ 2 h 5"/>
                <a:gd name="T90" fmla="*/ 136 w 241"/>
                <a:gd name="T91" fmla="*/ 2 h 5"/>
                <a:gd name="T92" fmla="*/ 151 w 241"/>
                <a:gd name="T93" fmla="*/ 2 h 5"/>
                <a:gd name="T94" fmla="*/ 159 w 241"/>
                <a:gd name="T95" fmla="*/ 2 h 5"/>
                <a:gd name="T96" fmla="*/ 174 w 241"/>
                <a:gd name="T97" fmla="*/ 2 h 5"/>
                <a:gd name="T98" fmla="*/ 190 w 241"/>
                <a:gd name="T99" fmla="*/ 3 h 5"/>
                <a:gd name="T100" fmla="*/ 203 w 241"/>
                <a:gd name="T101" fmla="*/ 3 h 5"/>
                <a:gd name="T102" fmla="*/ 223 w 241"/>
                <a:gd name="T103" fmla="*/ 3 h 5"/>
                <a:gd name="T104" fmla="*/ 228 w 241"/>
                <a:gd name="T105" fmla="*/ 3 h 5"/>
                <a:gd name="T106" fmla="*/ 235 w 241"/>
                <a:gd name="T107" fmla="*/ 2 h 5"/>
                <a:gd name="T108" fmla="*/ 240 w 241"/>
                <a:gd name="T109" fmla="*/ 2 h 5"/>
                <a:gd name="T110" fmla="*/ 241 w 241"/>
                <a:gd name="T11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79" name="Freeform 605">
              <a:extLst>
                <a:ext uri="{FF2B5EF4-FFF2-40B4-BE49-F238E27FC236}">
                  <a16:creationId xmlns:a16="http://schemas.microsoft.com/office/drawing/2014/main" id="{0C419A65-CE92-DBEE-9E26-A643E9C7C876}"/>
                </a:ext>
              </a:extLst>
            </p:cNvPr>
            <p:cNvSpPr>
              <a:spLocks/>
            </p:cNvSpPr>
            <p:nvPr/>
          </p:nvSpPr>
          <p:spPr bwMode="auto">
            <a:xfrm>
              <a:off x="3513437" y="2333190"/>
              <a:ext cx="39670" cy="3405959"/>
            </a:xfrm>
            <a:custGeom>
              <a:avLst/>
              <a:gdLst>
                <a:gd name="T0" fmla="*/ 3 w 4"/>
                <a:gd name="T1" fmla="*/ 319 h 319"/>
                <a:gd name="T2" fmla="*/ 3 w 4"/>
                <a:gd name="T3" fmla="*/ 305 h 319"/>
                <a:gd name="T4" fmla="*/ 3 w 4"/>
                <a:gd name="T5" fmla="*/ 291 h 319"/>
                <a:gd name="T6" fmla="*/ 3 w 4"/>
                <a:gd name="T7" fmla="*/ 278 h 319"/>
                <a:gd name="T8" fmla="*/ 3 w 4"/>
                <a:gd name="T9" fmla="*/ 255 h 319"/>
                <a:gd name="T10" fmla="*/ 3 w 4"/>
                <a:gd name="T11" fmla="*/ 241 h 319"/>
                <a:gd name="T12" fmla="*/ 2 w 4"/>
                <a:gd name="T13" fmla="*/ 214 h 319"/>
                <a:gd name="T14" fmla="*/ 1 w 4"/>
                <a:gd name="T15" fmla="*/ 191 h 319"/>
                <a:gd name="T16" fmla="*/ 0 w 4"/>
                <a:gd name="T17" fmla="*/ 173 h 319"/>
                <a:gd name="T18" fmla="*/ 0 w 4"/>
                <a:gd name="T19" fmla="*/ 158 h 319"/>
                <a:gd name="T20" fmla="*/ 0 w 4"/>
                <a:gd name="T21" fmla="*/ 145 h 319"/>
                <a:gd name="T22" fmla="*/ 0 w 4"/>
                <a:gd name="T23" fmla="*/ 138 h 319"/>
                <a:gd name="T24" fmla="*/ 0 w 4"/>
                <a:gd name="T25" fmla="*/ 120 h 319"/>
                <a:gd name="T26" fmla="*/ 0 w 4"/>
                <a:gd name="T27" fmla="*/ 98 h 319"/>
                <a:gd name="T28" fmla="*/ 1 w 4"/>
                <a:gd name="T29" fmla="*/ 78 h 319"/>
                <a:gd name="T30" fmla="*/ 1 w 4"/>
                <a:gd name="T31" fmla="*/ 53 h 319"/>
                <a:gd name="T32" fmla="*/ 1 w 4"/>
                <a:gd name="T33" fmla="*/ 36 h 319"/>
                <a:gd name="T34" fmla="*/ 1 w 4"/>
                <a:gd name="T35" fmla="*/ 20 h 319"/>
                <a:gd name="T36" fmla="*/ 1 w 4"/>
                <a:gd name="T37" fmla="*/ 1 h 319"/>
                <a:gd name="T38" fmla="*/ 3 w 4"/>
                <a:gd name="T39" fmla="*/ 5 h 319"/>
                <a:gd name="T40" fmla="*/ 3 w 4"/>
                <a:gd name="T41" fmla="*/ 18 h 319"/>
                <a:gd name="T42" fmla="*/ 3 w 4"/>
                <a:gd name="T43" fmla="*/ 27 h 319"/>
                <a:gd name="T44" fmla="*/ 2 w 4"/>
                <a:gd name="T45" fmla="*/ 41 h 319"/>
                <a:gd name="T46" fmla="*/ 2 w 4"/>
                <a:gd name="T47" fmla="*/ 60 h 319"/>
                <a:gd name="T48" fmla="*/ 2 w 4"/>
                <a:gd name="T49" fmla="*/ 87 h 319"/>
                <a:gd name="T50" fmla="*/ 2 w 4"/>
                <a:gd name="T51" fmla="*/ 106 h 319"/>
                <a:gd name="T52" fmla="*/ 2 w 4"/>
                <a:gd name="T53" fmla="*/ 133 h 319"/>
                <a:gd name="T54" fmla="*/ 2 w 4"/>
                <a:gd name="T55" fmla="*/ 147 h 319"/>
                <a:gd name="T56" fmla="*/ 2 w 4"/>
                <a:gd name="T57" fmla="*/ 166 h 319"/>
                <a:gd name="T58" fmla="*/ 2 w 4"/>
                <a:gd name="T59" fmla="*/ 182 h 319"/>
                <a:gd name="T60" fmla="*/ 2 w 4"/>
                <a:gd name="T61" fmla="*/ 199 h 319"/>
                <a:gd name="T62" fmla="*/ 3 w 4"/>
                <a:gd name="T63" fmla="*/ 221 h 319"/>
                <a:gd name="T64" fmla="*/ 4 w 4"/>
                <a:gd name="T65" fmla="*/ 243 h 319"/>
                <a:gd name="T66" fmla="*/ 4 w 4"/>
                <a:gd name="T67" fmla="*/ 258 h 319"/>
                <a:gd name="T68" fmla="*/ 4 w 4"/>
                <a:gd name="T69" fmla="*/ 269 h 319"/>
                <a:gd name="T70" fmla="*/ 4 w 4"/>
                <a:gd name="T71" fmla="*/ 298 h 319"/>
                <a:gd name="T72" fmla="*/ 3 w 4"/>
                <a:gd name="T7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0" name="Freeform 606">
              <a:extLst>
                <a:ext uri="{FF2B5EF4-FFF2-40B4-BE49-F238E27FC236}">
                  <a16:creationId xmlns:a16="http://schemas.microsoft.com/office/drawing/2014/main" id="{643B06EA-EE9F-D48D-0FA3-DF7D5390F8C9}"/>
                </a:ext>
              </a:extLst>
            </p:cNvPr>
            <p:cNvSpPr>
              <a:spLocks/>
            </p:cNvSpPr>
            <p:nvPr/>
          </p:nvSpPr>
          <p:spPr bwMode="auto">
            <a:xfrm>
              <a:off x="4730526" y="2203907"/>
              <a:ext cx="185658" cy="215473"/>
            </a:xfrm>
            <a:custGeom>
              <a:avLst/>
              <a:gdLst>
                <a:gd name="T0" fmla="*/ 0 w 19"/>
                <a:gd name="T1" fmla="*/ 19 h 20"/>
                <a:gd name="T2" fmla="*/ 3 w 19"/>
                <a:gd name="T3" fmla="*/ 14 h 20"/>
                <a:gd name="T4" fmla="*/ 6 w 19"/>
                <a:gd name="T5" fmla="*/ 10 h 20"/>
                <a:gd name="T6" fmla="*/ 6 w 19"/>
                <a:gd name="T7" fmla="*/ 9 h 20"/>
                <a:gd name="T8" fmla="*/ 12 w 19"/>
                <a:gd name="T9" fmla="*/ 1 h 20"/>
                <a:gd name="T10" fmla="*/ 13 w 19"/>
                <a:gd name="T11" fmla="*/ 0 h 20"/>
                <a:gd name="T12" fmla="*/ 19 w 19"/>
                <a:gd name="T13" fmla="*/ 5 h 20"/>
                <a:gd name="T14" fmla="*/ 13 w 19"/>
                <a:gd name="T15" fmla="*/ 9 h 20"/>
                <a:gd name="T16" fmla="*/ 11 w 19"/>
                <a:gd name="T17" fmla="*/ 12 h 20"/>
                <a:gd name="T18" fmla="*/ 6 w 19"/>
                <a:gd name="T19" fmla="*/ 17 h 20"/>
                <a:gd name="T20" fmla="*/ 4 w 19"/>
                <a:gd name="T21" fmla="*/ 19 h 20"/>
                <a:gd name="T22" fmla="*/ 0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0" y="19"/>
                  </a:moveTo>
                  <a:cubicBezTo>
                    <a:pt x="1" y="17"/>
                    <a:pt x="2" y="16"/>
                    <a:pt x="3" y="14"/>
                  </a:cubicBezTo>
                  <a:cubicBezTo>
                    <a:pt x="4" y="12"/>
                    <a:pt x="5" y="11"/>
                    <a:pt x="6" y="10"/>
                  </a:cubicBezTo>
                  <a:cubicBezTo>
                    <a:pt x="6" y="9"/>
                    <a:pt x="6" y="9"/>
                    <a:pt x="6" y="9"/>
                  </a:cubicBezTo>
                  <a:cubicBezTo>
                    <a:pt x="8" y="7"/>
                    <a:pt x="10" y="4"/>
                    <a:pt x="12" y="1"/>
                  </a:cubicBezTo>
                  <a:cubicBezTo>
                    <a:pt x="12" y="1"/>
                    <a:pt x="13" y="1"/>
                    <a:pt x="13" y="0"/>
                  </a:cubicBezTo>
                  <a:cubicBezTo>
                    <a:pt x="15" y="2"/>
                    <a:pt x="17" y="3"/>
                    <a:pt x="19" y="5"/>
                  </a:cubicBezTo>
                  <a:cubicBezTo>
                    <a:pt x="17" y="6"/>
                    <a:pt x="15" y="8"/>
                    <a:pt x="13" y="9"/>
                  </a:cubicBezTo>
                  <a:cubicBezTo>
                    <a:pt x="12" y="10"/>
                    <a:pt x="12" y="11"/>
                    <a:pt x="11" y="12"/>
                  </a:cubicBezTo>
                  <a:cubicBezTo>
                    <a:pt x="9" y="13"/>
                    <a:pt x="8" y="15"/>
                    <a:pt x="6" y="17"/>
                  </a:cubicBezTo>
                  <a:cubicBezTo>
                    <a:pt x="5" y="17"/>
                    <a:pt x="4" y="18"/>
                    <a:pt x="4" y="19"/>
                  </a:cubicBezTo>
                  <a:cubicBezTo>
                    <a:pt x="3" y="20"/>
                    <a:pt x="2" y="20"/>
                    <a:pt x="0" y="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1" name="Freeform 608">
              <a:extLst>
                <a:ext uri="{FF2B5EF4-FFF2-40B4-BE49-F238E27FC236}">
                  <a16:creationId xmlns:a16="http://schemas.microsoft.com/office/drawing/2014/main" id="{E4436D46-844E-EF9D-D779-F550075FF9B1}"/>
                </a:ext>
              </a:extLst>
            </p:cNvPr>
            <p:cNvSpPr>
              <a:spLocks/>
            </p:cNvSpPr>
            <p:nvPr/>
          </p:nvSpPr>
          <p:spPr bwMode="auto">
            <a:xfrm>
              <a:off x="4922532" y="2098399"/>
              <a:ext cx="88862" cy="172378"/>
            </a:xfrm>
            <a:custGeom>
              <a:avLst/>
              <a:gdLst>
                <a:gd name="T0" fmla="*/ 2 w 9"/>
                <a:gd name="T1" fmla="*/ 0 h 16"/>
                <a:gd name="T2" fmla="*/ 5 w 9"/>
                <a:gd name="T3" fmla="*/ 2 h 16"/>
                <a:gd name="T4" fmla="*/ 4 w 9"/>
                <a:gd name="T5" fmla="*/ 6 h 16"/>
                <a:gd name="T6" fmla="*/ 4 w 9"/>
                <a:gd name="T7" fmla="*/ 10 h 16"/>
                <a:gd name="T8" fmla="*/ 4 w 9"/>
                <a:gd name="T9" fmla="*/ 11 h 16"/>
                <a:gd name="T10" fmla="*/ 5 w 9"/>
                <a:gd name="T11" fmla="*/ 11 h 16"/>
                <a:gd name="T12" fmla="*/ 5 w 9"/>
                <a:gd name="T13" fmla="*/ 11 h 16"/>
                <a:gd name="T14" fmla="*/ 6 w 9"/>
                <a:gd name="T15" fmla="*/ 7 h 16"/>
                <a:gd name="T16" fmla="*/ 6 w 9"/>
                <a:gd name="T17" fmla="*/ 4 h 16"/>
                <a:gd name="T18" fmla="*/ 6 w 9"/>
                <a:gd name="T19" fmla="*/ 4 h 16"/>
                <a:gd name="T20" fmla="*/ 8 w 9"/>
                <a:gd name="T21" fmla="*/ 14 h 16"/>
                <a:gd name="T22" fmla="*/ 5 w 9"/>
                <a:gd name="T23" fmla="*/ 16 h 16"/>
                <a:gd name="T24" fmla="*/ 2 w 9"/>
                <a:gd name="T25" fmla="*/ 14 h 16"/>
                <a:gd name="T26" fmla="*/ 1 w 9"/>
                <a:gd name="T27" fmla="*/ 13 h 16"/>
                <a:gd name="T28" fmla="*/ 0 w 9"/>
                <a:gd name="T29" fmla="*/ 13 h 16"/>
                <a:gd name="T30" fmla="*/ 1 w 9"/>
                <a:gd name="T31" fmla="*/ 12 h 16"/>
                <a:gd name="T32" fmla="*/ 1 w 9"/>
                <a:gd name="T33" fmla="*/ 6 h 16"/>
                <a:gd name="T34" fmla="*/ 2 w 9"/>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6">
                  <a:moveTo>
                    <a:pt x="2" y="0"/>
                  </a:moveTo>
                  <a:cubicBezTo>
                    <a:pt x="3" y="1"/>
                    <a:pt x="4" y="1"/>
                    <a:pt x="5" y="2"/>
                  </a:cubicBezTo>
                  <a:cubicBezTo>
                    <a:pt x="4" y="3"/>
                    <a:pt x="3" y="4"/>
                    <a:pt x="4" y="6"/>
                  </a:cubicBezTo>
                  <a:cubicBezTo>
                    <a:pt x="4" y="7"/>
                    <a:pt x="4" y="9"/>
                    <a:pt x="4" y="10"/>
                  </a:cubicBezTo>
                  <a:cubicBezTo>
                    <a:pt x="4" y="10"/>
                    <a:pt x="4" y="11"/>
                    <a:pt x="4" y="11"/>
                  </a:cubicBezTo>
                  <a:cubicBezTo>
                    <a:pt x="4" y="11"/>
                    <a:pt x="5" y="11"/>
                    <a:pt x="5" y="11"/>
                  </a:cubicBezTo>
                  <a:cubicBezTo>
                    <a:pt x="5" y="11"/>
                    <a:pt x="5" y="11"/>
                    <a:pt x="5" y="11"/>
                  </a:cubicBezTo>
                  <a:cubicBezTo>
                    <a:pt x="6" y="9"/>
                    <a:pt x="6" y="8"/>
                    <a:pt x="6" y="7"/>
                  </a:cubicBezTo>
                  <a:cubicBezTo>
                    <a:pt x="6" y="6"/>
                    <a:pt x="6" y="5"/>
                    <a:pt x="6" y="4"/>
                  </a:cubicBezTo>
                  <a:cubicBezTo>
                    <a:pt x="6" y="4"/>
                    <a:pt x="6" y="4"/>
                    <a:pt x="6" y="4"/>
                  </a:cubicBezTo>
                  <a:cubicBezTo>
                    <a:pt x="8" y="7"/>
                    <a:pt x="9" y="10"/>
                    <a:pt x="8" y="14"/>
                  </a:cubicBezTo>
                  <a:cubicBezTo>
                    <a:pt x="8" y="16"/>
                    <a:pt x="7" y="16"/>
                    <a:pt x="5" y="16"/>
                  </a:cubicBezTo>
                  <a:cubicBezTo>
                    <a:pt x="4" y="15"/>
                    <a:pt x="3" y="15"/>
                    <a:pt x="2" y="14"/>
                  </a:cubicBezTo>
                  <a:cubicBezTo>
                    <a:pt x="2" y="14"/>
                    <a:pt x="2" y="13"/>
                    <a:pt x="1" y="13"/>
                  </a:cubicBezTo>
                  <a:cubicBezTo>
                    <a:pt x="1" y="13"/>
                    <a:pt x="0" y="13"/>
                    <a:pt x="0" y="13"/>
                  </a:cubicBezTo>
                  <a:cubicBezTo>
                    <a:pt x="0" y="12"/>
                    <a:pt x="0" y="12"/>
                    <a:pt x="1" y="12"/>
                  </a:cubicBezTo>
                  <a:cubicBezTo>
                    <a:pt x="1" y="10"/>
                    <a:pt x="1" y="8"/>
                    <a:pt x="1" y="6"/>
                  </a:cubicBezTo>
                  <a:cubicBezTo>
                    <a:pt x="1" y="4"/>
                    <a:pt x="2" y="2"/>
                    <a:pt x="2"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2" name="Freeform 609">
              <a:extLst>
                <a:ext uri="{FF2B5EF4-FFF2-40B4-BE49-F238E27FC236}">
                  <a16:creationId xmlns:a16="http://schemas.microsoft.com/office/drawing/2014/main" id="{D9F73F9E-0F88-431E-FB39-F9CEB6510EBA}"/>
                </a:ext>
              </a:extLst>
            </p:cNvPr>
            <p:cNvSpPr>
              <a:spLocks/>
            </p:cNvSpPr>
            <p:nvPr/>
          </p:nvSpPr>
          <p:spPr bwMode="auto">
            <a:xfrm>
              <a:off x="4887622" y="2141494"/>
              <a:ext cx="34910" cy="86189"/>
            </a:xfrm>
            <a:custGeom>
              <a:avLst/>
              <a:gdLst>
                <a:gd name="T0" fmla="*/ 4 w 4"/>
                <a:gd name="T1" fmla="*/ 0 h 8"/>
                <a:gd name="T2" fmla="*/ 3 w 4"/>
                <a:gd name="T3" fmla="*/ 8 h 8"/>
                <a:gd name="T4" fmla="*/ 0 w 4"/>
                <a:gd name="T5" fmla="*/ 6 h 8"/>
                <a:gd name="T6" fmla="*/ 1 w 4"/>
                <a:gd name="T7" fmla="*/ 5 h 8"/>
                <a:gd name="T8" fmla="*/ 2 w 4"/>
                <a:gd name="T9" fmla="*/ 1 h 8"/>
                <a:gd name="T10" fmla="*/ 3 w 4"/>
                <a:gd name="T11" fmla="*/ 0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cubicBezTo>
                    <a:pt x="3" y="3"/>
                    <a:pt x="3" y="5"/>
                    <a:pt x="3" y="8"/>
                  </a:cubicBezTo>
                  <a:cubicBezTo>
                    <a:pt x="2" y="7"/>
                    <a:pt x="1" y="7"/>
                    <a:pt x="0" y="6"/>
                  </a:cubicBezTo>
                  <a:cubicBezTo>
                    <a:pt x="0" y="5"/>
                    <a:pt x="0" y="5"/>
                    <a:pt x="1" y="5"/>
                  </a:cubicBezTo>
                  <a:cubicBezTo>
                    <a:pt x="0" y="3"/>
                    <a:pt x="1" y="2"/>
                    <a:pt x="2" y="1"/>
                  </a:cubicBezTo>
                  <a:cubicBezTo>
                    <a:pt x="3" y="1"/>
                    <a:pt x="3" y="0"/>
                    <a:pt x="3" y="0"/>
                  </a:cubicBezTo>
                  <a:cubicBezTo>
                    <a:pt x="4" y="0"/>
                    <a:pt x="4" y="0"/>
                    <a:pt x="4"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3" name="Freeform 610">
              <a:extLst>
                <a:ext uri="{FF2B5EF4-FFF2-40B4-BE49-F238E27FC236}">
                  <a16:creationId xmlns:a16="http://schemas.microsoft.com/office/drawing/2014/main" id="{BD142E1C-8192-93F7-E641-C6C5C01AEB9E}"/>
                </a:ext>
              </a:extLst>
            </p:cNvPr>
            <p:cNvSpPr>
              <a:spLocks/>
            </p:cNvSpPr>
            <p:nvPr/>
          </p:nvSpPr>
          <p:spPr bwMode="auto">
            <a:xfrm>
              <a:off x="4893969" y="2079081"/>
              <a:ext cx="28563" cy="62413"/>
            </a:xfrm>
            <a:custGeom>
              <a:avLst/>
              <a:gdLst>
                <a:gd name="T0" fmla="*/ 2 w 3"/>
                <a:gd name="T1" fmla="*/ 6 h 6"/>
                <a:gd name="T2" fmla="*/ 0 w 3"/>
                <a:gd name="T3" fmla="*/ 6 h 6"/>
                <a:gd name="T4" fmla="*/ 2 w 3"/>
                <a:gd name="T5" fmla="*/ 0 h 6"/>
                <a:gd name="T6" fmla="*/ 3 w 3"/>
                <a:gd name="T7" fmla="*/ 0 h 6"/>
                <a:gd name="T8" fmla="*/ 3 w 3"/>
                <a:gd name="T9" fmla="*/ 5 h 6"/>
                <a:gd name="T10" fmla="*/ 3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cubicBezTo>
                    <a:pt x="2" y="5"/>
                    <a:pt x="1" y="6"/>
                    <a:pt x="0" y="6"/>
                  </a:cubicBezTo>
                  <a:cubicBezTo>
                    <a:pt x="1" y="4"/>
                    <a:pt x="1" y="2"/>
                    <a:pt x="2" y="0"/>
                  </a:cubicBezTo>
                  <a:cubicBezTo>
                    <a:pt x="2" y="0"/>
                    <a:pt x="3" y="0"/>
                    <a:pt x="3" y="0"/>
                  </a:cubicBezTo>
                  <a:cubicBezTo>
                    <a:pt x="3" y="2"/>
                    <a:pt x="3" y="3"/>
                    <a:pt x="3" y="5"/>
                  </a:cubicBezTo>
                  <a:cubicBezTo>
                    <a:pt x="3" y="5"/>
                    <a:pt x="3" y="6"/>
                    <a:pt x="3" y="6"/>
                  </a:cubicBezTo>
                  <a:cubicBezTo>
                    <a:pt x="3" y="6"/>
                    <a:pt x="3" y="6"/>
                    <a:pt x="2" y="6"/>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4" name="Freeform 611">
              <a:extLst>
                <a:ext uri="{FF2B5EF4-FFF2-40B4-BE49-F238E27FC236}">
                  <a16:creationId xmlns:a16="http://schemas.microsoft.com/office/drawing/2014/main" id="{CBFAFD8A-B9A9-7544-0CC0-378089C5E459}"/>
                </a:ext>
              </a:extLst>
            </p:cNvPr>
            <p:cNvSpPr>
              <a:spLocks/>
            </p:cNvSpPr>
            <p:nvPr/>
          </p:nvSpPr>
          <p:spPr bwMode="auto">
            <a:xfrm>
              <a:off x="4865406" y="2055305"/>
              <a:ext cx="28563" cy="109966"/>
            </a:xfrm>
            <a:custGeom>
              <a:avLst/>
              <a:gdLst>
                <a:gd name="T0" fmla="*/ 1 w 3"/>
                <a:gd name="T1" fmla="*/ 1 h 10"/>
                <a:gd name="T2" fmla="*/ 3 w 3"/>
                <a:gd name="T3" fmla="*/ 1 h 10"/>
                <a:gd name="T4" fmla="*/ 1 w 3"/>
                <a:gd name="T5" fmla="*/ 10 h 10"/>
                <a:gd name="T6" fmla="*/ 1 w 3"/>
                <a:gd name="T7" fmla="*/ 10 h 10"/>
                <a:gd name="T8" fmla="*/ 0 w 3"/>
                <a:gd name="T9" fmla="*/ 9 h 10"/>
                <a:gd name="T10" fmla="*/ 1 w 3"/>
                <a:gd name="T11" fmla="*/ 7 h 10"/>
                <a:gd name="T12" fmla="*/ 1 w 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
                  </a:moveTo>
                  <a:cubicBezTo>
                    <a:pt x="2" y="0"/>
                    <a:pt x="3" y="0"/>
                    <a:pt x="3" y="1"/>
                  </a:cubicBezTo>
                  <a:cubicBezTo>
                    <a:pt x="2" y="4"/>
                    <a:pt x="2" y="7"/>
                    <a:pt x="1" y="10"/>
                  </a:cubicBezTo>
                  <a:cubicBezTo>
                    <a:pt x="1" y="10"/>
                    <a:pt x="1" y="10"/>
                    <a:pt x="1" y="10"/>
                  </a:cubicBezTo>
                  <a:cubicBezTo>
                    <a:pt x="1" y="9"/>
                    <a:pt x="0" y="9"/>
                    <a:pt x="0" y="9"/>
                  </a:cubicBezTo>
                  <a:cubicBezTo>
                    <a:pt x="0" y="8"/>
                    <a:pt x="1" y="7"/>
                    <a:pt x="1" y="7"/>
                  </a:cubicBezTo>
                  <a:cubicBezTo>
                    <a:pt x="1" y="5"/>
                    <a:pt x="1" y="3"/>
                    <a:pt x="1" y="1"/>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5" name="Rectangle 117">
              <a:extLst>
                <a:ext uri="{FF2B5EF4-FFF2-40B4-BE49-F238E27FC236}">
                  <a16:creationId xmlns:a16="http://schemas.microsoft.com/office/drawing/2014/main" id="{FDE270F5-D06D-0A45-C5BB-CE3AF3321E27}"/>
                </a:ext>
              </a:extLst>
            </p:cNvPr>
            <p:cNvSpPr>
              <a:spLocks noChangeArrowheads="1"/>
            </p:cNvSpPr>
            <p:nvPr/>
          </p:nvSpPr>
          <p:spPr bwMode="auto">
            <a:xfrm>
              <a:off x="3621711" y="3606983"/>
              <a:ext cx="2151895" cy="864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68680">
                <a:spcBef>
                  <a:spcPts val="190"/>
                </a:spcBef>
                <a:spcAft>
                  <a:spcPts val="190"/>
                </a:spcAft>
                <a:buClr>
                  <a:srgbClr val="002776"/>
                </a:buClr>
              </a:pPr>
              <a:r>
                <a:rPr lang="en-US" altLang="en-US" sz="1710" b="1" i="1" kern="1200">
                  <a:solidFill>
                    <a:schemeClr val="tx1"/>
                  </a:solidFill>
                  <a:latin typeface="Arial" panose="020B0604020202020204" pitchFamily="34" charset="0"/>
                  <a:ea typeface="+mn-ea"/>
                  <a:cs typeface="Arial" panose="020B0604020202020204" pitchFamily="34" charset="0"/>
                </a:rPr>
                <a:t>Better understand your own blind spots</a:t>
              </a:r>
              <a:endParaRPr lang="en-US" altLang="en-US" sz="1800" b="1" i="1"/>
            </a:p>
          </p:txBody>
        </p:sp>
      </p:grpSp>
      <p:grpSp>
        <p:nvGrpSpPr>
          <p:cNvPr id="82786" name="Group 118">
            <a:extLst>
              <a:ext uri="{FF2B5EF4-FFF2-40B4-BE49-F238E27FC236}">
                <a16:creationId xmlns:a16="http://schemas.microsoft.com/office/drawing/2014/main" id="{C63B2C5B-A6F0-B4A1-259E-2EA021E00A95}"/>
              </a:ext>
            </a:extLst>
          </p:cNvPr>
          <p:cNvGrpSpPr>
            <a:grpSpLocks/>
          </p:cNvGrpSpPr>
          <p:nvPr/>
        </p:nvGrpSpPr>
        <p:grpSpPr bwMode="auto">
          <a:xfrm>
            <a:off x="792744" y="1894381"/>
            <a:ext cx="2266425" cy="3903546"/>
            <a:chOff x="6389756" y="2047874"/>
            <a:chExt cx="2367534" cy="3816101"/>
          </a:xfrm>
        </p:grpSpPr>
        <p:sp>
          <p:nvSpPr>
            <p:cNvPr id="82787" name="Freeform 602">
              <a:extLst>
                <a:ext uri="{FF2B5EF4-FFF2-40B4-BE49-F238E27FC236}">
                  <a16:creationId xmlns:a16="http://schemas.microsoft.com/office/drawing/2014/main" id="{1C9EDA88-193B-4308-9B37-1C82B05A677A}"/>
                </a:ext>
              </a:extLst>
            </p:cNvPr>
            <p:cNvSpPr>
              <a:spLocks noEditPoints="1"/>
            </p:cNvSpPr>
            <p:nvPr/>
          </p:nvSpPr>
          <p:spPr bwMode="auto">
            <a:xfrm>
              <a:off x="6389756" y="2047874"/>
              <a:ext cx="2192867" cy="402712"/>
            </a:xfrm>
            <a:custGeom>
              <a:avLst/>
              <a:gdLst>
                <a:gd name="T0" fmla="*/ 144 w 227"/>
                <a:gd name="T1" fmla="*/ 24 h 38"/>
                <a:gd name="T2" fmla="*/ 184 w 227"/>
                <a:gd name="T3" fmla="*/ 23 h 38"/>
                <a:gd name="T4" fmla="*/ 213 w 227"/>
                <a:gd name="T5" fmla="*/ 22 h 38"/>
                <a:gd name="T6" fmla="*/ 226 w 227"/>
                <a:gd name="T7" fmla="*/ 23 h 38"/>
                <a:gd name="T8" fmla="*/ 209 w 227"/>
                <a:gd name="T9" fmla="*/ 24 h 38"/>
                <a:gd name="T10" fmla="*/ 170 w 227"/>
                <a:gd name="T11" fmla="*/ 25 h 38"/>
                <a:gd name="T12" fmla="*/ 145 w 227"/>
                <a:gd name="T13" fmla="*/ 25 h 38"/>
                <a:gd name="T14" fmla="*/ 136 w 227"/>
                <a:gd name="T15" fmla="*/ 30 h 38"/>
                <a:gd name="T16" fmla="*/ 134 w 227"/>
                <a:gd name="T17" fmla="*/ 37 h 38"/>
                <a:gd name="T18" fmla="*/ 128 w 227"/>
                <a:gd name="T19" fmla="*/ 38 h 38"/>
                <a:gd name="T20" fmla="*/ 119 w 227"/>
                <a:gd name="T21" fmla="*/ 31 h 38"/>
                <a:gd name="T22" fmla="*/ 128 w 227"/>
                <a:gd name="T23" fmla="*/ 28 h 38"/>
                <a:gd name="T24" fmla="*/ 116 w 227"/>
                <a:gd name="T25" fmla="*/ 25 h 38"/>
                <a:gd name="T26" fmla="*/ 81 w 227"/>
                <a:gd name="T27" fmla="*/ 25 h 38"/>
                <a:gd name="T28" fmla="*/ 63 w 227"/>
                <a:gd name="T29" fmla="*/ 25 h 38"/>
                <a:gd name="T30" fmla="*/ 29 w 227"/>
                <a:gd name="T31" fmla="*/ 24 h 38"/>
                <a:gd name="T32" fmla="*/ 2 w 227"/>
                <a:gd name="T33" fmla="*/ 23 h 38"/>
                <a:gd name="T34" fmla="*/ 11 w 227"/>
                <a:gd name="T35" fmla="*/ 21 h 38"/>
                <a:gd name="T36" fmla="*/ 31 w 227"/>
                <a:gd name="T37" fmla="*/ 22 h 38"/>
                <a:gd name="T38" fmla="*/ 47 w 227"/>
                <a:gd name="T39" fmla="*/ 22 h 38"/>
                <a:gd name="T40" fmla="*/ 90 w 227"/>
                <a:gd name="T41" fmla="*/ 23 h 38"/>
                <a:gd name="T42" fmla="*/ 116 w 227"/>
                <a:gd name="T43" fmla="*/ 23 h 38"/>
                <a:gd name="T44" fmla="*/ 137 w 227"/>
                <a:gd name="T45" fmla="*/ 15 h 38"/>
                <a:gd name="T46" fmla="*/ 134 w 227"/>
                <a:gd name="T47" fmla="*/ 7 h 38"/>
                <a:gd name="T48" fmla="*/ 138 w 227"/>
                <a:gd name="T49" fmla="*/ 10 h 38"/>
                <a:gd name="T50" fmla="*/ 138 w 227"/>
                <a:gd name="T51" fmla="*/ 2 h 38"/>
                <a:gd name="T52" fmla="*/ 146 w 227"/>
                <a:gd name="T53" fmla="*/ 1 h 38"/>
                <a:gd name="T54" fmla="*/ 156 w 227"/>
                <a:gd name="T55" fmla="*/ 18 h 38"/>
                <a:gd name="T56" fmla="*/ 147 w 227"/>
                <a:gd name="T57" fmla="*/ 21 h 38"/>
                <a:gd name="T58" fmla="*/ 144 w 227"/>
                <a:gd name="T59" fmla="*/ 10 h 38"/>
                <a:gd name="T60" fmla="*/ 145 w 227"/>
                <a:gd name="T61" fmla="*/ 17 h 38"/>
                <a:gd name="T62" fmla="*/ 146 w 227"/>
                <a:gd name="T63" fmla="*/ 3 h 38"/>
                <a:gd name="T64" fmla="*/ 145 w 227"/>
                <a:gd name="T65" fmla="*/ 9 h 38"/>
                <a:gd name="T66" fmla="*/ 132 w 227"/>
                <a:gd name="T67" fmla="*/ 32 h 38"/>
                <a:gd name="T68" fmla="*/ 145 w 227"/>
                <a:gd name="T69" fmla="*/ 20 h 38"/>
                <a:gd name="T70" fmla="*/ 132 w 227"/>
                <a:gd name="T71" fmla="*/ 24 h 38"/>
                <a:gd name="T72" fmla="*/ 126 w 227"/>
                <a:gd name="T73" fmla="*/ 34 h 38"/>
                <a:gd name="T74" fmla="*/ 147 w 227"/>
                <a:gd name="T75" fmla="*/ 17 h 38"/>
                <a:gd name="T76" fmla="*/ 148 w 227"/>
                <a:gd name="T77" fmla="*/ 19 h 38"/>
                <a:gd name="T78" fmla="*/ 152 w 227"/>
                <a:gd name="T79" fmla="*/ 9 h 38"/>
                <a:gd name="T80" fmla="*/ 151 w 227"/>
                <a:gd name="T81" fmla="*/ 16 h 38"/>
                <a:gd name="T82" fmla="*/ 150 w 227"/>
                <a:gd name="T83" fmla="*/ 15 h 38"/>
                <a:gd name="T84" fmla="*/ 148 w 227"/>
                <a:gd name="T85" fmla="*/ 5 h 38"/>
                <a:gd name="T86" fmla="*/ 140 w 227"/>
                <a:gd name="T87" fmla="*/ 10 h 38"/>
                <a:gd name="T88" fmla="*/ 143 w 227"/>
                <a:gd name="T8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8" name="Freeform 603">
              <a:extLst>
                <a:ext uri="{FF2B5EF4-FFF2-40B4-BE49-F238E27FC236}">
                  <a16:creationId xmlns:a16="http://schemas.microsoft.com/office/drawing/2014/main" id="{FDCFE547-133C-D6A3-9853-BB99200E73D8}"/>
                </a:ext>
              </a:extLst>
            </p:cNvPr>
            <p:cNvSpPr>
              <a:spLocks/>
            </p:cNvSpPr>
            <p:nvPr/>
          </p:nvSpPr>
          <p:spPr bwMode="auto">
            <a:xfrm>
              <a:off x="8679484" y="2301984"/>
              <a:ext cx="77806" cy="3511466"/>
            </a:xfrm>
            <a:custGeom>
              <a:avLst/>
              <a:gdLst>
                <a:gd name="T0" fmla="*/ 7 w 8"/>
                <a:gd name="T1" fmla="*/ 327 h 329"/>
                <a:gd name="T2" fmla="*/ 5 w 8"/>
                <a:gd name="T3" fmla="*/ 309 h 329"/>
                <a:gd name="T4" fmla="*/ 4 w 8"/>
                <a:gd name="T5" fmla="*/ 293 h 329"/>
                <a:gd name="T6" fmla="*/ 3 w 8"/>
                <a:gd name="T7" fmla="*/ 276 h 329"/>
                <a:gd name="T8" fmla="*/ 1 w 8"/>
                <a:gd name="T9" fmla="*/ 255 h 329"/>
                <a:gd name="T10" fmla="*/ 1 w 8"/>
                <a:gd name="T11" fmla="*/ 232 h 329"/>
                <a:gd name="T12" fmla="*/ 1 w 8"/>
                <a:gd name="T13" fmla="*/ 212 h 329"/>
                <a:gd name="T14" fmla="*/ 0 w 8"/>
                <a:gd name="T15" fmla="*/ 184 h 329"/>
                <a:gd name="T16" fmla="*/ 1 w 8"/>
                <a:gd name="T17" fmla="*/ 174 h 329"/>
                <a:gd name="T18" fmla="*/ 0 w 8"/>
                <a:gd name="T19" fmla="*/ 165 h 329"/>
                <a:gd name="T20" fmla="*/ 1 w 8"/>
                <a:gd name="T21" fmla="*/ 146 h 329"/>
                <a:gd name="T22" fmla="*/ 0 w 8"/>
                <a:gd name="T23" fmla="*/ 137 h 329"/>
                <a:gd name="T24" fmla="*/ 0 w 8"/>
                <a:gd name="T25" fmla="*/ 119 h 329"/>
                <a:gd name="T26" fmla="*/ 0 w 8"/>
                <a:gd name="T27" fmla="*/ 112 h 329"/>
                <a:gd name="T28" fmla="*/ 0 w 8"/>
                <a:gd name="T29" fmla="*/ 93 h 329"/>
                <a:gd name="T30" fmla="*/ 1 w 8"/>
                <a:gd name="T31" fmla="*/ 70 h 329"/>
                <a:gd name="T32" fmla="*/ 2 w 8"/>
                <a:gd name="T33" fmla="*/ 52 h 329"/>
                <a:gd name="T34" fmla="*/ 4 w 8"/>
                <a:gd name="T35" fmla="*/ 38 h 329"/>
                <a:gd name="T36" fmla="*/ 6 w 8"/>
                <a:gd name="T37" fmla="*/ 15 h 329"/>
                <a:gd name="T38" fmla="*/ 7 w 8"/>
                <a:gd name="T39" fmla="*/ 1 h 329"/>
                <a:gd name="T40" fmla="*/ 8 w 8"/>
                <a:gd name="T41" fmla="*/ 4 h 329"/>
                <a:gd name="T42" fmla="*/ 7 w 8"/>
                <a:gd name="T43" fmla="*/ 23 h 329"/>
                <a:gd name="T44" fmla="*/ 5 w 8"/>
                <a:gd name="T45" fmla="*/ 39 h 329"/>
                <a:gd name="T46" fmla="*/ 4 w 8"/>
                <a:gd name="T47" fmla="*/ 49 h 329"/>
                <a:gd name="T48" fmla="*/ 3 w 8"/>
                <a:gd name="T49" fmla="*/ 64 h 329"/>
                <a:gd name="T50" fmla="*/ 2 w 8"/>
                <a:gd name="T51" fmla="*/ 94 h 329"/>
                <a:gd name="T52" fmla="*/ 2 w 8"/>
                <a:gd name="T53" fmla="*/ 117 h 329"/>
                <a:gd name="T54" fmla="*/ 2 w 8"/>
                <a:gd name="T55" fmla="*/ 141 h 329"/>
                <a:gd name="T56" fmla="*/ 2 w 8"/>
                <a:gd name="T57" fmla="*/ 160 h 329"/>
                <a:gd name="T58" fmla="*/ 2 w 8"/>
                <a:gd name="T59" fmla="*/ 175 h 329"/>
                <a:gd name="T60" fmla="*/ 2 w 8"/>
                <a:gd name="T61" fmla="*/ 191 h 329"/>
                <a:gd name="T62" fmla="*/ 2 w 8"/>
                <a:gd name="T63" fmla="*/ 207 h 329"/>
                <a:gd name="T64" fmla="*/ 3 w 8"/>
                <a:gd name="T65" fmla="*/ 239 h 329"/>
                <a:gd name="T66" fmla="*/ 3 w 8"/>
                <a:gd name="T67" fmla="*/ 261 h 329"/>
                <a:gd name="T68" fmla="*/ 5 w 8"/>
                <a:gd name="T69" fmla="*/ 283 h 329"/>
                <a:gd name="T70" fmla="*/ 6 w 8"/>
                <a:gd name="T71" fmla="*/ 300 h 329"/>
                <a:gd name="T72" fmla="*/ 8 w 8"/>
                <a:gd name="T73" fmla="*/ 325 h 329"/>
                <a:gd name="T74" fmla="*/ 7 w 8"/>
                <a:gd name="T7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89" name="Freeform 604">
              <a:extLst>
                <a:ext uri="{FF2B5EF4-FFF2-40B4-BE49-F238E27FC236}">
                  <a16:creationId xmlns:a16="http://schemas.microsoft.com/office/drawing/2014/main" id="{20C576F8-724C-ED03-4CC6-0D1EFC33F204}"/>
                </a:ext>
              </a:extLst>
            </p:cNvPr>
            <p:cNvSpPr>
              <a:spLocks/>
            </p:cNvSpPr>
            <p:nvPr/>
          </p:nvSpPr>
          <p:spPr bwMode="auto">
            <a:xfrm>
              <a:off x="6418338" y="5813450"/>
              <a:ext cx="2332601" cy="50525"/>
            </a:xfrm>
            <a:custGeom>
              <a:avLst/>
              <a:gdLst>
                <a:gd name="T0" fmla="*/ 241 w 241"/>
                <a:gd name="T1" fmla="*/ 2 h 5"/>
                <a:gd name="T2" fmla="*/ 236 w 241"/>
                <a:gd name="T3" fmla="*/ 4 h 5"/>
                <a:gd name="T4" fmla="*/ 223 w 241"/>
                <a:gd name="T5" fmla="*/ 5 h 5"/>
                <a:gd name="T6" fmla="*/ 206 w 241"/>
                <a:gd name="T7" fmla="*/ 5 h 5"/>
                <a:gd name="T8" fmla="*/ 202 w 241"/>
                <a:gd name="T9" fmla="*/ 5 h 5"/>
                <a:gd name="T10" fmla="*/ 200 w 241"/>
                <a:gd name="T11" fmla="*/ 5 h 5"/>
                <a:gd name="T12" fmla="*/ 187 w 241"/>
                <a:gd name="T13" fmla="*/ 5 h 5"/>
                <a:gd name="T14" fmla="*/ 181 w 241"/>
                <a:gd name="T15" fmla="*/ 4 h 5"/>
                <a:gd name="T16" fmla="*/ 172 w 241"/>
                <a:gd name="T17" fmla="*/ 4 h 5"/>
                <a:gd name="T18" fmla="*/ 160 w 241"/>
                <a:gd name="T19" fmla="*/ 4 h 5"/>
                <a:gd name="T20" fmla="*/ 151 w 241"/>
                <a:gd name="T21" fmla="*/ 4 h 5"/>
                <a:gd name="T22" fmla="*/ 138 w 241"/>
                <a:gd name="T23" fmla="*/ 4 h 5"/>
                <a:gd name="T24" fmla="*/ 132 w 241"/>
                <a:gd name="T25" fmla="*/ 4 h 5"/>
                <a:gd name="T26" fmla="*/ 129 w 241"/>
                <a:gd name="T27" fmla="*/ 4 h 5"/>
                <a:gd name="T28" fmla="*/ 122 w 241"/>
                <a:gd name="T29" fmla="*/ 4 h 5"/>
                <a:gd name="T30" fmla="*/ 113 w 241"/>
                <a:gd name="T31" fmla="*/ 4 h 5"/>
                <a:gd name="T32" fmla="*/ 102 w 241"/>
                <a:gd name="T33" fmla="*/ 4 h 5"/>
                <a:gd name="T34" fmla="*/ 95 w 241"/>
                <a:gd name="T35" fmla="*/ 3 h 5"/>
                <a:gd name="T36" fmla="*/ 94 w 241"/>
                <a:gd name="T37" fmla="*/ 3 h 5"/>
                <a:gd name="T38" fmla="*/ 86 w 241"/>
                <a:gd name="T39" fmla="*/ 3 h 5"/>
                <a:gd name="T40" fmla="*/ 73 w 241"/>
                <a:gd name="T41" fmla="*/ 3 h 5"/>
                <a:gd name="T42" fmla="*/ 63 w 241"/>
                <a:gd name="T43" fmla="*/ 2 h 5"/>
                <a:gd name="T44" fmla="*/ 61 w 241"/>
                <a:gd name="T45" fmla="*/ 2 h 5"/>
                <a:gd name="T46" fmla="*/ 57 w 241"/>
                <a:gd name="T47" fmla="*/ 2 h 5"/>
                <a:gd name="T48" fmla="*/ 54 w 241"/>
                <a:gd name="T49" fmla="*/ 2 h 5"/>
                <a:gd name="T50" fmla="*/ 42 w 241"/>
                <a:gd name="T51" fmla="*/ 2 h 5"/>
                <a:gd name="T52" fmla="*/ 33 w 241"/>
                <a:gd name="T53" fmla="*/ 2 h 5"/>
                <a:gd name="T54" fmla="*/ 28 w 241"/>
                <a:gd name="T55" fmla="*/ 2 h 5"/>
                <a:gd name="T56" fmla="*/ 11 w 241"/>
                <a:gd name="T57" fmla="*/ 3 h 5"/>
                <a:gd name="T58" fmla="*/ 5 w 241"/>
                <a:gd name="T59" fmla="*/ 3 h 5"/>
                <a:gd name="T60" fmla="*/ 1 w 241"/>
                <a:gd name="T61" fmla="*/ 2 h 5"/>
                <a:gd name="T62" fmla="*/ 1 w 241"/>
                <a:gd name="T63" fmla="*/ 0 h 5"/>
                <a:gd name="T64" fmla="*/ 3 w 241"/>
                <a:gd name="T65" fmla="*/ 0 h 5"/>
                <a:gd name="T66" fmla="*/ 17 w 241"/>
                <a:gd name="T67" fmla="*/ 1 h 5"/>
                <a:gd name="T68" fmla="*/ 26 w 241"/>
                <a:gd name="T69" fmla="*/ 1 h 5"/>
                <a:gd name="T70" fmla="*/ 34 w 241"/>
                <a:gd name="T71" fmla="*/ 1 h 5"/>
                <a:gd name="T72" fmla="*/ 46 w 241"/>
                <a:gd name="T73" fmla="*/ 1 h 5"/>
                <a:gd name="T74" fmla="*/ 56 w 241"/>
                <a:gd name="T75" fmla="*/ 1 h 5"/>
                <a:gd name="T76" fmla="*/ 62 w 241"/>
                <a:gd name="T77" fmla="*/ 1 h 5"/>
                <a:gd name="T78" fmla="*/ 76 w 241"/>
                <a:gd name="T79" fmla="*/ 1 h 5"/>
                <a:gd name="T80" fmla="*/ 90 w 241"/>
                <a:gd name="T81" fmla="*/ 2 h 5"/>
                <a:gd name="T82" fmla="*/ 96 w 241"/>
                <a:gd name="T83" fmla="*/ 2 h 5"/>
                <a:gd name="T84" fmla="*/ 104 w 241"/>
                <a:gd name="T85" fmla="*/ 2 h 5"/>
                <a:gd name="T86" fmla="*/ 114 w 241"/>
                <a:gd name="T87" fmla="*/ 2 h 5"/>
                <a:gd name="T88" fmla="*/ 127 w 241"/>
                <a:gd name="T89" fmla="*/ 2 h 5"/>
                <a:gd name="T90" fmla="*/ 136 w 241"/>
                <a:gd name="T91" fmla="*/ 2 h 5"/>
                <a:gd name="T92" fmla="*/ 151 w 241"/>
                <a:gd name="T93" fmla="*/ 2 h 5"/>
                <a:gd name="T94" fmla="*/ 159 w 241"/>
                <a:gd name="T95" fmla="*/ 2 h 5"/>
                <a:gd name="T96" fmla="*/ 174 w 241"/>
                <a:gd name="T97" fmla="*/ 2 h 5"/>
                <a:gd name="T98" fmla="*/ 190 w 241"/>
                <a:gd name="T99" fmla="*/ 3 h 5"/>
                <a:gd name="T100" fmla="*/ 203 w 241"/>
                <a:gd name="T101" fmla="*/ 3 h 5"/>
                <a:gd name="T102" fmla="*/ 223 w 241"/>
                <a:gd name="T103" fmla="*/ 3 h 5"/>
                <a:gd name="T104" fmla="*/ 228 w 241"/>
                <a:gd name="T105" fmla="*/ 3 h 5"/>
                <a:gd name="T106" fmla="*/ 235 w 241"/>
                <a:gd name="T107" fmla="*/ 2 h 5"/>
                <a:gd name="T108" fmla="*/ 240 w 241"/>
                <a:gd name="T109" fmla="*/ 2 h 5"/>
                <a:gd name="T110" fmla="*/ 241 w 241"/>
                <a:gd name="T11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0" name="Freeform 605">
              <a:extLst>
                <a:ext uri="{FF2B5EF4-FFF2-40B4-BE49-F238E27FC236}">
                  <a16:creationId xmlns:a16="http://schemas.microsoft.com/office/drawing/2014/main" id="{6E49C1A1-6902-F6FB-7456-0D7EB31DC412}"/>
                </a:ext>
              </a:extLst>
            </p:cNvPr>
            <p:cNvSpPr>
              <a:spLocks/>
            </p:cNvSpPr>
            <p:nvPr/>
          </p:nvSpPr>
          <p:spPr bwMode="auto">
            <a:xfrm>
              <a:off x="6389756" y="2333190"/>
              <a:ext cx="39697" cy="3405959"/>
            </a:xfrm>
            <a:custGeom>
              <a:avLst/>
              <a:gdLst>
                <a:gd name="T0" fmla="*/ 3 w 4"/>
                <a:gd name="T1" fmla="*/ 319 h 319"/>
                <a:gd name="T2" fmla="*/ 3 w 4"/>
                <a:gd name="T3" fmla="*/ 305 h 319"/>
                <a:gd name="T4" fmla="*/ 3 w 4"/>
                <a:gd name="T5" fmla="*/ 291 h 319"/>
                <a:gd name="T6" fmla="*/ 3 w 4"/>
                <a:gd name="T7" fmla="*/ 278 h 319"/>
                <a:gd name="T8" fmla="*/ 3 w 4"/>
                <a:gd name="T9" fmla="*/ 255 h 319"/>
                <a:gd name="T10" fmla="*/ 3 w 4"/>
                <a:gd name="T11" fmla="*/ 241 h 319"/>
                <a:gd name="T12" fmla="*/ 2 w 4"/>
                <a:gd name="T13" fmla="*/ 214 h 319"/>
                <a:gd name="T14" fmla="*/ 1 w 4"/>
                <a:gd name="T15" fmla="*/ 191 h 319"/>
                <a:gd name="T16" fmla="*/ 0 w 4"/>
                <a:gd name="T17" fmla="*/ 173 h 319"/>
                <a:gd name="T18" fmla="*/ 0 w 4"/>
                <a:gd name="T19" fmla="*/ 158 h 319"/>
                <a:gd name="T20" fmla="*/ 0 w 4"/>
                <a:gd name="T21" fmla="*/ 145 h 319"/>
                <a:gd name="T22" fmla="*/ 0 w 4"/>
                <a:gd name="T23" fmla="*/ 138 h 319"/>
                <a:gd name="T24" fmla="*/ 0 w 4"/>
                <a:gd name="T25" fmla="*/ 120 h 319"/>
                <a:gd name="T26" fmla="*/ 0 w 4"/>
                <a:gd name="T27" fmla="*/ 98 h 319"/>
                <a:gd name="T28" fmla="*/ 1 w 4"/>
                <a:gd name="T29" fmla="*/ 78 h 319"/>
                <a:gd name="T30" fmla="*/ 1 w 4"/>
                <a:gd name="T31" fmla="*/ 53 h 319"/>
                <a:gd name="T32" fmla="*/ 1 w 4"/>
                <a:gd name="T33" fmla="*/ 36 h 319"/>
                <a:gd name="T34" fmla="*/ 1 w 4"/>
                <a:gd name="T35" fmla="*/ 20 h 319"/>
                <a:gd name="T36" fmla="*/ 1 w 4"/>
                <a:gd name="T37" fmla="*/ 1 h 319"/>
                <a:gd name="T38" fmla="*/ 3 w 4"/>
                <a:gd name="T39" fmla="*/ 5 h 319"/>
                <a:gd name="T40" fmla="*/ 3 w 4"/>
                <a:gd name="T41" fmla="*/ 18 h 319"/>
                <a:gd name="T42" fmla="*/ 3 w 4"/>
                <a:gd name="T43" fmla="*/ 27 h 319"/>
                <a:gd name="T44" fmla="*/ 2 w 4"/>
                <a:gd name="T45" fmla="*/ 41 h 319"/>
                <a:gd name="T46" fmla="*/ 2 w 4"/>
                <a:gd name="T47" fmla="*/ 60 h 319"/>
                <a:gd name="T48" fmla="*/ 2 w 4"/>
                <a:gd name="T49" fmla="*/ 87 h 319"/>
                <a:gd name="T50" fmla="*/ 2 w 4"/>
                <a:gd name="T51" fmla="*/ 106 h 319"/>
                <a:gd name="T52" fmla="*/ 2 w 4"/>
                <a:gd name="T53" fmla="*/ 133 h 319"/>
                <a:gd name="T54" fmla="*/ 2 w 4"/>
                <a:gd name="T55" fmla="*/ 147 h 319"/>
                <a:gd name="T56" fmla="*/ 2 w 4"/>
                <a:gd name="T57" fmla="*/ 166 h 319"/>
                <a:gd name="T58" fmla="*/ 2 w 4"/>
                <a:gd name="T59" fmla="*/ 182 h 319"/>
                <a:gd name="T60" fmla="*/ 2 w 4"/>
                <a:gd name="T61" fmla="*/ 199 h 319"/>
                <a:gd name="T62" fmla="*/ 3 w 4"/>
                <a:gd name="T63" fmla="*/ 221 h 319"/>
                <a:gd name="T64" fmla="*/ 4 w 4"/>
                <a:gd name="T65" fmla="*/ 243 h 319"/>
                <a:gd name="T66" fmla="*/ 4 w 4"/>
                <a:gd name="T67" fmla="*/ 258 h 319"/>
                <a:gd name="T68" fmla="*/ 4 w 4"/>
                <a:gd name="T69" fmla="*/ 269 h 319"/>
                <a:gd name="T70" fmla="*/ 4 w 4"/>
                <a:gd name="T71" fmla="*/ 298 h 319"/>
                <a:gd name="T72" fmla="*/ 3 w 4"/>
                <a:gd name="T7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1" name="Freeform 606">
              <a:extLst>
                <a:ext uri="{FF2B5EF4-FFF2-40B4-BE49-F238E27FC236}">
                  <a16:creationId xmlns:a16="http://schemas.microsoft.com/office/drawing/2014/main" id="{13950794-D07A-250B-90A4-EF8B1D820D23}"/>
                </a:ext>
              </a:extLst>
            </p:cNvPr>
            <p:cNvSpPr>
              <a:spLocks/>
            </p:cNvSpPr>
            <p:nvPr/>
          </p:nvSpPr>
          <p:spPr bwMode="auto">
            <a:xfrm>
              <a:off x="7607662" y="2203907"/>
              <a:ext cx="184195" cy="215473"/>
            </a:xfrm>
            <a:custGeom>
              <a:avLst/>
              <a:gdLst>
                <a:gd name="T0" fmla="*/ 0 w 19"/>
                <a:gd name="T1" fmla="*/ 19 h 20"/>
                <a:gd name="T2" fmla="*/ 3 w 19"/>
                <a:gd name="T3" fmla="*/ 14 h 20"/>
                <a:gd name="T4" fmla="*/ 6 w 19"/>
                <a:gd name="T5" fmla="*/ 10 h 20"/>
                <a:gd name="T6" fmla="*/ 6 w 19"/>
                <a:gd name="T7" fmla="*/ 9 h 20"/>
                <a:gd name="T8" fmla="*/ 12 w 19"/>
                <a:gd name="T9" fmla="*/ 1 h 20"/>
                <a:gd name="T10" fmla="*/ 13 w 19"/>
                <a:gd name="T11" fmla="*/ 0 h 20"/>
                <a:gd name="T12" fmla="*/ 19 w 19"/>
                <a:gd name="T13" fmla="*/ 5 h 20"/>
                <a:gd name="T14" fmla="*/ 13 w 19"/>
                <a:gd name="T15" fmla="*/ 9 h 20"/>
                <a:gd name="T16" fmla="*/ 11 w 19"/>
                <a:gd name="T17" fmla="*/ 12 h 20"/>
                <a:gd name="T18" fmla="*/ 6 w 19"/>
                <a:gd name="T19" fmla="*/ 17 h 20"/>
                <a:gd name="T20" fmla="*/ 4 w 19"/>
                <a:gd name="T21" fmla="*/ 19 h 20"/>
                <a:gd name="T22" fmla="*/ 0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0" y="19"/>
                  </a:moveTo>
                  <a:cubicBezTo>
                    <a:pt x="1" y="17"/>
                    <a:pt x="2" y="16"/>
                    <a:pt x="3" y="14"/>
                  </a:cubicBezTo>
                  <a:cubicBezTo>
                    <a:pt x="4" y="12"/>
                    <a:pt x="5" y="11"/>
                    <a:pt x="6" y="10"/>
                  </a:cubicBezTo>
                  <a:cubicBezTo>
                    <a:pt x="6" y="9"/>
                    <a:pt x="6" y="9"/>
                    <a:pt x="6" y="9"/>
                  </a:cubicBezTo>
                  <a:cubicBezTo>
                    <a:pt x="8" y="7"/>
                    <a:pt x="10" y="4"/>
                    <a:pt x="12" y="1"/>
                  </a:cubicBezTo>
                  <a:cubicBezTo>
                    <a:pt x="12" y="1"/>
                    <a:pt x="13" y="1"/>
                    <a:pt x="13" y="0"/>
                  </a:cubicBezTo>
                  <a:cubicBezTo>
                    <a:pt x="15" y="2"/>
                    <a:pt x="17" y="3"/>
                    <a:pt x="19" y="5"/>
                  </a:cubicBezTo>
                  <a:cubicBezTo>
                    <a:pt x="17" y="6"/>
                    <a:pt x="15" y="8"/>
                    <a:pt x="13" y="9"/>
                  </a:cubicBezTo>
                  <a:cubicBezTo>
                    <a:pt x="12" y="10"/>
                    <a:pt x="12" y="11"/>
                    <a:pt x="11" y="12"/>
                  </a:cubicBezTo>
                  <a:cubicBezTo>
                    <a:pt x="9" y="13"/>
                    <a:pt x="8" y="15"/>
                    <a:pt x="6" y="17"/>
                  </a:cubicBezTo>
                  <a:cubicBezTo>
                    <a:pt x="5" y="17"/>
                    <a:pt x="4" y="18"/>
                    <a:pt x="4" y="19"/>
                  </a:cubicBezTo>
                  <a:cubicBezTo>
                    <a:pt x="3" y="20"/>
                    <a:pt x="2" y="20"/>
                    <a:pt x="0" y="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2" name="Freeform 608">
              <a:extLst>
                <a:ext uri="{FF2B5EF4-FFF2-40B4-BE49-F238E27FC236}">
                  <a16:creationId xmlns:a16="http://schemas.microsoft.com/office/drawing/2014/main" id="{E3D61A37-7C6A-9F15-89E3-5DA0400CAF44}"/>
                </a:ext>
              </a:extLst>
            </p:cNvPr>
            <p:cNvSpPr>
              <a:spLocks/>
            </p:cNvSpPr>
            <p:nvPr/>
          </p:nvSpPr>
          <p:spPr bwMode="auto">
            <a:xfrm>
              <a:off x="7798208" y="2098399"/>
              <a:ext cx="88921" cy="172378"/>
            </a:xfrm>
            <a:custGeom>
              <a:avLst/>
              <a:gdLst>
                <a:gd name="T0" fmla="*/ 2 w 9"/>
                <a:gd name="T1" fmla="*/ 0 h 16"/>
                <a:gd name="T2" fmla="*/ 5 w 9"/>
                <a:gd name="T3" fmla="*/ 2 h 16"/>
                <a:gd name="T4" fmla="*/ 4 w 9"/>
                <a:gd name="T5" fmla="*/ 6 h 16"/>
                <a:gd name="T6" fmla="*/ 4 w 9"/>
                <a:gd name="T7" fmla="*/ 10 h 16"/>
                <a:gd name="T8" fmla="*/ 4 w 9"/>
                <a:gd name="T9" fmla="*/ 11 h 16"/>
                <a:gd name="T10" fmla="*/ 5 w 9"/>
                <a:gd name="T11" fmla="*/ 11 h 16"/>
                <a:gd name="T12" fmla="*/ 5 w 9"/>
                <a:gd name="T13" fmla="*/ 11 h 16"/>
                <a:gd name="T14" fmla="*/ 6 w 9"/>
                <a:gd name="T15" fmla="*/ 7 h 16"/>
                <a:gd name="T16" fmla="*/ 6 w 9"/>
                <a:gd name="T17" fmla="*/ 4 h 16"/>
                <a:gd name="T18" fmla="*/ 6 w 9"/>
                <a:gd name="T19" fmla="*/ 4 h 16"/>
                <a:gd name="T20" fmla="*/ 8 w 9"/>
                <a:gd name="T21" fmla="*/ 14 h 16"/>
                <a:gd name="T22" fmla="*/ 5 w 9"/>
                <a:gd name="T23" fmla="*/ 16 h 16"/>
                <a:gd name="T24" fmla="*/ 2 w 9"/>
                <a:gd name="T25" fmla="*/ 14 h 16"/>
                <a:gd name="T26" fmla="*/ 1 w 9"/>
                <a:gd name="T27" fmla="*/ 13 h 16"/>
                <a:gd name="T28" fmla="*/ 0 w 9"/>
                <a:gd name="T29" fmla="*/ 13 h 16"/>
                <a:gd name="T30" fmla="*/ 1 w 9"/>
                <a:gd name="T31" fmla="*/ 12 h 16"/>
                <a:gd name="T32" fmla="*/ 1 w 9"/>
                <a:gd name="T33" fmla="*/ 6 h 16"/>
                <a:gd name="T34" fmla="*/ 2 w 9"/>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6">
                  <a:moveTo>
                    <a:pt x="2" y="0"/>
                  </a:moveTo>
                  <a:cubicBezTo>
                    <a:pt x="3" y="1"/>
                    <a:pt x="4" y="1"/>
                    <a:pt x="5" y="2"/>
                  </a:cubicBezTo>
                  <a:cubicBezTo>
                    <a:pt x="4" y="3"/>
                    <a:pt x="3" y="4"/>
                    <a:pt x="4" y="6"/>
                  </a:cubicBezTo>
                  <a:cubicBezTo>
                    <a:pt x="4" y="7"/>
                    <a:pt x="4" y="9"/>
                    <a:pt x="4" y="10"/>
                  </a:cubicBezTo>
                  <a:cubicBezTo>
                    <a:pt x="4" y="10"/>
                    <a:pt x="4" y="11"/>
                    <a:pt x="4" y="11"/>
                  </a:cubicBezTo>
                  <a:cubicBezTo>
                    <a:pt x="4" y="11"/>
                    <a:pt x="5" y="11"/>
                    <a:pt x="5" y="11"/>
                  </a:cubicBezTo>
                  <a:cubicBezTo>
                    <a:pt x="5" y="11"/>
                    <a:pt x="5" y="11"/>
                    <a:pt x="5" y="11"/>
                  </a:cubicBezTo>
                  <a:cubicBezTo>
                    <a:pt x="6" y="9"/>
                    <a:pt x="6" y="8"/>
                    <a:pt x="6" y="7"/>
                  </a:cubicBezTo>
                  <a:cubicBezTo>
                    <a:pt x="6" y="6"/>
                    <a:pt x="6" y="5"/>
                    <a:pt x="6" y="4"/>
                  </a:cubicBezTo>
                  <a:cubicBezTo>
                    <a:pt x="6" y="4"/>
                    <a:pt x="6" y="4"/>
                    <a:pt x="6" y="4"/>
                  </a:cubicBezTo>
                  <a:cubicBezTo>
                    <a:pt x="8" y="7"/>
                    <a:pt x="9" y="10"/>
                    <a:pt x="8" y="14"/>
                  </a:cubicBezTo>
                  <a:cubicBezTo>
                    <a:pt x="8" y="16"/>
                    <a:pt x="7" y="16"/>
                    <a:pt x="5" y="16"/>
                  </a:cubicBezTo>
                  <a:cubicBezTo>
                    <a:pt x="4" y="15"/>
                    <a:pt x="3" y="15"/>
                    <a:pt x="2" y="14"/>
                  </a:cubicBezTo>
                  <a:cubicBezTo>
                    <a:pt x="2" y="14"/>
                    <a:pt x="2" y="13"/>
                    <a:pt x="1" y="13"/>
                  </a:cubicBezTo>
                  <a:cubicBezTo>
                    <a:pt x="1" y="13"/>
                    <a:pt x="0" y="13"/>
                    <a:pt x="0" y="13"/>
                  </a:cubicBezTo>
                  <a:cubicBezTo>
                    <a:pt x="0" y="12"/>
                    <a:pt x="0" y="12"/>
                    <a:pt x="1" y="12"/>
                  </a:cubicBezTo>
                  <a:cubicBezTo>
                    <a:pt x="1" y="10"/>
                    <a:pt x="1" y="8"/>
                    <a:pt x="1" y="6"/>
                  </a:cubicBezTo>
                  <a:cubicBezTo>
                    <a:pt x="1" y="4"/>
                    <a:pt x="2" y="2"/>
                    <a:pt x="2"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3" name="Freeform 609">
              <a:extLst>
                <a:ext uri="{FF2B5EF4-FFF2-40B4-BE49-F238E27FC236}">
                  <a16:creationId xmlns:a16="http://schemas.microsoft.com/office/drawing/2014/main" id="{949C9BB7-D1EA-2902-2889-A3C37F53FCE1}"/>
                </a:ext>
              </a:extLst>
            </p:cNvPr>
            <p:cNvSpPr>
              <a:spLocks/>
            </p:cNvSpPr>
            <p:nvPr/>
          </p:nvSpPr>
          <p:spPr bwMode="auto">
            <a:xfrm>
              <a:off x="7763275" y="2141494"/>
              <a:ext cx="34933" cy="86189"/>
            </a:xfrm>
            <a:custGeom>
              <a:avLst/>
              <a:gdLst>
                <a:gd name="T0" fmla="*/ 4 w 4"/>
                <a:gd name="T1" fmla="*/ 0 h 8"/>
                <a:gd name="T2" fmla="*/ 3 w 4"/>
                <a:gd name="T3" fmla="*/ 8 h 8"/>
                <a:gd name="T4" fmla="*/ 0 w 4"/>
                <a:gd name="T5" fmla="*/ 6 h 8"/>
                <a:gd name="T6" fmla="*/ 1 w 4"/>
                <a:gd name="T7" fmla="*/ 5 h 8"/>
                <a:gd name="T8" fmla="*/ 2 w 4"/>
                <a:gd name="T9" fmla="*/ 1 h 8"/>
                <a:gd name="T10" fmla="*/ 3 w 4"/>
                <a:gd name="T11" fmla="*/ 0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cubicBezTo>
                    <a:pt x="3" y="3"/>
                    <a:pt x="3" y="5"/>
                    <a:pt x="3" y="8"/>
                  </a:cubicBezTo>
                  <a:cubicBezTo>
                    <a:pt x="2" y="7"/>
                    <a:pt x="1" y="7"/>
                    <a:pt x="0" y="6"/>
                  </a:cubicBezTo>
                  <a:cubicBezTo>
                    <a:pt x="0" y="5"/>
                    <a:pt x="0" y="5"/>
                    <a:pt x="1" y="5"/>
                  </a:cubicBezTo>
                  <a:cubicBezTo>
                    <a:pt x="0" y="3"/>
                    <a:pt x="1" y="2"/>
                    <a:pt x="2" y="1"/>
                  </a:cubicBezTo>
                  <a:cubicBezTo>
                    <a:pt x="3" y="1"/>
                    <a:pt x="3" y="0"/>
                    <a:pt x="3" y="0"/>
                  </a:cubicBezTo>
                  <a:cubicBezTo>
                    <a:pt x="4" y="0"/>
                    <a:pt x="4" y="0"/>
                    <a:pt x="4"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4" name="Freeform 610">
              <a:extLst>
                <a:ext uri="{FF2B5EF4-FFF2-40B4-BE49-F238E27FC236}">
                  <a16:creationId xmlns:a16="http://schemas.microsoft.com/office/drawing/2014/main" id="{7E45A81E-3BAA-9390-ACEE-BCCD15ECE658}"/>
                </a:ext>
              </a:extLst>
            </p:cNvPr>
            <p:cNvSpPr>
              <a:spLocks/>
            </p:cNvSpPr>
            <p:nvPr/>
          </p:nvSpPr>
          <p:spPr bwMode="auto">
            <a:xfrm>
              <a:off x="7771215" y="2079081"/>
              <a:ext cx="26994" cy="62413"/>
            </a:xfrm>
            <a:custGeom>
              <a:avLst/>
              <a:gdLst>
                <a:gd name="T0" fmla="*/ 2 w 3"/>
                <a:gd name="T1" fmla="*/ 6 h 6"/>
                <a:gd name="T2" fmla="*/ 0 w 3"/>
                <a:gd name="T3" fmla="*/ 6 h 6"/>
                <a:gd name="T4" fmla="*/ 2 w 3"/>
                <a:gd name="T5" fmla="*/ 0 h 6"/>
                <a:gd name="T6" fmla="*/ 3 w 3"/>
                <a:gd name="T7" fmla="*/ 0 h 6"/>
                <a:gd name="T8" fmla="*/ 3 w 3"/>
                <a:gd name="T9" fmla="*/ 5 h 6"/>
                <a:gd name="T10" fmla="*/ 3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cubicBezTo>
                    <a:pt x="2" y="5"/>
                    <a:pt x="1" y="6"/>
                    <a:pt x="0" y="6"/>
                  </a:cubicBezTo>
                  <a:cubicBezTo>
                    <a:pt x="1" y="4"/>
                    <a:pt x="1" y="2"/>
                    <a:pt x="2" y="0"/>
                  </a:cubicBezTo>
                  <a:cubicBezTo>
                    <a:pt x="2" y="0"/>
                    <a:pt x="3" y="0"/>
                    <a:pt x="3" y="0"/>
                  </a:cubicBezTo>
                  <a:cubicBezTo>
                    <a:pt x="3" y="2"/>
                    <a:pt x="3" y="3"/>
                    <a:pt x="3" y="5"/>
                  </a:cubicBezTo>
                  <a:cubicBezTo>
                    <a:pt x="3" y="5"/>
                    <a:pt x="3" y="6"/>
                    <a:pt x="3" y="6"/>
                  </a:cubicBezTo>
                  <a:cubicBezTo>
                    <a:pt x="3" y="6"/>
                    <a:pt x="3" y="6"/>
                    <a:pt x="2" y="6"/>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5" name="Freeform 611">
              <a:extLst>
                <a:ext uri="{FF2B5EF4-FFF2-40B4-BE49-F238E27FC236}">
                  <a16:creationId xmlns:a16="http://schemas.microsoft.com/office/drawing/2014/main" id="{E6A70385-5564-FE17-343E-EAA2AAF94C7A}"/>
                </a:ext>
              </a:extLst>
            </p:cNvPr>
            <p:cNvSpPr>
              <a:spLocks/>
            </p:cNvSpPr>
            <p:nvPr/>
          </p:nvSpPr>
          <p:spPr bwMode="auto">
            <a:xfrm>
              <a:off x="7742633" y="2055305"/>
              <a:ext cx="28582" cy="109966"/>
            </a:xfrm>
            <a:custGeom>
              <a:avLst/>
              <a:gdLst>
                <a:gd name="T0" fmla="*/ 1 w 3"/>
                <a:gd name="T1" fmla="*/ 1 h 10"/>
                <a:gd name="T2" fmla="*/ 3 w 3"/>
                <a:gd name="T3" fmla="*/ 1 h 10"/>
                <a:gd name="T4" fmla="*/ 1 w 3"/>
                <a:gd name="T5" fmla="*/ 10 h 10"/>
                <a:gd name="T6" fmla="*/ 1 w 3"/>
                <a:gd name="T7" fmla="*/ 10 h 10"/>
                <a:gd name="T8" fmla="*/ 0 w 3"/>
                <a:gd name="T9" fmla="*/ 9 h 10"/>
                <a:gd name="T10" fmla="*/ 1 w 3"/>
                <a:gd name="T11" fmla="*/ 7 h 10"/>
                <a:gd name="T12" fmla="*/ 1 w 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
                  </a:moveTo>
                  <a:cubicBezTo>
                    <a:pt x="2" y="0"/>
                    <a:pt x="3" y="0"/>
                    <a:pt x="3" y="1"/>
                  </a:cubicBezTo>
                  <a:cubicBezTo>
                    <a:pt x="2" y="4"/>
                    <a:pt x="2" y="7"/>
                    <a:pt x="1" y="10"/>
                  </a:cubicBezTo>
                  <a:cubicBezTo>
                    <a:pt x="1" y="10"/>
                    <a:pt x="1" y="10"/>
                    <a:pt x="1" y="10"/>
                  </a:cubicBezTo>
                  <a:cubicBezTo>
                    <a:pt x="1" y="9"/>
                    <a:pt x="0" y="9"/>
                    <a:pt x="0" y="9"/>
                  </a:cubicBezTo>
                  <a:cubicBezTo>
                    <a:pt x="0" y="8"/>
                    <a:pt x="1" y="7"/>
                    <a:pt x="1" y="7"/>
                  </a:cubicBezTo>
                  <a:cubicBezTo>
                    <a:pt x="1" y="5"/>
                    <a:pt x="1" y="3"/>
                    <a:pt x="1" y="1"/>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6" name="Rectangle 128">
              <a:extLst>
                <a:ext uri="{FF2B5EF4-FFF2-40B4-BE49-F238E27FC236}">
                  <a16:creationId xmlns:a16="http://schemas.microsoft.com/office/drawing/2014/main" id="{1787B172-2191-63D2-6AB5-838D0EF236BA}"/>
                </a:ext>
              </a:extLst>
            </p:cNvPr>
            <p:cNvSpPr>
              <a:spLocks noChangeArrowheads="1"/>
            </p:cNvSpPr>
            <p:nvPr/>
          </p:nvSpPr>
          <p:spPr bwMode="auto">
            <a:xfrm>
              <a:off x="6496657" y="3330310"/>
              <a:ext cx="2153733" cy="137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68680">
                <a:spcBef>
                  <a:spcPts val="190"/>
                </a:spcBef>
                <a:spcAft>
                  <a:spcPts val="190"/>
                </a:spcAft>
                <a:buClr>
                  <a:srgbClr val="002776"/>
                </a:buClr>
              </a:pPr>
              <a:r>
                <a:rPr lang="en-US" altLang="en-US" sz="1710" b="1" i="1" kern="1200">
                  <a:solidFill>
                    <a:schemeClr val="tx1"/>
                  </a:solidFill>
                  <a:latin typeface="Arial" panose="020B0604020202020204" pitchFamily="34" charset="0"/>
                  <a:ea typeface="+mn-ea"/>
                  <a:cs typeface="Arial" panose="020B0604020202020204" pitchFamily="34" charset="0"/>
                </a:rPr>
                <a:t>Disrupt bias by nudging your thinking, behaviour, and processes</a:t>
              </a:r>
              <a:endParaRPr lang="en-US" altLang="en-US" sz="1800" b="1" i="1"/>
            </a:p>
          </p:txBody>
        </p:sp>
      </p:grpSp>
      <p:grpSp>
        <p:nvGrpSpPr>
          <p:cNvPr id="82797" name="Group 129">
            <a:extLst>
              <a:ext uri="{FF2B5EF4-FFF2-40B4-BE49-F238E27FC236}">
                <a16:creationId xmlns:a16="http://schemas.microsoft.com/office/drawing/2014/main" id="{579221EE-5807-D574-222C-51CB93B4E5DF}"/>
              </a:ext>
            </a:extLst>
          </p:cNvPr>
          <p:cNvGrpSpPr>
            <a:grpSpLocks/>
          </p:cNvGrpSpPr>
          <p:nvPr/>
        </p:nvGrpSpPr>
        <p:grpSpPr bwMode="auto">
          <a:xfrm>
            <a:off x="6328533" y="1816863"/>
            <a:ext cx="2270831" cy="3903539"/>
            <a:chOff x="9264908" y="2131805"/>
            <a:chExt cx="2374642" cy="3700077"/>
          </a:xfrm>
        </p:grpSpPr>
        <p:sp>
          <p:nvSpPr>
            <p:cNvPr id="82798" name="Freeform 602">
              <a:extLst>
                <a:ext uri="{FF2B5EF4-FFF2-40B4-BE49-F238E27FC236}">
                  <a16:creationId xmlns:a16="http://schemas.microsoft.com/office/drawing/2014/main" id="{F24EACB6-99FF-E618-38CA-4E2CFEB18482}"/>
                </a:ext>
              </a:extLst>
            </p:cNvPr>
            <p:cNvSpPr>
              <a:spLocks noEditPoints="1"/>
            </p:cNvSpPr>
            <p:nvPr/>
          </p:nvSpPr>
          <p:spPr bwMode="auto">
            <a:xfrm>
              <a:off x="9272439" y="2131805"/>
              <a:ext cx="2193713" cy="390772"/>
            </a:xfrm>
            <a:custGeom>
              <a:avLst/>
              <a:gdLst>
                <a:gd name="T0" fmla="*/ 144 w 227"/>
                <a:gd name="T1" fmla="*/ 24 h 38"/>
                <a:gd name="T2" fmla="*/ 184 w 227"/>
                <a:gd name="T3" fmla="*/ 23 h 38"/>
                <a:gd name="T4" fmla="*/ 213 w 227"/>
                <a:gd name="T5" fmla="*/ 22 h 38"/>
                <a:gd name="T6" fmla="*/ 226 w 227"/>
                <a:gd name="T7" fmla="*/ 23 h 38"/>
                <a:gd name="T8" fmla="*/ 209 w 227"/>
                <a:gd name="T9" fmla="*/ 24 h 38"/>
                <a:gd name="T10" fmla="*/ 170 w 227"/>
                <a:gd name="T11" fmla="*/ 25 h 38"/>
                <a:gd name="T12" fmla="*/ 145 w 227"/>
                <a:gd name="T13" fmla="*/ 25 h 38"/>
                <a:gd name="T14" fmla="*/ 136 w 227"/>
                <a:gd name="T15" fmla="*/ 30 h 38"/>
                <a:gd name="T16" fmla="*/ 134 w 227"/>
                <a:gd name="T17" fmla="*/ 37 h 38"/>
                <a:gd name="T18" fmla="*/ 128 w 227"/>
                <a:gd name="T19" fmla="*/ 38 h 38"/>
                <a:gd name="T20" fmla="*/ 119 w 227"/>
                <a:gd name="T21" fmla="*/ 31 h 38"/>
                <a:gd name="T22" fmla="*/ 128 w 227"/>
                <a:gd name="T23" fmla="*/ 28 h 38"/>
                <a:gd name="T24" fmla="*/ 116 w 227"/>
                <a:gd name="T25" fmla="*/ 25 h 38"/>
                <a:gd name="T26" fmla="*/ 81 w 227"/>
                <a:gd name="T27" fmla="*/ 25 h 38"/>
                <a:gd name="T28" fmla="*/ 63 w 227"/>
                <a:gd name="T29" fmla="*/ 25 h 38"/>
                <a:gd name="T30" fmla="*/ 29 w 227"/>
                <a:gd name="T31" fmla="*/ 24 h 38"/>
                <a:gd name="T32" fmla="*/ 2 w 227"/>
                <a:gd name="T33" fmla="*/ 23 h 38"/>
                <a:gd name="T34" fmla="*/ 11 w 227"/>
                <a:gd name="T35" fmla="*/ 21 h 38"/>
                <a:gd name="T36" fmla="*/ 31 w 227"/>
                <a:gd name="T37" fmla="*/ 22 h 38"/>
                <a:gd name="T38" fmla="*/ 47 w 227"/>
                <a:gd name="T39" fmla="*/ 22 h 38"/>
                <a:gd name="T40" fmla="*/ 90 w 227"/>
                <a:gd name="T41" fmla="*/ 23 h 38"/>
                <a:gd name="T42" fmla="*/ 116 w 227"/>
                <a:gd name="T43" fmla="*/ 23 h 38"/>
                <a:gd name="T44" fmla="*/ 137 w 227"/>
                <a:gd name="T45" fmla="*/ 15 h 38"/>
                <a:gd name="T46" fmla="*/ 134 w 227"/>
                <a:gd name="T47" fmla="*/ 7 h 38"/>
                <a:gd name="T48" fmla="*/ 138 w 227"/>
                <a:gd name="T49" fmla="*/ 10 h 38"/>
                <a:gd name="T50" fmla="*/ 138 w 227"/>
                <a:gd name="T51" fmla="*/ 2 h 38"/>
                <a:gd name="T52" fmla="*/ 146 w 227"/>
                <a:gd name="T53" fmla="*/ 1 h 38"/>
                <a:gd name="T54" fmla="*/ 156 w 227"/>
                <a:gd name="T55" fmla="*/ 18 h 38"/>
                <a:gd name="T56" fmla="*/ 147 w 227"/>
                <a:gd name="T57" fmla="*/ 21 h 38"/>
                <a:gd name="T58" fmla="*/ 144 w 227"/>
                <a:gd name="T59" fmla="*/ 10 h 38"/>
                <a:gd name="T60" fmla="*/ 145 w 227"/>
                <a:gd name="T61" fmla="*/ 17 h 38"/>
                <a:gd name="T62" fmla="*/ 146 w 227"/>
                <a:gd name="T63" fmla="*/ 3 h 38"/>
                <a:gd name="T64" fmla="*/ 145 w 227"/>
                <a:gd name="T65" fmla="*/ 9 h 38"/>
                <a:gd name="T66" fmla="*/ 132 w 227"/>
                <a:gd name="T67" fmla="*/ 32 h 38"/>
                <a:gd name="T68" fmla="*/ 145 w 227"/>
                <a:gd name="T69" fmla="*/ 20 h 38"/>
                <a:gd name="T70" fmla="*/ 132 w 227"/>
                <a:gd name="T71" fmla="*/ 24 h 38"/>
                <a:gd name="T72" fmla="*/ 126 w 227"/>
                <a:gd name="T73" fmla="*/ 34 h 38"/>
                <a:gd name="T74" fmla="*/ 147 w 227"/>
                <a:gd name="T75" fmla="*/ 17 h 38"/>
                <a:gd name="T76" fmla="*/ 148 w 227"/>
                <a:gd name="T77" fmla="*/ 19 h 38"/>
                <a:gd name="T78" fmla="*/ 152 w 227"/>
                <a:gd name="T79" fmla="*/ 9 h 38"/>
                <a:gd name="T80" fmla="*/ 151 w 227"/>
                <a:gd name="T81" fmla="*/ 16 h 38"/>
                <a:gd name="T82" fmla="*/ 150 w 227"/>
                <a:gd name="T83" fmla="*/ 15 h 38"/>
                <a:gd name="T84" fmla="*/ 148 w 227"/>
                <a:gd name="T85" fmla="*/ 5 h 38"/>
                <a:gd name="T86" fmla="*/ 140 w 227"/>
                <a:gd name="T87" fmla="*/ 10 h 38"/>
                <a:gd name="T88" fmla="*/ 143 w 227"/>
                <a:gd name="T8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799" name="Freeform 603">
              <a:extLst>
                <a:ext uri="{FF2B5EF4-FFF2-40B4-BE49-F238E27FC236}">
                  <a16:creationId xmlns:a16="http://schemas.microsoft.com/office/drawing/2014/main" id="{1C40F75A-05F5-5C30-72C8-0BFA872737FA}"/>
                </a:ext>
              </a:extLst>
            </p:cNvPr>
            <p:cNvSpPr>
              <a:spLocks/>
            </p:cNvSpPr>
            <p:nvPr/>
          </p:nvSpPr>
          <p:spPr bwMode="auto">
            <a:xfrm>
              <a:off x="11561600" y="2378381"/>
              <a:ext cx="77950" cy="3404474"/>
            </a:xfrm>
            <a:custGeom>
              <a:avLst/>
              <a:gdLst>
                <a:gd name="T0" fmla="*/ 7 w 8"/>
                <a:gd name="T1" fmla="*/ 327 h 329"/>
                <a:gd name="T2" fmla="*/ 5 w 8"/>
                <a:gd name="T3" fmla="*/ 309 h 329"/>
                <a:gd name="T4" fmla="*/ 4 w 8"/>
                <a:gd name="T5" fmla="*/ 293 h 329"/>
                <a:gd name="T6" fmla="*/ 3 w 8"/>
                <a:gd name="T7" fmla="*/ 276 h 329"/>
                <a:gd name="T8" fmla="*/ 1 w 8"/>
                <a:gd name="T9" fmla="*/ 255 h 329"/>
                <a:gd name="T10" fmla="*/ 1 w 8"/>
                <a:gd name="T11" fmla="*/ 232 h 329"/>
                <a:gd name="T12" fmla="*/ 1 w 8"/>
                <a:gd name="T13" fmla="*/ 212 h 329"/>
                <a:gd name="T14" fmla="*/ 0 w 8"/>
                <a:gd name="T15" fmla="*/ 184 h 329"/>
                <a:gd name="T16" fmla="*/ 1 w 8"/>
                <a:gd name="T17" fmla="*/ 174 h 329"/>
                <a:gd name="T18" fmla="*/ 0 w 8"/>
                <a:gd name="T19" fmla="*/ 165 h 329"/>
                <a:gd name="T20" fmla="*/ 1 w 8"/>
                <a:gd name="T21" fmla="*/ 146 h 329"/>
                <a:gd name="T22" fmla="*/ 0 w 8"/>
                <a:gd name="T23" fmla="*/ 137 h 329"/>
                <a:gd name="T24" fmla="*/ 0 w 8"/>
                <a:gd name="T25" fmla="*/ 119 h 329"/>
                <a:gd name="T26" fmla="*/ 0 w 8"/>
                <a:gd name="T27" fmla="*/ 112 h 329"/>
                <a:gd name="T28" fmla="*/ 0 w 8"/>
                <a:gd name="T29" fmla="*/ 93 h 329"/>
                <a:gd name="T30" fmla="*/ 1 w 8"/>
                <a:gd name="T31" fmla="*/ 70 h 329"/>
                <a:gd name="T32" fmla="*/ 2 w 8"/>
                <a:gd name="T33" fmla="*/ 52 h 329"/>
                <a:gd name="T34" fmla="*/ 4 w 8"/>
                <a:gd name="T35" fmla="*/ 38 h 329"/>
                <a:gd name="T36" fmla="*/ 6 w 8"/>
                <a:gd name="T37" fmla="*/ 15 h 329"/>
                <a:gd name="T38" fmla="*/ 7 w 8"/>
                <a:gd name="T39" fmla="*/ 1 h 329"/>
                <a:gd name="T40" fmla="*/ 8 w 8"/>
                <a:gd name="T41" fmla="*/ 4 h 329"/>
                <a:gd name="T42" fmla="*/ 7 w 8"/>
                <a:gd name="T43" fmla="*/ 23 h 329"/>
                <a:gd name="T44" fmla="*/ 5 w 8"/>
                <a:gd name="T45" fmla="*/ 39 h 329"/>
                <a:gd name="T46" fmla="*/ 4 w 8"/>
                <a:gd name="T47" fmla="*/ 49 h 329"/>
                <a:gd name="T48" fmla="*/ 3 w 8"/>
                <a:gd name="T49" fmla="*/ 64 h 329"/>
                <a:gd name="T50" fmla="*/ 2 w 8"/>
                <a:gd name="T51" fmla="*/ 94 h 329"/>
                <a:gd name="T52" fmla="*/ 2 w 8"/>
                <a:gd name="T53" fmla="*/ 117 h 329"/>
                <a:gd name="T54" fmla="*/ 2 w 8"/>
                <a:gd name="T55" fmla="*/ 141 h 329"/>
                <a:gd name="T56" fmla="*/ 2 w 8"/>
                <a:gd name="T57" fmla="*/ 160 h 329"/>
                <a:gd name="T58" fmla="*/ 2 w 8"/>
                <a:gd name="T59" fmla="*/ 175 h 329"/>
                <a:gd name="T60" fmla="*/ 2 w 8"/>
                <a:gd name="T61" fmla="*/ 191 h 329"/>
                <a:gd name="T62" fmla="*/ 2 w 8"/>
                <a:gd name="T63" fmla="*/ 207 h 329"/>
                <a:gd name="T64" fmla="*/ 3 w 8"/>
                <a:gd name="T65" fmla="*/ 239 h 329"/>
                <a:gd name="T66" fmla="*/ 3 w 8"/>
                <a:gd name="T67" fmla="*/ 261 h 329"/>
                <a:gd name="T68" fmla="*/ 5 w 8"/>
                <a:gd name="T69" fmla="*/ 283 h 329"/>
                <a:gd name="T70" fmla="*/ 6 w 8"/>
                <a:gd name="T71" fmla="*/ 300 h 329"/>
                <a:gd name="T72" fmla="*/ 8 w 8"/>
                <a:gd name="T73" fmla="*/ 325 h 329"/>
                <a:gd name="T74" fmla="*/ 7 w 8"/>
                <a:gd name="T7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0" name="Freeform 604">
              <a:extLst>
                <a:ext uri="{FF2B5EF4-FFF2-40B4-BE49-F238E27FC236}">
                  <a16:creationId xmlns:a16="http://schemas.microsoft.com/office/drawing/2014/main" id="{480A1560-28E4-1556-C3E4-2001209CEAF0}"/>
                </a:ext>
              </a:extLst>
            </p:cNvPr>
            <p:cNvSpPr>
              <a:spLocks/>
            </p:cNvSpPr>
            <p:nvPr/>
          </p:nvSpPr>
          <p:spPr bwMode="auto">
            <a:xfrm>
              <a:off x="9301074" y="5782855"/>
              <a:ext cx="2332113" cy="49027"/>
            </a:xfrm>
            <a:custGeom>
              <a:avLst/>
              <a:gdLst>
                <a:gd name="T0" fmla="*/ 241 w 241"/>
                <a:gd name="T1" fmla="*/ 2 h 5"/>
                <a:gd name="T2" fmla="*/ 236 w 241"/>
                <a:gd name="T3" fmla="*/ 4 h 5"/>
                <a:gd name="T4" fmla="*/ 223 w 241"/>
                <a:gd name="T5" fmla="*/ 5 h 5"/>
                <a:gd name="T6" fmla="*/ 206 w 241"/>
                <a:gd name="T7" fmla="*/ 5 h 5"/>
                <a:gd name="T8" fmla="*/ 202 w 241"/>
                <a:gd name="T9" fmla="*/ 5 h 5"/>
                <a:gd name="T10" fmla="*/ 200 w 241"/>
                <a:gd name="T11" fmla="*/ 5 h 5"/>
                <a:gd name="T12" fmla="*/ 187 w 241"/>
                <a:gd name="T13" fmla="*/ 5 h 5"/>
                <a:gd name="T14" fmla="*/ 181 w 241"/>
                <a:gd name="T15" fmla="*/ 4 h 5"/>
                <a:gd name="T16" fmla="*/ 172 w 241"/>
                <a:gd name="T17" fmla="*/ 4 h 5"/>
                <a:gd name="T18" fmla="*/ 160 w 241"/>
                <a:gd name="T19" fmla="*/ 4 h 5"/>
                <a:gd name="T20" fmla="*/ 151 w 241"/>
                <a:gd name="T21" fmla="*/ 4 h 5"/>
                <a:gd name="T22" fmla="*/ 138 w 241"/>
                <a:gd name="T23" fmla="*/ 4 h 5"/>
                <a:gd name="T24" fmla="*/ 132 w 241"/>
                <a:gd name="T25" fmla="*/ 4 h 5"/>
                <a:gd name="T26" fmla="*/ 129 w 241"/>
                <a:gd name="T27" fmla="*/ 4 h 5"/>
                <a:gd name="T28" fmla="*/ 122 w 241"/>
                <a:gd name="T29" fmla="*/ 4 h 5"/>
                <a:gd name="T30" fmla="*/ 113 w 241"/>
                <a:gd name="T31" fmla="*/ 4 h 5"/>
                <a:gd name="T32" fmla="*/ 102 w 241"/>
                <a:gd name="T33" fmla="*/ 4 h 5"/>
                <a:gd name="T34" fmla="*/ 95 w 241"/>
                <a:gd name="T35" fmla="*/ 3 h 5"/>
                <a:gd name="T36" fmla="*/ 94 w 241"/>
                <a:gd name="T37" fmla="*/ 3 h 5"/>
                <a:gd name="T38" fmla="*/ 86 w 241"/>
                <a:gd name="T39" fmla="*/ 3 h 5"/>
                <a:gd name="T40" fmla="*/ 73 w 241"/>
                <a:gd name="T41" fmla="*/ 3 h 5"/>
                <a:gd name="T42" fmla="*/ 63 w 241"/>
                <a:gd name="T43" fmla="*/ 2 h 5"/>
                <a:gd name="T44" fmla="*/ 61 w 241"/>
                <a:gd name="T45" fmla="*/ 2 h 5"/>
                <a:gd name="T46" fmla="*/ 57 w 241"/>
                <a:gd name="T47" fmla="*/ 2 h 5"/>
                <a:gd name="T48" fmla="*/ 54 w 241"/>
                <a:gd name="T49" fmla="*/ 2 h 5"/>
                <a:gd name="T50" fmla="*/ 42 w 241"/>
                <a:gd name="T51" fmla="*/ 2 h 5"/>
                <a:gd name="T52" fmla="*/ 33 w 241"/>
                <a:gd name="T53" fmla="*/ 2 h 5"/>
                <a:gd name="T54" fmla="*/ 28 w 241"/>
                <a:gd name="T55" fmla="*/ 2 h 5"/>
                <a:gd name="T56" fmla="*/ 11 w 241"/>
                <a:gd name="T57" fmla="*/ 3 h 5"/>
                <a:gd name="T58" fmla="*/ 5 w 241"/>
                <a:gd name="T59" fmla="*/ 3 h 5"/>
                <a:gd name="T60" fmla="*/ 1 w 241"/>
                <a:gd name="T61" fmla="*/ 2 h 5"/>
                <a:gd name="T62" fmla="*/ 1 w 241"/>
                <a:gd name="T63" fmla="*/ 0 h 5"/>
                <a:gd name="T64" fmla="*/ 3 w 241"/>
                <a:gd name="T65" fmla="*/ 0 h 5"/>
                <a:gd name="T66" fmla="*/ 17 w 241"/>
                <a:gd name="T67" fmla="*/ 1 h 5"/>
                <a:gd name="T68" fmla="*/ 26 w 241"/>
                <a:gd name="T69" fmla="*/ 1 h 5"/>
                <a:gd name="T70" fmla="*/ 34 w 241"/>
                <a:gd name="T71" fmla="*/ 1 h 5"/>
                <a:gd name="T72" fmla="*/ 46 w 241"/>
                <a:gd name="T73" fmla="*/ 1 h 5"/>
                <a:gd name="T74" fmla="*/ 56 w 241"/>
                <a:gd name="T75" fmla="*/ 1 h 5"/>
                <a:gd name="T76" fmla="*/ 62 w 241"/>
                <a:gd name="T77" fmla="*/ 1 h 5"/>
                <a:gd name="T78" fmla="*/ 76 w 241"/>
                <a:gd name="T79" fmla="*/ 1 h 5"/>
                <a:gd name="T80" fmla="*/ 90 w 241"/>
                <a:gd name="T81" fmla="*/ 2 h 5"/>
                <a:gd name="T82" fmla="*/ 96 w 241"/>
                <a:gd name="T83" fmla="*/ 2 h 5"/>
                <a:gd name="T84" fmla="*/ 104 w 241"/>
                <a:gd name="T85" fmla="*/ 2 h 5"/>
                <a:gd name="T86" fmla="*/ 114 w 241"/>
                <a:gd name="T87" fmla="*/ 2 h 5"/>
                <a:gd name="T88" fmla="*/ 127 w 241"/>
                <a:gd name="T89" fmla="*/ 2 h 5"/>
                <a:gd name="T90" fmla="*/ 136 w 241"/>
                <a:gd name="T91" fmla="*/ 2 h 5"/>
                <a:gd name="T92" fmla="*/ 151 w 241"/>
                <a:gd name="T93" fmla="*/ 2 h 5"/>
                <a:gd name="T94" fmla="*/ 159 w 241"/>
                <a:gd name="T95" fmla="*/ 2 h 5"/>
                <a:gd name="T96" fmla="*/ 174 w 241"/>
                <a:gd name="T97" fmla="*/ 2 h 5"/>
                <a:gd name="T98" fmla="*/ 190 w 241"/>
                <a:gd name="T99" fmla="*/ 3 h 5"/>
                <a:gd name="T100" fmla="*/ 203 w 241"/>
                <a:gd name="T101" fmla="*/ 3 h 5"/>
                <a:gd name="T102" fmla="*/ 223 w 241"/>
                <a:gd name="T103" fmla="*/ 3 h 5"/>
                <a:gd name="T104" fmla="*/ 228 w 241"/>
                <a:gd name="T105" fmla="*/ 3 h 5"/>
                <a:gd name="T106" fmla="*/ 235 w 241"/>
                <a:gd name="T107" fmla="*/ 2 h 5"/>
                <a:gd name="T108" fmla="*/ 240 w 241"/>
                <a:gd name="T109" fmla="*/ 2 h 5"/>
                <a:gd name="T110" fmla="*/ 241 w 241"/>
                <a:gd name="T11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1" name="Freeform 605">
              <a:extLst>
                <a:ext uri="{FF2B5EF4-FFF2-40B4-BE49-F238E27FC236}">
                  <a16:creationId xmlns:a16="http://schemas.microsoft.com/office/drawing/2014/main" id="{28D62516-D0AC-8D46-0666-EE2BE2CA5E96}"/>
                </a:ext>
              </a:extLst>
            </p:cNvPr>
            <p:cNvSpPr>
              <a:spLocks/>
            </p:cNvSpPr>
            <p:nvPr/>
          </p:nvSpPr>
          <p:spPr bwMode="auto">
            <a:xfrm>
              <a:off x="9272439" y="2408662"/>
              <a:ext cx="38179" cy="3302095"/>
            </a:xfrm>
            <a:custGeom>
              <a:avLst/>
              <a:gdLst>
                <a:gd name="T0" fmla="*/ 3 w 4"/>
                <a:gd name="T1" fmla="*/ 319 h 319"/>
                <a:gd name="T2" fmla="*/ 3 w 4"/>
                <a:gd name="T3" fmla="*/ 305 h 319"/>
                <a:gd name="T4" fmla="*/ 3 w 4"/>
                <a:gd name="T5" fmla="*/ 291 h 319"/>
                <a:gd name="T6" fmla="*/ 3 w 4"/>
                <a:gd name="T7" fmla="*/ 278 h 319"/>
                <a:gd name="T8" fmla="*/ 3 w 4"/>
                <a:gd name="T9" fmla="*/ 255 h 319"/>
                <a:gd name="T10" fmla="*/ 3 w 4"/>
                <a:gd name="T11" fmla="*/ 241 h 319"/>
                <a:gd name="T12" fmla="*/ 2 w 4"/>
                <a:gd name="T13" fmla="*/ 214 h 319"/>
                <a:gd name="T14" fmla="*/ 1 w 4"/>
                <a:gd name="T15" fmla="*/ 191 h 319"/>
                <a:gd name="T16" fmla="*/ 0 w 4"/>
                <a:gd name="T17" fmla="*/ 173 h 319"/>
                <a:gd name="T18" fmla="*/ 0 w 4"/>
                <a:gd name="T19" fmla="*/ 158 h 319"/>
                <a:gd name="T20" fmla="*/ 0 w 4"/>
                <a:gd name="T21" fmla="*/ 145 h 319"/>
                <a:gd name="T22" fmla="*/ 0 w 4"/>
                <a:gd name="T23" fmla="*/ 138 h 319"/>
                <a:gd name="T24" fmla="*/ 0 w 4"/>
                <a:gd name="T25" fmla="*/ 120 h 319"/>
                <a:gd name="T26" fmla="*/ 0 w 4"/>
                <a:gd name="T27" fmla="*/ 98 h 319"/>
                <a:gd name="T28" fmla="*/ 1 w 4"/>
                <a:gd name="T29" fmla="*/ 78 h 319"/>
                <a:gd name="T30" fmla="*/ 1 w 4"/>
                <a:gd name="T31" fmla="*/ 53 h 319"/>
                <a:gd name="T32" fmla="*/ 1 w 4"/>
                <a:gd name="T33" fmla="*/ 36 h 319"/>
                <a:gd name="T34" fmla="*/ 1 w 4"/>
                <a:gd name="T35" fmla="*/ 20 h 319"/>
                <a:gd name="T36" fmla="*/ 1 w 4"/>
                <a:gd name="T37" fmla="*/ 1 h 319"/>
                <a:gd name="T38" fmla="*/ 3 w 4"/>
                <a:gd name="T39" fmla="*/ 5 h 319"/>
                <a:gd name="T40" fmla="*/ 3 w 4"/>
                <a:gd name="T41" fmla="*/ 18 h 319"/>
                <a:gd name="T42" fmla="*/ 3 w 4"/>
                <a:gd name="T43" fmla="*/ 27 h 319"/>
                <a:gd name="T44" fmla="*/ 2 w 4"/>
                <a:gd name="T45" fmla="*/ 41 h 319"/>
                <a:gd name="T46" fmla="*/ 2 w 4"/>
                <a:gd name="T47" fmla="*/ 60 h 319"/>
                <a:gd name="T48" fmla="*/ 2 w 4"/>
                <a:gd name="T49" fmla="*/ 87 h 319"/>
                <a:gd name="T50" fmla="*/ 2 w 4"/>
                <a:gd name="T51" fmla="*/ 106 h 319"/>
                <a:gd name="T52" fmla="*/ 2 w 4"/>
                <a:gd name="T53" fmla="*/ 133 h 319"/>
                <a:gd name="T54" fmla="*/ 2 w 4"/>
                <a:gd name="T55" fmla="*/ 147 h 319"/>
                <a:gd name="T56" fmla="*/ 2 w 4"/>
                <a:gd name="T57" fmla="*/ 166 h 319"/>
                <a:gd name="T58" fmla="*/ 2 w 4"/>
                <a:gd name="T59" fmla="*/ 182 h 319"/>
                <a:gd name="T60" fmla="*/ 2 w 4"/>
                <a:gd name="T61" fmla="*/ 199 h 319"/>
                <a:gd name="T62" fmla="*/ 3 w 4"/>
                <a:gd name="T63" fmla="*/ 221 h 319"/>
                <a:gd name="T64" fmla="*/ 4 w 4"/>
                <a:gd name="T65" fmla="*/ 243 h 319"/>
                <a:gd name="T66" fmla="*/ 4 w 4"/>
                <a:gd name="T67" fmla="*/ 258 h 319"/>
                <a:gd name="T68" fmla="*/ 4 w 4"/>
                <a:gd name="T69" fmla="*/ 269 h 319"/>
                <a:gd name="T70" fmla="*/ 4 w 4"/>
                <a:gd name="T71" fmla="*/ 298 h 319"/>
                <a:gd name="T72" fmla="*/ 3 w 4"/>
                <a:gd name="T7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2" name="Freeform 606">
              <a:extLst>
                <a:ext uri="{FF2B5EF4-FFF2-40B4-BE49-F238E27FC236}">
                  <a16:creationId xmlns:a16="http://schemas.microsoft.com/office/drawing/2014/main" id="{F27A2767-341F-28B0-28A0-28AAD43B475C}"/>
                </a:ext>
              </a:extLst>
            </p:cNvPr>
            <p:cNvSpPr>
              <a:spLocks/>
            </p:cNvSpPr>
            <p:nvPr/>
          </p:nvSpPr>
          <p:spPr bwMode="auto">
            <a:xfrm>
              <a:off x="10489401" y="2283212"/>
              <a:ext cx="184533" cy="209084"/>
            </a:xfrm>
            <a:custGeom>
              <a:avLst/>
              <a:gdLst>
                <a:gd name="T0" fmla="*/ 0 w 19"/>
                <a:gd name="T1" fmla="*/ 19 h 20"/>
                <a:gd name="T2" fmla="*/ 3 w 19"/>
                <a:gd name="T3" fmla="*/ 14 h 20"/>
                <a:gd name="T4" fmla="*/ 6 w 19"/>
                <a:gd name="T5" fmla="*/ 10 h 20"/>
                <a:gd name="T6" fmla="*/ 6 w 19"/>
                <a:gd name="T7" fmla="*/ 9 h 20"/>
                <a:gd name="T8" fmla="*/ 12 w 19"/>
                <a:gd name="T9" fmla="*/ 1 h 20"/>
                <a:gd name="T10" fmla="*/ 13 w 19"/>
                <a:gd name="T11" fmla="*/ 0 h 20"/>
                <a:gd name="T12" fmla="*/ 19 w 19"/>
                <a:gd name="T13" fmla="*/ 5 h 20"/>
                <a:gd name="T14" fmla="*/ 13 w 19"/>
                <a:gd name="T15" fmla="*/ 9 h 20"/>
                <a:gd name="T16" fmla="*/ 11 w 19"/>
                <a:gd name="T17" fmla="*/ 12 h 20"/>
                <a:gd name="T18" fmla="*/ 6 w 19"/>
                <a:gd name="T19" fmla="*/ 17 h 20"/>
                <a:gd name="T20" fmla="*/ 4 w 19"/>
                <a:gd name="T21" fmla="*/ 19 h 20"/>
                <a:gd name="T22" fmla="*/ 0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0" y="19"/>
                  </a:moveTo>
                  <a:cubicBezTo>
                    <a:pt x="1" y="17"/>
                    <a:pt x="2" y="16"/>
                    <a:pt x="3" y="14"/>
                  </a:cubicBezTo>
                  <a:cubicBezTo>
                    <a:pt x="4" y="12"/>
                    <a:pt x="5" y="11"/>
                    <a:pt x="6" y="10"/>
                  </a:cubicBezTo>
                  <a:cubicBezTo>
                    <a:pt x="6" y="9"/>
                    <a:pt x="6" y="9"/>
                    <a:pt x="6" y="9"/>
                  </a:cubicBezTo>
                  <a:cubicBezTo>
                    <a:pt x="8" y="7"/>
                    <a:pt x="10" y="4"/>
                    <a:pt x="12" y="1"/>
                  </a:cubicBezTo>
                  <a:cubicBezTo>
                    <a:pt x="12" y="1"/>
                    <a:pt x="13" y="1"/>
                    <a:pt x="13" y="0"/>
                  </a:cubicBezTo>
                  <a:cubicBezTo>
                    <a:pt x="15" y="2"/>
                    <a:pt x="17" y="3"/>
                    <a:pt x="19" y="5"/>
                  </a:cubicBezTo>
                  <a:cubicBezTo>
                    <a:pt x="17" y="6"/>
                    <a:pt x="15" y="8"/>
                    <a:pt x="13" y="9"/>
                  </a:cubicBezTo>
                  <a:cubicBezTo>
                    <a:pt x="12" y="10"/>
                    <a:pt x="12" y="11"/>
                    <a:pt x="11" y="12"/>
                  </a:cubicBezTo>
                  <a:cubicBezTo>
                    <a:pt x="9" y="13"/>
                    <a:pt x="8" y="15"/>
                    <a:pt x="6" y="17"/>
                  </a:cubicBezTo>
                  <a:cubicBezTo>
                    <a:pt x="5" y="17"/>
                    <a:pt x="4" y="18"/>
                    <a:pt x="4" y="19"/>
                  </a:cubicBezTo>
                  <a:cubicBezTo>
                    <a:pt x="3" y="20"/>
                    <a:pt x="2" y="20"/>
                    <a:pt x="0" y="19"/>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3" name="Freeform 608">
              <a:extLst>
                <a:ext uri="{FF2B5EF4-FFF2-40B4-BE49-F238E27FC236}">
                  <a16:creationId xmlns:a16="http://schemas.microsoft.com/office/drawing/2014/main" id="{B58391BD-DBC8-A21E-CA16-B69831A4DEC1}"/>
                </a:ext>
              </a:extLst>
            </p:cNvPr>
            <p:cNvSpPr>
              <a:spLocks/>
            </p:cNvSpPr>
            <p:nvPr/>
          </p:nvSpPr>
          <p:spPr bwMode="auto">
            <a:xfrm>
              <a:off x="10681888" y="2180832"/>
              <a:ext cx="87494" cy="167268"/>
            </a:xfrm>
            <a:custGeom>
              <a:avLst/>
              <a:gdLst>
                <a:gd name="T0" fmla="*/ 2 w 9"/>
                <a:gd name="T1" fmla="*/ 0 h 16"/>
                <a:gd name="T2" fmla="*/ 5 w 9"/>
                <a:gd name="T3" fmla="*/ 2 h 16"/>
                <a:gd name="T4" fmla="*/ 4 w 9"/>
                <a:gd name="T5" fmla="*/ 6 h 16"/>
                <a:gd name="T6" fmla="*/ 4 w 9"/>
                <a:gd name="T7" fmla="*/ 10 h 16"/>
                <a:gd name="T8" fmla="*/ 4 w 9"/>
                <a:gd name="T9" fmla="*/ 11 h 16"/>
                <a:gd name="T10" fmla="*/ 5 w 9"/>
                <a:gd name="T11" fmla="*/ 11 h 16"/>
                <a:gd name="T12" fmla="*/ 5 w 9"/>
                <a:gd name="T13" fmla="*/ 11 h 16"/>
                <a:gd name="T14" fmla="*/ 6 w 9"/>
                <a:gd name="T15" fmla="*/ 7 h 16"/>
                <a:gd name="T16" fmla="*/ 6 w 9"/>
                <a:gd name="T17" fmla="*/ 4 h 16"/>
                <a:gd name="T18" fmla="*/ 6 w 9"/>
                <a:gd name="T19" fmla="*/ 4 h 16"/>
                <a:gd name="T20" fmla="*/ 8 w 9"/>
                <a:gd name="T21" fmla="*/ 14 h 16"/>
                <a:gd name="T22" fmla="*/ 5 w 9"/>
                <a:gd name="T23" fmla="*/ 16 h 16"/>
                <a:gd name="T24" fmla="*/ 2 w 9"/>
                <a:gd name="T25" fmla="*/ 14 h 16"/>
                <a:gd name="T26" fmla="*/ 1 w 9"/>
                <a:gd name="T27" fmla="*/ 13 h 16"/>
                <a:gd name="T28" fmla="*/ 0 w 9"/>
                <a:gd name="T29" fmla="*/ 13 h 16"/>
                <a:gd name="T30" fmla="*/ 1 w 9"/>
                <a:gd name="T31" fmla="*/ 12 h 16"/>
                <a:gd name="T32" fmla="*/ 1 w 9"/>
                <a:gd name="T33" fmla="*/ 6 h 16"/>
                <a:gd name="T34" fmla="*/ 2 w 9"/>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6">
                  <a:moveTo>
                    <a:pt x="2" y="0"/>
                  </a:moveTo>
                  <a:cubicBezTo>
                    <a:pt x="3" y="1"/>
                    <a:pt x="4" y="1"/>
                    <a:pt x="5" y="2"/>
                  </a:cubicBezTo>
                  <a:cubicBezTo>
                    <a:pt x="4" y="3"/>
                    <a:pt x="3" y="4"/>
                    <a:pt x="4" y="6"/>
                  </a:cubicBezTo>
                  <a:cubicBezTo>
                    <a:pt x="4" y="7"/>
                    <a:pt x="4" y="9"/>
                    <a:pt x="4" y="10"/>
                  </a:cubicBezTo>
                  <a:cubicBezTo>
                    <a:pt x="4" y="10"/>
                    <a:pt x="4" y="11"/>
                    <a:pt x="4" y="11"/>
                  </a:cubicBezTo>
                  <a:cubicBezTo>
                    <a:pt x="4" y="11"/>
                    <a:pt x="5" y="11"/>
                    <a:pt x="5" y="11"/>
                  </a:cubicBezTo>
                  <a:cubicBezTo>
                    <a:pt x="5" y="11"/>
                    <a:pt x="5" y="11"/>
                    <a:pt x="5" y="11"/>
                  </a:cubicBezTo>
                  <a:cubicBezTo>
                    <a:pt x="6" y="9"/>
                    <a:pt x="6" y="8"/>
                    <a:pt x="6" y="7"/>
                  </a:cubicBezTo>
                  <a:cubicBezTo>
                    <a:pt x="6" y="6"/>
                    <a:pt x="6" y="5"/>
                    <a:pt x="6" y="4"/>
                  </a:cubicBezTo>
                  <a:cubicBezTo>
                    <a:pt x="6" y="4"/>
                    <a:pt x="6" y="4"/>
                    <a:pt x="6" y="4"/>
                  </a:cubicBezTo>
                  <a:cubicBezTo>
                    <a:pt x="8" y="7"/>
                    <a:pt x="9" y="10"/>
                    <a:pt x="8" y="14"/>
                  </a:cubicBezTo>
                  <a:cubicBezTo>
                    <a:pt x="8" y="16"/>
                    <a:pt x="7" y="16"/>
                    <a:pt x="5" y="16"/>
                  </a:cubicBezTo>
                  <a:cubicBezTo>
                    <a:pt x="4" y="15"/>
                    <a:pt x="3" y="15"/>
                    <a:pt x="2" y="14"/>
                  </a:cubicBezTo>
                  <a:cubicBezTo>
                    <a:pt x="2" y="14"/>
                    <a:pt x="2" y="13"/>
                    <a:pt x="1" y="13"/>
                  </a:cubicBezTo>
                  <a:cubicBezTo>
                    <a:pt x="1" y="13"/>
                    <a:pt x="0" y="13"/>
                    <a:pt x="0" y="13"/>
                  </a:cubicBezTo>
                  <a:cubicBezTo>
                    <a:pt x="0" y="12"/>
                    <a:pt x="0" y="12"/>
                    <a:pt x="1" y="12"/>
                  </a:cubicBezTo>
                  <a:cubicBezTo>
                    <a:pt x="1" y="10"/>
                    <a:pt x="1" y="8"/>
                    <a:pt x="1" y="6"/>
                  </a:cubicBezTo>
                  <a:cubicBezTo>
                    <a:pt x="1" y="4"/>
                    <a:pt x="2" y="2"/>
                    <a:pt x="2"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4" name="Freeform 609">
              <a:extLst>
                <a:ext uri="{FF2B5EF4-FFF2-40B4-BE49-F238E27FC236}">
                  <a16:creationId xmlns:a16="http://schemas.microsoft.com/office/drawing/2014/main" id="{6762D3DD-E04C-F5D7-D895-64AA7396E628}"/>
                </a:ext>
              </a:extLst>
            </p:cNvPr>
            <p:cNvSpPr>
              <a:spLocks/>
            </p:cNvSpPr>
            <p:nvPr/>
          </p:nvSpPr>
          <p:spPr bwMode="auto">
            <a:xfrm>
              <a:off x="10645299" y="2222649"/>
              <a:ext cx="36589" cy="83634"/>
            </a:xfrm>
            <a:custGeom>
              <a:avLst/>
              <a:gdLst>
                <a:gd name="T0" fmla="*/ 4 w 4"/>
                <a:gd name="T1" fmla="*/ 0 h 8"/>
                <a:gd name="T2" fmla="*/ 3 w 4"/>
                <a:gd name="T3" fmla="*/ 8 h 8"/>
                <a:gd name="T4" fmla="*/ 0 w 4"/>
                <a:gd name="T5" fmla="*/ 6 h 8"/>
                <a:gd name="T6" fmla="*/ 1 w 4"/>
                <a:gd name="T7" fmla="*/ 5 h 8"/>
                <a:gd name="T8" fmla="*/ 2 w 4"/>
                <a:gd name="T9" fmla="*/ 1 h 8"/>
                <a:gd name="T10" fmla="*/ 3 w 4"/>
                <a:gd name="T11" fmla="*/ 0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cubicBezTo>
                    <a:pt x="3" y="3"/>
                    <a:pt x="3" y="5"/>
                    <a:pt x="3" y="8"/>
                  </a:cubicBezTo>
                  <a:cubicBezTo>
                    <a:pt x="2" y="7"/>
                    <a:pt x="1" y="7"/>
                    <a:pt x="0" y="6"/>
                  </a:cubicBezTo>
                  <a:cubicBezTo>
                    <a:pt x="0" y="5"/>
                    <a:pt x="0" y="5"/>
                    <a:pt x="1" y="5"/>
                  </a:cubicBezTo>
                  <a:cubicBezTo>
                    <a:pt x="0" y="3"/>
                    <a:pt x="1" y="2"/>
                    <a:pt x="2" y="1"/>
                  </a:cubicBezTo>
                  <a:cubicBezTo>
                    <a:pt x="3" y="1"/>
                    <a:pt x="3" y="0"/>
                    <a:pt x="3" y="0"/>
                  </a:cubicBezTo>
                  <a:cubicBezTo>
                    <a:pt x="4" y="0"/>
                    <a:pt x="4" y="0"/>
                    <a:pt x="4" y="0"/>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5" name="Freeform 610">
              <a:extLst>
                <a:ext uri="{FF2B5EF4-FFF2-40B4-BE49-F238E27FC236}">
                  <a16:creationId xmlns:a16="http://schemas.microsoft.com/office/drawing/2014/main" id="{61D11639-4C87-B5E3-529E-A3FF679F2A25}"/>
                </a:ext>
              </a:extLst>
            </p:cNvPr>
            <p:cNvSpPr>
              <a:spLocks/>
            </p:cNvSpPr>
            <p:nvPr/>
          </p:nvSpPr>
          <p:spPr bwMode="auto">
            <a:xfrm>
              <a:off x="10653254" y="2162087"/>
              <a:ext cx="28634" cy="60562"/>
            </a:xfrm>
            <a:custGeom>
              <a:avLst/>
              <a:gdLst>
                <a:gd name="T0" fmla="*/ 2 w 3"/>
                <a:gd name="T1" fmla="*/ 6 h 6"/>
                <a:gd name="T2" fmla="*/ 0 w 3"/>
                <a:gd name="T3" fmla="*/ 6 h 6"/>
                <a:gd name="T4" fmla="*/ 2 w 3"/>
                <a:gd name="T5" fmla="*/ 0 h 6"/>
                <a:gd name="T6" fmla="*/ 3 w 3"/>
                <a:gd name="T7" fmla="*/ 0 h 6"/>
                <a:gd name="T8" fmla="*/ 3 w 3"/>
                <a:gd name="T9" fmla="*/ 5 h 6"/>
                <a:gd name="T10" fmla="*/ 3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cubicBezTo>
                    <a:pt x="2" y="5"/>
                    <a:pt x="1" y="6"/>
                    <a:pt x="0" y="6"/>
                  </a:cubicBezTo>
                  <a:cubicBezTo>
                    <a:pt x="1" y="4"/>
                    <a:pt x="1" y="2"/>
                    <a:pt x="2" y="0"/>
                  </a:cubicBezTo>
                  <a:cubicBezTo>
                    <a:pt x="2" y="0"/>
                    <a:pt x="3" y="0"/>
                    <a:pt x="3" y="0"/>
                  </a:cubicBezTo>
                  <a:cubicBezTo>
                    <a:pt x="3" y="2"/>
                    <a:pt x="3" y="3"/>
                    <a:pt x="3" y="5"/>
                  </a:cubicBezTo>
                  <a:cubicBezTo>
                    <a:pt x="3" y="5"/>
                    <a:pt x="3" y="6"/>
                    <a:pt x="3" y="6"/>
                  </a:cubicBezTo>
                  <a:cubicBezTo>
                    <a:pt x="3" y="6"/>
                    <a:pt x="3" y="6"/>
                    <a:pt x="2" y="6"/>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6" name="Freeform 611">
              <a:extLst>
                <a:ext uri="{FF2B5EF4-FFF2-40B4-BE49-F238E27FC236}">
                  <a16:creationId xmlns:a16="http://schemas.microsoft.com/office/drawing/2014/main" id="{3F515B77-FD91-4634-8AEA-3B14DEA4D75F}"/>
                </a:ext>
              </a:extLst>
            </p:cNvPr>
            <p:cNvSpPr>
              <a:spLocks/>
            </p:cNvSpPr>
            <p:nvPr/>
          </p:nvSpPr>
          <p:spPr bwMode="auto">
            <a:xfrm>
              <a:off x="10624619" y="2139015"/>
              <a:ext cx="28634" cy="106705"/>
            </a:xfrm>
            <a:custGeom>
              <a:avLst/>
              <a:gdLst>
                <a:gd name="T0" fmla="*/ 1 w 3"/>
                <a:gd name="T1" fmla="*/ 1 h 10"/>
                <a:gd name="T2" fmla="*/ 3 w 3"/>
                <a:gd name="T3" fmla="*/ 1 h 10"/>
                <a:gd name="T4" fmla="*/ 1 w 3"/>
                <a:gd name="T5" fmla="*/ 10 h 10"/>
                <a:gd name="T6" fmla="*/ 1 w 3"/>
                <a:gd name="T7" fmla="*/ 10 h 10"/>
                <a:gd name="T8" fmla="*/ 0 w 3"/>
                <a:gd name="T9" fmla="*/ 9 h 10"/>
                <a:gd name="T10" fmla="*/ 1 w 3"/>
                <a:gd name="T11" fmla="*/ 7 h 10"/>
                <a:gd name="T12" fmla="*/ 1 w 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
                  </a:moveTo>
                  <a:cubicBezTo>
                    <a:pt x="2" y="0"/>
                    <a:pt x="3" y="0"/>
                    <a:pt x="3" y="1"/>
                  </a:cubicBezTo>
                  <a:cubicBezTo>
                    <a:pt x="2" y="4"/>
                    <a:pt x="2" y="7"/>
                    <a:pt x="1" y="10"/>
                  </a:cubicBezTo>
                  <a:cubicBezTo>
                    <a:pt x="1" y="10"/>
                    <a:pt x="1" y="10"/>
                    <a:pt x="1" y="10"/>
                  </a:cubicBezTo>
                  <a:cubicBezTo>
                    <a:pt x="1" y="9"/>
                    <a:pt x="0" y="9"/>
                    <a:pt x="0" y="9"/>
                  </a:cubicBezTo>
                  <a:cubicBezTo>
                    <a:pt x="0" y="8"/>
                    <a:pt x="1" y="7"/>
                    <a:pt x="1" y="7"/>
                  </a:cubicBezTo>
                  <a:cubicBezTo>
                    <a:pt x="1" y="5"/>
                    <a:pt x="1" y="3"/>
                    <a:pt x="1" y="1"/>
                  </a:cubicBezTo>
                  <a:close/>
                </a:path>
              </a:pathLst>
            </a:custGeom>
            <a:noFill/>
            <a:ln w="952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endParaRPr lang="en-US" altLang="en-US" sz="1800">
                <a:solidFill>
                  <a:schemeClr val="accent2"/>
                </a:solidFill>
              </a:endParaRPr>
            </a:p>
          </p:txBody>
        </p:sp>
        <p:sp>
          <p:nvSpPr>
            <p:cNvPr id="82807" name="Rectangle 139">
              <a:extLst>
                <a:ext uri="{FF2B5EF4-FFF2-40B4-BE49-F238E27FC236}">
                  <a16:creationId xmlns:a16="http://schemas.microsoft.com/office/drawing/2014/main" id="{07F1F7EB-E381-8531-41B4-74FBAA5D57C5}"/>
                </a:ext>
              </a:extLst>
            </p:cNvPr>
            <p:cNvSpPr>
              <a:spLocks noChangeArrowheads="1"/>
            </p:cNvSpPr>
            <p:nvPr/>
          </p:nvSpPr>
          <p:spPr bwMode="auto">
            <a:xfrm>
              <a:off x="9264908" y="3361800"/>
              <a:ext cx="2340814" cy="1330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defTabSz="868680">
                <a:spcBef>
                  <a:spcPts val="190"/>
                </a:spcBef>
                <a:spcAft>
                  <a:spcPts val="190"/>
                </a:spcAft>
                <a:buClr>
                  <a:srgbClr val="002776"/>
                </a:buClr>
              </a:pPr>
              <a:r>
                <a:rPr lang="en-US" altLang="en-US" sz="1710" b="1" i="1" kern="1200">
                  <a:solidFill>
                    <a:schemeClr val="tx1"/>
                  </a:solidFill>
                  <a:latin typeface="Arial" panose="020B0604020202020204" pitchFamily="34" charset="0"/>
                  <a:ea typeface="+mn-ea"/>
                  <a:cs typeface="Arial" panose="020B0604020202020204" pitchFamily="34" charset="0"/>
                </a:rPr>
                <a:t>Articulate the business and human benefits of an inclusive workplace/culture</a:t>
              </a:r>
              <a:endParaRPr lang="en-US" altLang="en-US" sz="1800" b="1" i="1"/>
            </a:p>
          </p:txBody>
        </p:sp>
      </p:grpSp>
    </p:spTree>
    <p:extLst>
      <p:ext uri="{BB962C8B-B14F-4D97-AF65-F5344CB8AC3E}">
        <p14:creationId xmlns:p14="http://schemas.microsoft.com/office/powerpoint/2010/main" val="241615134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“Mothers" and Equality</a:t>
            </a:r>
          </a:p>
        </p:txBody>
      </p:sp>
      <p:sp>
        <p:nvSpPr>
          <p:cNvPr id="3" name="TextBox 2"/>
          <p:cNvSpPr txBox="1"/>
          <p:nvPr/>
        </p:nvSpPr>
        <p:spPr>
          <a:xfrm>
            <a:off x="4581727" y="649480"/>
            <a:ext cx="3025303"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Mothers face unique challenges in employment, including wage gaps and career progression barriers</a:t>
            </a:r>
          </a:p>
          <a:p>
            <a:pPr indent="-228600">
              <a:lnSpc>
                <a:spcPct val="90000"/>
              </a:lnSpc>
              <a:spcAft>
                <a:spcPts val="600"/>
              </a:spcAft>
              <a:buFont typeface="Arial" panose="020B0604020202020204" pitchFamily="34" charset="0"/>
              <a:buChar char="•"/>
            </a:pPr>
            <a:r>
              <a:rPr lang="en-US" sz="1700" dirty="0"/>
              <a:t>Workplace policies like flexible hours, parental leave, and childcare support promote equality</a:t>
            </a:r>
          </a:p>
          <a:p>
            <a:pPr indent="-228600">
              <a:lnSpc>
                <a:spcPct val="90000"/>
              </a:lnSpc>
              <a:spcAft>
                <a:spcPts val="600"/>
              </a:spcAft>
              <a:buFont typeface="Arial" panose="020B0604020202020204" pitchFamily="34" charset="0"/>
              <a:buChar char="•"/>
            </a:pPr>
            <a:r>
              <a:rPr lang="en-US" sz="1700" dirty="0"/>
              <a:t>Companies benefit from gender-diverse leadership and improved employee retention</a:t>
            </a:r>
          </a:p>
          <a:p>
            <a:pPr indent="-228600">
              <a:lnSpc>
                <a:spcPct val="90000"/>
              </a:lnSpc>
              <a:spcAft>
                <a:spcPts val="600"/>
              </a:spcAft>
              <a:buFont typeface="Arial" panose="020B0604020202020204" pitchFamily="34" charset="0"/>
              <a:buChar char="•"/>
            </a:pPr>
            <a:r>
              <a:rPr lang="en-US" sz="1700" dirty="0"/>
              <a:t>Legal protections and cultural shifts are essential to breaking biases against working mothers</a:t>
            </a:r>
          </a:p>
          <a:p>
            <a:pPr indent="-228600">
              <a:lnSpc>
                <a:spcPct val="90000"/>
              </a:lnSpc>
              <a:spcAft>
                <a:spcPts val="600"/>
              </a:spcAft>
              <a:buFont typeface="Arial" panose="020B0604020202020204" pitchFamily="34" charset="0"/>
              <a:buChar char="•"/>
            </a:pPr>
            <a:r>
              <a:rPr lang="en-US" sz="1700" dirty="0"/>
              <a:t>Our book from Cambridge Scholars’ Press released in February 2025</a:t>
            </a:r>
          </a:p>
          <a:p>
            <a:pPr indent="-228600">
              <a:lnSpc>
                <a:spcPct val="90000"/>
              </a:lnSpc>
              <a:spcAft>
                <a:spcPts val="600"/>
              </a:spcAft>
              <a:buFont typeface="Arial" panose="020B0604020202020204" pitchFamily="34" charset="0"/>
              <a:buChar char="•"/>
            </a:pPr>
            <a:endParaRPr lang="en-US" sz="1700" dirty="0"/>
          </a:p>
        </p:txBody>
      </p:sp>
      <p:pic>
        <p:nvPicPr>
          <p:cNvPr id="5" name="Picture 4" descr="A cover of a book&#10;&#10;Description automatically generated">
            <a:extLst>
              <a:ext uri="{FF2B5EF4-FFF2-40B4-BE49-F238E27FC236}">
                <a16:creationId xmlns:a16="http://schemas.microsoft.com/office/drawing/2014/main" id="{0A7A7015-125E-92CB-05F2-2B4709135CF6}"/>
              </a:ext>
            </a:extLst>
          </p:cNvPr>
          <p:cNvPicPr>
            <a:picLocks noChangeAspect="1"/>
          </p:cNvPicPr>
          <p:nvPr/>
        </p:nvPicPr>
        <p:blipFill>
          <a:blip r:embed="rId2"/>
          <a:stretch>
            <a:fillRect/>
          </a:stretch>
        </p:blipFill>
        <p:spPr>
          <a:xfrm>
            <a:off x="8109502" y="786019"/>
            <a:ext cx="3615776" cy="5297840"/>
          </a:xfrm>
          <a:prstGeom prst="rect">
            <a:avLst/>
          </a:prstGeom>
        </p:spPr>
      </p:pic>
    </p:spTree>
    <p:extLst>
      <p:ext uri="{BB962C8B-B14F-4D97-AF65-F5344CB8AC3E}">
        <p14:creationId xmlns:p14="http://schemas.microsoft.com/office/powerpoint/2010/main" val="390937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DCE92-BE75-8C01-159A-D01231111612}"/>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THANK YOU</a:t>
            </a:r>
          </a:p>
        </p:txBody>
      </p:sp>
      <p:cxnSp>
        <p:nvCxnSpPr>
          <p:cNvPr id="26" name="Straight Connector 2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2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FAB5-F4FE-B794-257B-BADE73975527}"/>
              </a:ext>
            </a:extLst>
          </p:cNvPr>
          <p:cNvSpPr>
            <a:spLocks noGrp="1"/>
          </p:cNvSpPr>
          <p:nvPr>
            <p:ph type="title"/>
          </p:nvPr>
        </p:nvSpPr>
        <p:spPr>
          <a:xfrm>
            <a:off x="1192567" y="363186"/>
            <a:ext cx="4597747" cy="1616203"/>
          </a:xfrm>
        </p:spPr>
        <p:txBody>
          <a:bodyPr vert="horz" lIns="91440" tIns="45720" rIns="91440" bIns="45720" rtlCol="0" anchor="b">
            <a:noAutofit/>
          </a:bodyPr>
          <a:lstStyle/>
          <a:p>
            <a:pPr algn="ctr"/>
            <a:r>
              <a:rPr lang="en-US" sz="3000" b="1" kern="1200" dirty="0">
                <a:solidFill>
                  <a:schemeClr val="tx1"/>
                </a:solidFill>
                <a:latin typeface="+mj-lt"/>
                <a:ea typeface="+mj-ea"/>
                <a:cs typeface="+mj-cs"/>
              </a:rPr>
              <a:t>Difference between the Settler-Colonial, Immigrant &amp; the Indigenous Experience </a:t>
            </a:r>
          </a:p>
        </p:txBody>
      </p:sp>
      <p:sp>
        <p:nvSpPr>
          <p:cNvPr id="6" name="TextBox 5">
            <a:extLst>
              <a:ext uri="{FF2B5EF4-FFF2-40B4-BE49-F238E27FC236}">
                <a16:creationId xmlns:a16="http://schemas.microsoft.com/office/drawing/2014/main" id="{0C102744-91AC-7421-E659-DE0427B068B5}"/>
              </a:ext>
            </a:extLst>
          </p:cNvPr>
          <p:cNvSpPr txBox="1"/>
          <p:nvPr/>
        </p:nvSpPr>
        <p:spPr>
          <a:xfrm>
            <a:off x="320842" y="2102752"/>
            <a:ext cx="6396719" cy="387855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b="1" u="sng" dirty="0"/>
              <a:t>Settler-colonial experience </a:t>
            </a:r>
            <a:r>
              <a:rPr lang="en-US" sz="1600" dirty="0"/>
              <a:t>dictates the Canadian identity, norms, culture, legislations, and trends</a:t>
            </a:r>
          </a:p>
          <a:p>
            <a:pPr marL="742950" lvl="1" indent="-228600">
              <a:lnSpc>
                <a:spcPct val="90000"/>
              </a:lnSpc>
              <a:spcAft>
                <a:spcPts val="600"/>
              </a:spcAft>
              <a:buFont typeface="Arial" panose="020B0604020202020204" pitchFamily="34" charset="0"/>
              <a:buChar char="•"/>
            </a:pPr>
            <a:r>
              <a:rPr lang="en-US" sz="1600" dirty="0"/>
              <a:t>Focal point of most governmental programs and funding </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b="1" u="sng" dirty="0"/>
              <a:t> Immigrant populations </a:t>
            </a:r>
            <a:r>
              <a:rPr lang="en-US" sz="1600" dirty="0"/>
              <a:t>come with a unique cultural identity and assimilation degrees</a:t>
            </a:r>
          </a:p>
          <a:p>
            <a:pPr marL="742950" lvl="1" indent="-228600">
              <a:lnSpc>
                <a:spcPct val="90000"/>
              </a:lnSpc>
              <a:spcAft>
                <a:spcPts val="600"/>
              </a:spcAft>
              <a:buFont typeface="Arial" panose="020B0604020202020204" pitchFamily="34" charset="0"/>
              <a:buChar char="•"/>
            </a:pPr>
            <a:r>
              <a:rPr lang="en-US" sz="1600" dirty="0"/>
              <a:t>Asylum seekers and war-torn refugees add another lens as they often cannot return to their homeland</a:t>
            </a:r>
          </a:p>
          <a:p>
            <a:pPr marL="514350" lvl="1">
              <a:lnSpc>
                <a:spcPct val="90000"/>
              </a:lnSpc>
              <a:spcAft>
                <a:spcPts val="600"/>
              </a:spcAft>
            </a:pPr>
            <a:endParaRPr lang="en-US" sz="1600" dirty="0"/>
          </a:p>
          <a:p>
            <a:pPr marL="285750" indent="-228600">
              <a:lnSpc>
                <a:spcPct val="90000"/>
              </a:lnSpc>
              <a:spcAft>
                <a:spcPts val="600"/>
              </a:spcAft>
              <a:buFont typeface="Arial" panose="020B0604020202020204" pitchFamily="34" charset="0"/>
              <a:buChar char="•"/>
            </a:pPr>
            <a:r>
              <a:rPr lang="en-US" sz="1600" b="1" u="sng" dirty="0"/>
              <a:t>Indigenous peoples </a:t>
            </a:r>
            <a:r>
              <a:rPr lang="en-US" sz="1600" dirty="0"/>
              <a:t>are the original settlers of this land </a:t>
            </a:r>
          </a:p>
          <a:p>
            <a:pPr marL="742950" lvl="1" indent="-228600">
              <a:lnSpc>
                <a:spcPct val="90000"/>
              </a:lnSpc>
              <a:spcAft>
                <a:spcPts val="600"/>
              </a:spcAft>
              <a:buFont typeface="Arial" panose="020B0604020202020204" pitchFamily="34" charset="0"/>
              <a:buChar char="•"/>
            </a:pPr>
            <a:r>
              <a:rPr lang="en-US" sz="1600" dirty="0"/>
              <a:t>Yet Indigenous communities, norms, practices and are stigmatized</a:t>
            </a:r>
            <a:endParaRPr lang="en-US" sz="1100" dirty="0"/>
          </a:p>
        </p:txBody>
      </p:sp>
      <p:pic>
        <p:nvPicPr>
          <p:cNvPr id="19" name="Picture 18" descr="hand holding ball">
            <a:extLst>
              <a:ext uri="{FF2B5EF4-FFF2-40B4-BE49-F238E27FC236}">
                <a16:creationId xmlns:a16="http://schemas.microsoft.com/office/drawing/2014/main" id="{F813F512-759C-5226-2D8E-BF27C9BACFAF}"/>
              </a:ext>
            </a:extLst>
          </p:cNvPr>
          <p:cNvPicPr>
            <a:picLocks noChangeAspect="1"/>
          </p:cNvPicPr>
          <p:nvPr/>
        </p:nvPicPr>
        <p:blipFill>
          <a:blip r:embed="rId2"/>
          <a:srcRect l="22321" r="18568"/>
          <a:stretch/>
        </p:blipFill>
        <p:spPr>
          <a:xfrm>
            <a:off x="6916588" y="867064"/>
            <a:ext cx="4082845" cy="4593210"/>
          </a:xfrm>
          <a:prstGeom prst="rect">
            <a:avLst/>
          </a:prstGeom>
        </p:spPr>
      </p:pic>
      <p:grpSp>
        <p:nvGrpSpPr>
          <p:cNvPr id="36" name="Group 3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1" name="Rectangle 3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342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37" name="Text Placeholder 16">
            <a:extLst>
              <a:ext uri="{FF2B5EF4-FFF2-40B4-BE49-F238E27FC236}">
                <a16:creationId xmlns:a16="http://schemas.microsoft.com/office/drawing/2014/main" id="{D8602C0D-4E4C-94F4-0B6B-D59212C8DF59}"/>
              </a:ext>
            </a:extLst>
          </p:cNvPr>
          <p:cNvSpPr>
            <a:spLocks noGrp="1" noChangeArrowheads="1"/>
          </p:cNvSpPr>
          <p:nvPr>
            <p:ph type="body" sz="quarter"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50638" name="Title 15">
            <a:extLst>
              <a:ext uri="{FF2B5EF4-FFF2-40B4-BE49-F238E27FC236}">
                <a16:creationId xmlns:a16="http://schemas.microsoft.com/office/drawing/2014/main" id="{31BFBFAD-0410-BBE8-770D-9760E4520170}"/>
              </a:ext>
            </a:extLst>
          </p:cNvPr>
          <p:cNvSpPr>
            <a:spLocks noGrp="1" noChangeArrowheads="1"/>
          </p:cNvSpPr>
          <p:nvPr>
            <p:ph type="title" idx="4294967295"/>
          </p:nvPr>
        </p:nvSpPr>
        <p:spPr>
          <a:xfrm>
            <a:off x="636588" y="0"/>
            <a:ext cx="10945812" cy="1325563"/>
          </a:xfrm>
          <a:ln/>
        </p:spPr>
        <p:txBody>
          <a:bodyPr>
            <a:normAutofit fontScale="90000"/>
          </a:bodyPr>
          <a:lstStyle/>
          <a:p>
            <a:pPr eaLnBrk="1" hangingPunct="1"/>
            <a:r>
              <a:rPr lang="en-US" altLang="en-US" b="1">
                <a:latin typeface="Arial" panose="020B0604020202020204" pitchFamily="34" charset="0"/>
              </a:rPr>
              <a:t>THE GROUND-LINE OF VISIBILITY: HOW MUCH DO YOU REALLY KNOW SOMEONE?</a:t>
            </a:r>
          </a:p>
        </p:txBody>
      </p:sp>
      <p:sp>
        <p:nvSpPr>
          <p:cNvPr id="50639" name="TextBox 104">
            <a:extLst>
              <a:ext uri="{FF2B5EF4-FFF2-40B4-BE49-F238E27FC236}">
                <a16:creationId xmlns:a16="http://schemas.microsoft.com/office/drawing/2014/main" id="{13E6F5D0-309E-F055-BC34-DCD368EE214D}"/>
              </a:ext>
            </a:extLst>
          </p:cNvPr>
          <p:cNvSpPr>
            <a:spLocks noChangeArrowheads="1"/>
          </p:cNvSpPr>
          <p:nvPr/>
        </p:nvSpPr>
        <p:spPr bwMode="auto">
          <a:xfrm>
            <a:off x="571500" y="2286000"/>
            <a:ext cx="330200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solidFill>
                  <a:schemeClr val="accent2"/>
                </a:solidFill>
              </a:rPr>
              <a:t>“This is what people perceive about me”</a:t>
            </a:r>
          </a:p>
          <a:p>
            <a:pPr algn="ctr" eaLnBrk="0" hangingPunct="0"/>
            <a:endParaRPr lang="en-US" altLang="en-US" sz="1600">
              <a:solidFill>
                <a:schemeClr val="accent2"/>
              </a:solidFill>
            </a:endParaRPr>
          </a:p>
          <a:p>
            <a:pPr algn="ctr" eaLnBrk="0" hangingPunct="0"/>
            <a:r>
              <a:rPr lang="en-US" altLang="en-US" sz="1600">
                <a:solidFill>
                  <a:schemeClr val="accent2"/>
                </a:solidFill>
              </a:rPr>
              <a:t>Visible characteristics of a person </a:t>
            </a:r>
          </a:p>
        </p:txBody>
      </p:sp>
      <p:sp>
        <p:nvSpPr>
          <p:cNvPr id="50640" name="TextBox 105">
            <a:extLst>
              <a:ext uri="{FF2B5EF4-FFF2-40B4-BE49-F238E27FC236}">
                <a16:creationId xmlns:a16="http://schemas.microsoft.com/office/drawing/2014/main" id="{46BBE8AB-6193-A8FF-053B-6FEA8F03A58C}"/>
              </a:ext>
            </a:extLst>
          </p:cNvPr>
          <p:cNvSpPr>
            <a:spLocks noChangeArrowheads="1"/>
          </p:cNvSpPr>
          <p:nvPr/>
        </p:nvSpPr>
        <p:spPr bwMode="auto">
          <a:xfrm>
            <a:off x="554038" y="3898900"/>
            <a:ext cx="3305175"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solidFill>
                  <a:schemeClr val="accent2"/>
                </a:solidFill>
              </a:rPr>
              <a:t>“This is what people don’t realize about me” </a:t>
            </a:r>
          </a:p>
          <a:p>
            <a:pPr algn="ctr" eaLnBrk="0" hangingPunct="0"/>
            <a:endParaRPr lang="en-US" altLang="en-US" sz="1600">
              <a:solidFill>
                <a:schemeClr val="accent2"/>
              </a:solidFill>
            </a:endParaRPr>
          </a:p>
          <a:p>
            <a:pPr algn="ctr" eaLnBrk="0" hangingPunct="0"/>
            <a:r>
              <a:rPr lang="en-US" altLang="en-US" sz="1600">
                <a:solidFill>
                  <a:schemeClr val="accent2"/>
                </a:solidFill>
              </a:rPr>
              <a:t>The underlying characteristics which make up the vast majority of someone lie below the surface, out of sight</a:t>
            </a:r>
          </a:p>
        </p:txBody>
      </p:sp>
      <p:sp>
        <p:nvSpPr>
          <p:cNvPr id="50641" name="TextBox 108">
            <a:extLst>
              <a:ext uri="{FF2B5EF4-FFF2-40B4-BE49-F238E27FC236}">
                <a16:creationId xmlns:a16="http://schemas.microsoft.com/office/drawing/2014/main" id="{E87C2CD7-E896-108D-6516-2ADFD9ABF59B}"/>
              </a:ext>
            </a:extLst>
          </p:cNvPr>
          <p:cNvSpPr>
            <a:spLocks noChangeArrowheads="1"/>
          </p:cNvSpPr>
          <p:nvPr/>
        </p:nvSpPr>
        <p:spPr bwMode="auto">
          <a:xfrm>
            <a:off x="3417888" y="4489450"/>
            <a:ext cx="23050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Languages</a:t>
            </a:r>
          </a:p>
        </p:txBody>
      </p:sp>
      <p:pic>
        <p:nvPicPr>
          <p:cNvPr id="50642" name="Picture 1">
            <a:extLst>
              <a:ext uri="{FF2B5EF4-FFF2-40B4-BE49-F238E27FC236}">
                <a16:creationId xmlns:a16="http://schemas.microsoft.com/office/drawing/2014/main" id="{51EC2CD7-1B7F-37A5-3D2A-65FE63EC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86" b="2686"/>
          <a:stretch>
            <a:fillRect/>
          </a:stretch>
        </p:blipFill>
        <p:spPr bwMode="auto">
          <a:xfrm>
            <a:off x="4189413" y="1927225"/>
            <a:ext cx="2757487"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643" name="Left Brace 106">
            <a:extLst>
              <a:ext uri="{FF2B5EF4-FFF2-40B4-BE49-F238E27FC236}">
                <a16:creationId xmlns:a16="http://schemas.microsoft.com/office/drawing/2014/main" id="{2043B67E-2D6B-8D50-836E-ECC540D458A0}"/>
              </a:ext>
            </a:extLst>
          </p:cNvPr>
          <p:cNvSpPr>
            <a:spLocks noChangeArrowheads="1"/>
          </p:cNvSpPr>
          <p:nvPr/>
        </p:nvSpPr>
        <p:spPr bwMode="auto">
          <a:xfrm>
            <a:off x="4213225" y="2289175"/>
            <a:ext cx="222250" cy="987425"/>
          </a:xfrm>
          <a:prstGeom prst="leftBrace">
            <a:avLst>
              <a:gd name="adj1" fmla="val 8330"/>
              <a:gd name="adj2" fmla="val 50000"/>
            </a:avLst>
          </a:prstGeom>
          <a:noFill/>
          <a:ln w="19050" cap="flat"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sz="1100">
              <a:solidFill>
                <a:srgbClr val="000000"/>
              </a:solidFill>
            </a:endParaRPr>
          </a:p>
        </p:txBody>
      </p:sp>
      <p:sp>
        <p:nvSpPr>
          <p:cNvPr id="50644" name="Double Brace 107">
            <a:extLst>
              <a:ext uri="{FF2B5EF4-FFF2-40B4-BE49-F238E27FC236}">
                <a16:creationId xmlns:a16="http://schemas.microsoft.com/office/drawing/2014/main" id="{AC90F945-E0C0-ECA8-BC3B-96A651623703}"/>
              </a:ext>
            </a:extLst>
          </p:cNvPr>
          <p:cNvSpPr>
            <a:spLocks noChangeArrowheads="1"/>
          </p:cNvSpPr>
          <p:nvPr/>
        </p:nvSpPr>
        <p:spPr bwMode="auto">
          <a:xfrm>
            <a:off x="4173538" y="3879850"/>
            <a:ext cx="2789237" cy="1739900"/>
          </a:xfrm>
          <a:prstGeom prst="bracePair">
            <a:avLst>
              <a:gd name="adj" fmla="val 8333"/>
            </a:avLst>
          </a:prstGeom>
          <a:noFill/>
          <a:ln w="19050" cap="flat"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sz="1100">
              <a:solidFill>
                <a:srgbClr val="000000"/>
              </a:solidFill>
            </a:endParaRPr>
          </a:p>
        </p:txBody>
      </p:sp>
      <p:sp>
        <p:nvSpPr>
          <p:cNvPr id="50645" name="TextBox 109">
            <a:extLst>
              <a:ext uri="{FF2B5EF4-FFF2-40B4-BE49-F238E27FC236}">
                <a16:creationId xmlns:a16="http://schemas.microsoft.com/office/drawing/2014/main" id="{D1336B8A-8DB1-081E-179B-192C9C0CFE5E}"/>
              </a:ext>
            </a:extLst>
          </p:cNvPr>
          <p:cNvSpPr>
            <a:spLocks noChangeArrowheads="1"/>
          </p:cNvSpPr>
          <p:nvPr/>
        </p:nvSpPr>
        <p:spPr bwMode="auto">
          <a:xfrm>
            <a:off x="4324350" y="4089400"/>
            <a:ext cx="1028700"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Nationality</a:t>
            </a:r>
          </a:p>
        </p:txBody>
      </p:sp>
      <p:sp>
        <p:nvSpPr>
          <p:cNvPr id="50646" name="TextBox 110">
            <a:extLst>
              <a:ext uri="{FF2B5EF4-FFF2-40B4-BE49-F238E27FC236}">
                <a16:creationId xmlns:a16="http://schemas.microsoft.com/office/drawing/2014/main" id="{F531A161-6DBC-9DA0-C90D-47A9511DFA9C}"/>
              </a:ext>
            </a:extLst>
          </p:cNvPr>
          <p:cNvSpPr>
            <a:spLocks noChangeArrowheads="1"/>
          </p:cNvSpPr>
          <p:nvPr/>
        </p:nvSpPr>
        <p:spPr bwMode="auto">
          <a:xfrm>
            <a:off x="5611813" y="4484688"/>
            <a:ext cx="11271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Non-visible disabilities</a:t>
            </a:r>
          </a:p>
        </p:txBody>
      </p:sp>
      <p:sp>
        <p:nvSpPr>
          <p:cNvPr id="50647" name="TextBox 113">
            <a:extLst>
              <a:ext uri="{FF2B5EF4-FFF2-40B4-BE49-F238E27FC236}">
                <a16:creationId xmlns:a16="http://schemas.microsoft.com/office/drawing/2014/main" id="{3EC1F0FA-9F73-EADF-5472-9479C3D14CCF}"/>
              </a:ext>
            </a:extLst>
          </p:cNvPr>
          <p:cNvSpPr>
            <a:spLocks noChangeArrowheads="1"/>
          </p:cNvSpPr>
          <p:nvPr/>
        </p:nvSpPr>
        <p:spPr bwMode="auto">
          <a:xfrm>
            <a:off x="5011738" y="5114925"/>
            <a:ext cx="9525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Sexual orientation</a:t>
            </a:r>
          </a:p>
        </p:txBody>
      </p:sp>
      <p:sp>
        <p:nvSpPr>
          <p:cNvPr id="50648" name="TextBox 114">
            <a:extLst>
              <a:ext uri="{FF2B5EF4-FFF2-40B4-BE49-F238E27FC236}">
                <a16:creationId xmlns:a16="http://schemas.microsoft.com/office/drawing/2014/main" id="{D8495149-BFEC-58C9-3455-F06A6E4A5D63}"/>
              </a:ext>
            </a:extLst>
          </p:cNvPr>
          <p:cNvSpPr>
            <a:spLocks noChangeArrowheads="1"/>
          </p:cNvSpPr>
          <p:nvPr/>
        </p:nvSpPr>
        <p:spPr bwMode="auto">
          <a:xfrm>
            <a:off x="4117975" y="4697413"/>
            <a:ext cx="1274763"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Religion</a:t>
            </a:r>
          </a:p>
        </p:txBody>
      </p:sp>
      <p:sp>
        <p:nvSpPr>
          <p:cNvPr id="50649" name="TextBox 115">
            <a:extLst>
              <a:ext uri="{FF2B5EF4-FFF2-40B4-BE49-F238E27FC236}">
                <a16:creationId xmlns:a16="http://schemas.microsoft.com/office/drawing/2014/main" id="{C579BACD-81EC-0FB0-2660-81B03301EC91}"/>
              </a:ext>
            </a:extLst>
          </p:cNvPr>
          <p:cNvSpPr>
            <a:spLocks noChangeArrowheads="1"/>
          </p:cNvSpPr>
          <p:nvPr/>
        </p:nvSpPr>
        <p:spPr bwMode="auto">
          <a:xfrm>
            <a:off x="5780088" y="4822825"/>
            <a:ext cx="1030287"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Life experiences</a:t>
            </a:r>
          </a:p>
        </p:txBody>
      </p:sp>
      <p:sp>
        <p:nvSpPr>
          <p:cNvPr id="50650" name="TextBox 116">
            <a:extLst>
              <a:ext uri="{FF2B5EF4-FFF2-40B4-BE49-F238E27FC236}">
                <a16:creationId xmlns:a16="http://schemas.microsoft.com/office/drawing/2014/main" id="{650F4A59-C6DF-6583-086D-AD5316877FC9}"/>
              </a:ext>
            </a:extLst>
          </p:cNvPr>
          <p:cNvSpPr>
            <a:spLocks noChangeArrowheads="1"/>
          </p:cNvSpPr>
          <p:nvPr/>
        </p:nvSpPr>
        <p:spPr bwMode="auto">
          <a:xfrm>
            <a:off x="4637088" y="2590800"/>
            <a:ext cx="715962"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1100" b="1">
                <a:solidFill>
                  <a:schemeClr val="bg1"/>
                </a:solidFill>
              </a:rPr>
              <a:t>Gender</a:t>
            </a:r>
          </a:p>
        </p:txBody>
      </p:sp>
      <p:sp>
        <p:nvSpPr>
          <p:cNvPr id="50651" name="TextBox 117">
            <a:extLst>
              <a:ext uri="{FF2B5EF4-FFF2-40B4-BE49-F238E27FC236}">
                <a16:creationId xmlns:a16="http://schemas.microsoft.com/office/drawing/2014/main" id="{9AC79D84-1ADB-8F27-62DB-BB15B3862C74}"/>
              </a:ext>
            </a:extLst>
          </p:cNvPr>
          <p:cNvSpPr>
            <a:spLocks noChangeArrowheads="1"/>
          </p:cNvSpPr>
          <p:nvPr/>
        </p:nvSpPr>
        <p:spPr bwMode="auto">
          <a:xfrm>
            <a:off x="5651500" y="2884488"/>
            <a:ext cx="990600"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1100" b="1">
                <a:solidFill>
                  <a:schemeClr val="bg1"/>
                </a:solidFill>
              </a:rPr>
              <a:t>Race &amp; ethnicity</a:t>
            </a:r>
          </a:p>
        </p:txBody>
      </p:sp>
      <p:sp>
        <p:nvSpPr>
          <p:cNvPr id="50652" name="TextBox 118">
            <a:extLst>
              <a:ext uri="{FF2B5EF4-FFF2-40B4-BE49-F238E27FC236}">
                <a16:creationId xmlns:a16="http://schemas.microsoft.com/office/drawing/2014/main" id="{659D89FA-133C-5536-AA04-2BD9ECD2AF62}"/>
              </a:ext>
            </a:extLst>
          </p:cNvPr>
          <p:cNvSpPr>
            <a:spLocks noChangeArrowheads="1"/>
          </p:cNvSpPr>
          <p:nvPr/>
        </p:nvSpPr>
        <p:spPr bwMode="auto">
          <a:xfrm>
            <a:off x="4735513" y="3133725"/>
            <a:ext cx="98425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100" b="1">
                <a:solidFill>
                  <a:schemeClr val="bg1"/>
                </a:solidFill>
              </a:rPr>
              <a:t>Physical</a:t>
            </a:r>
            <a:r>
              <a:rPr lang="en-US" altLang="en-US" sz="1100" b="1">
                <a:solidFill>
                  <a:srgbClr val="2C3AB2"/>
                </a:solidFill>
              </a:rPr>
              <a:t> </a:t>
            </a:r>
            <a:r>
              <a:rPr lang="en-US" altLang="en-US" sz="1100" b="1">
                <a:solidFill>
                  <a:schemeClr val="bg1"/>
                </a:solidFill>
              </a:rPr>
              <a:t>ability</a:t>
            </a:r>
          </a:p>
        </p:txBody>
      </p:sp>
      <p:sp>
        <p:nvSpPr>
          <p:cNvPr id="50653" name="TextBox 119">
            <a:extLst>
              <a:ext uri="{FF2B5EF4-FFF2-40B4-BE49-F238E27FC236}">
                <a16:creationId xmlns:a16="http://schemas.microsoft.com/office/drawing/2014/main" id="{3FF806D7-980D-CA20-AECD-D26BF307E0F8}"/>
              </a:ext>
            </a:extLst>
          </p:cNvPr>
          <p:cNvSpPr>
            <a:spLocks noChangeArrowheads="1"/>
          </p:cNvSpPr>
          <p:nvPr/>
        </p:nvSpPr>
        <p:spPr bwMode="auto">
          <a:xfrm>
            <a:off x="5003800" y="2262188"/>
            <a:ext cx="549275"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100" b="1">
                <a:solidFill>
                  <a:schemeClr val="bg1"/>
                </a:solidFill>
              </a:rPr>
              <a:t>Age</a:t>
            </a:r>
          </a:p>
        </p:txBody>
      </p:sp>
      <p:sp>
        <p:nvSpPr>
          <p:cNvPr id="50654" name="TextBox 120">
            <a:extLst>
              <a:ext uri="{FF2B5EF4-FFF2-40B4-BE49-F238E27FC236}">
                <a16:creationId xmlns:a16="http://schemas.microsoft.com/office/drawing/2014/main" id="{731FD21B-4AD1-21E2-B081-F0A02116656D}"/>
              </a:ext>
            </a:extLst>
          </p:cNvPr>
          <p:cNvSpPr>
            <a:spLocks noChangeArrowheads="1"/>
          </p:cNvSpPr>
          <p:nvPr/>
        </p:nvSpPr>
        <p:spPr bwMode="auto">
          <a:xfrm>
            <a:off x="5278438" y="2513013"/>
            <a:ext cx="1235075" cy="20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chemeClr val="bg1"/>
                </a:solidFill>
              </a:rPr>
              <a:t>Gender expression</a:t>
            </a:r>
          </a:p>
        </p:txBody>
      </p:sp>
      <p:sp>
        <p:nvSpPr>
          <p:cNvPr id="50655" name="TextBox 121">
            <a:extLst>
              <a:ext uri="{FF2B5EF4-FFF2-40B4-BE49-F238E27FC236}">
                <a16:creationId xmlns:a16="http://schemas.microsoft.com/office/drawing/2014/main" id="{16B1476C-FD79-17DC-3BB5-AD8B75BA1599}"/>
              </a:ext>
            </a:extLst>
          </p:cNvPr>
          <p:cNvSpPr>
            <a:spLocks noChangeArrowheads="1"/>
          </p:cNvSpPr>
          <p:nvPr/>
        </p:nvSpPr>
        <p:spPr bwMode="auto">
          <a:xfrm>
            <a:off x="5260975" y="4322763"/>
            <a:ext cx="700088"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Talents</a:t>
            </a:r>
          </a:p>
        </p:txBody>
      </p:sp>
      <p:sp>
        <p:nvSpPr>
          <p:cNvPr id="50656" name="TextBox 122">
            <a:extLst>
              <a:ext uri="{FF2B5EF4-FFF2-40B4-BE49-F238E27FC236}">
                <a16:creationId xmlns:a16="http://schemas.microsoft.com/office/drawing/2014/main" id="{B366A9D8-7CAE-4F35-566E-A66E632D00A7}"/>
              </a:ext>
            </a:extLst>
          </p:cNvPr>
          <p:cNvSpPr>
            <a:spLocks noChangeArrowheads="1"/>
          </p:cNvSpPr>
          <p:nvPr/>
        </p:nvSpPr>
        <p:spPr bwMode="auto">
          <a:xfrm>
            <a:off x="5078413" y="4900613"/>
            <a:ext cx="566737"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1100" b="1">
                <a:solidFill>
                  <a:srgbClr val="FFFFFF"/>
                </a:solidFill>
              </a:rPr>
              <a:t>Beliefs</a:t>
            </a:r>
          </a:p>
        </p:txBody>
      </p:sp>
      <p:sp>
        <p:nvSpPr>
          <p:cNvPr id="50657" name="TextBox 124">
            <a:extLst>
              <a:ext uri="{FF2B5EF4-FFF2-40B4-BE49-F238E27FC236}">
                <a16:creationId xmlns:a16="http://schemas.microsoft.com/office/drawing/2014/main" id="{78C83BA3-5CB4-C31F-A93F-B9069DEF5388}"/>
              </a:ext>
            </a:extLst>
          </p:cNvPr>
          <p:cNvSpPr>
            <a:spLocks noChangeArrowheads="1"/>
          </p:cNvSpPr>
          <p:nvPr/>
        </p:nvSpPr>
        <p:spPr bwMode="auto">
          <a:xfrm>
            <a:off x="5064125" y="4054475"/>
            <a:ext cx="1274763"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Education</a:t>
            </a:r>
          </a:p>
        </p:txBody>
      </p:sp>
      <p:sp>
        <p:nvSpPr>
          <p:cNvPr id="50658" name="TextBox 125">
            <a:extLst>
              <a:ext uri="{FF2B5EF4-FFF2-40B4-BE49-F238E27FC236}">
                <a16:creationId xmlns:a16="http://schemas.microsoft.com/office/drawing/2014/main" id="{20E3E17F-8719-F80B-B38A-874904E99A62}"/>
              </a:ext>
            </a:extLst>
          </p:cNvPr>
          <p:cNvSpPr>
            <a:spLocks noChangeArrowheads="1"/>
          </p:cNvSpPr>
          <p:nvPr/>
        </p:nvSpPr>
        <p:spPr bwMode="auto">
          <a:xfrm>
            <a:off x="5807075" y="5227638"/>
            <a:ext cx="1011238"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Career responsibilities</a:t>
            </a:r>
          </a:p>
        </p:txBody>
      </p:sp>
      <p:sp>
        <p:nvSpPr>
          <p:cNvPr id="50659" name="TextBox 126">
            <a:extLst>
              <a:ext uri="{FF2B5EF4-FFF2-40B4-BE49-F238E27FC236}">
                <a16:creationId xmlns:a16="http://schemas.microsoft.com/office/drawing/2014/main" id="{6F05B1FD-18F8-FB01-A787-BDA36790C759}"/>
              </a:ext>
            </a:extLst>
          </p:cNvPr>
          <p:cNvSpPr>
            <a:spLocks noChangeArrowheads="1"/>
          </p:cNvSpPr>
          <p:nvPr/>
        </p:nvSpPr>
        <p:spPr bwMode="auto">
          <a:xfrm>
            <a:off x="4492625" y="4319588"/>
            <a:ext cx="10175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Gender identity</a:t>
            </a:r>
          </a:p>
        </p:txBody>
      </p:sp>
      <p:sp>
        <p:nvSpPr>
          <p:cNvPr id="50660" name="TextBox 111">
            <a:extLst>
              <a:ext uri="{FF2B5EF4-FFF2-40B4-BE49-F238E27FC236}">
                <a16:creationId xmlns:a16="http://schemas.microsoft.com/office/drawing/2014/main" id="{2F1AD669-FC62-62B3-FA51-110C43CD3430}"/>
              </a:ext>
            </a:extLst>
          </p:cNvPr>
          <p:cNvSpPr>
            <a:spLocks noChangeArrowheads="1"/>
          </p:cNvSpPr>
          <p:nvPr/>
        </p:nvSpPr>
        <p:spPr bwMode="auto">
          <a:xfrm>
            <a:off x="5992813" y="4060825"/>
            <a:ext cx="94615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rgbClr val="FFFFFF"/>
                </a:solidFill>
              </a:rPr>
              <a:t>Heritage</a:t>
            </a:r>
          </a:p>
        </p:txBody>
      </p:sp>
      <p:sp>
        <p:nvSpPr>
          <p:cNvPr id="50661" name="Rectangle 8">
            <a:extLst>
              <a:ext uri="{FF2B5EF4-FFF2-40B4-BE49-F238E27FC236}">
                <a16:creationId xmlns:a16="http://schemas.microsoft.com/office/drawing/2014/main" id="{6A167250-95B4-CB93-3FAD-726C6D2E50B0}"/>
              </a:ext>
            </a:extLst>
          </p:cNvPr>
          <p:cNvSpPr>
            <a:spLocks noChangeArrowheads="1"/>
          </p:cNvSpPr>
          <p:nvPr/>
        </p:nvSpPr>
        <p:spPr bwMode="auto">
          <a:xfrm>
            <a:off x="7207250" y="1881188"/>
            <a:ext cx="4481513" cy="393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3038" indent="-173038"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r>
              <a:rPr lang="en-GB" altLang="en-US" sz="1800"/>
              <a:t>Unconscious bias operates at a very subtle level and below our awareness </a:t>
            </a:r>
          </a:p>
          <a:p>
            <a:endParaRPr lang="en-GB" altLang="en-US" sz="1800"/>
          </a:p>
          <a:p>
            <a:r>
              <a:rPr lang="en-GB" altLang="en-US" sz="1800"/>
              <a:t>It results in almost unnoticeable behaviours – micro behaviours – such as:</a:t>
            </a:r>
          </a:p>
          <a:p>
            <a:endParaRPr lang="en-GB" altLang="en-US" sz="1800"/>
          </a:p>
          <a:p>
            <a:pPr>
              <a:buFontTx/>
              <a:buChar char="•"/>
            </a:pPr>
            <a:r>
              <a:rPr lang="en-GB" altLang="en-US" sz="1800">
                <a:solidFill>
                  <a:schemeClr val="accent2"/>
                </a:solidFill>
              </a:rPr>
              <a:t>paying a little less attention to what the other person says</a:t>
            </a:r>
          </a:p>
          <a:p>
            <a:endParaRPr lang="en-GB" altLang="en-US" sz="1800">
              <a:solidFill>
                <a:schemeClr val="accent2"/>
              </a:solidFill>
            </a:endParaRPr>
          </a:p>
          <a:p>
            <a:pPr>
              <a:buFontTx/>
              <a:buChar char="•"/>
            </a:pPr>
            <a:r>
              <a:rPr lang="en-GB" altLang="en-US" sz="1800">
                <a:solidFill>
                  <a:schemeClr val="accent2"/>
                </a:solidFill>
              </a:rPr>
              <a:t>addressing a person less warmly or talking less to them </a:t>
            </a:r>
          </a:p>
          <a:p>
            <a:endParaRPr lang="en-GB" altLang="en-US" sz="1800">
              <a:solidFill>
                <a:schemeClr val="accent2"/>
              </a:solidFill>
            </a:endParaRPr>
          </a:p>
          <a:p>
            <a:r>
              <a:rPr lang="en-GB" altLang="en-US" sz="1800"/>
              <a:t>These are cumulative and may create disadvantage</a:t>
            </a:r>
          </a:p>
        </p:txBody>
      </p:sp>
      <p:sp>
        <p:nvSpPr>
          <p:cNvPr id="50662" name="TextBox 112">
            <a:extLst>
              <a:ext uri="{FF2B5EF4-FFF2-40B4-BE49-F238E27FC236}">
                <a16:creationId xmlns:a16="http://schemas.microsoft.com/office/drawing/2014/main" id="{08A733E1-8C3A-3BBB-A3DC-6BB82760C1E6}"/>
              </a:ext>
            </a:extLst>
          </p:cNvPr>
          <p:cNvSpPr>
            <a:spLocks noChangeArrowheads="1"/>
          </p:cNvSpPr>
          <p:nvPr/>
        </p:nvSpPr>
        <p:spPr bwMode="auto">
          <a:xfrm>
            <a:off x="4160838" y="5192713"/>
            <a:ext cx="104140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chemeClr val="bg1"/>
                </a:solidFill>
              </a:rPr>
              <a:t>Marital status</a:t>
            </a:r>
          </a:p>
        </p:txBody>
      </p:sp>
      <p:sp>
        <p:nvSpPr>
          <p:cNvPr id="50663" name="TextBox 123">
            <a:extLst>
              <a:ext uri="{FF2B5EF4-FFF2-40B4-BE49-F238E27FC236}">
                <a16:creationId xmlns:a16="http://schemas.microsoft.com/office/drawing/2014/main" id="{BA068CD8-7217-EC2A-E333-635CC2879BE1}"/>
              </a:ext>
            </a:extLst>
          </p:cNvPr>
          <p:cNvSpPr>
            <a:spLocks noChangeArrowheads="1"/>
          </p:cNvSpPr>
          <p:nvPr/>
        </p:nvSpPr>
        <p:spPr bwMode="auto">
          <a:xfrm>
            <a:off x="4073525" y="5000625"/>
            <a:ext cx="127476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100" b="1">
                <a:solidFill>
                  <a:schemeClr val="bg1"/>
                </a:solidFill>
              </a:rPr>
              <a:t>Education</a:t>
            </a:r>
          </a:p>
        </p:txBody>
      </p:sp>
      <p:sp>
        <p:nvSpPr>
          <p:cNvPr id="50664" name="Footer Placeholder 26">
            <a:extLst>
              <a:ext uri="{FF2B5EF4-FFF2-40B4-BE49-F238E27FC236}">
                <a16:creationId xmlns:a16="http://schemas.microsoft.com/office/drawing/2014/main" id="{EC9A656E-4C7A-072E-E79D-1E859B024919}"/>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endParaRPr lang="en-CA" altLang="en-US" sz="1200" dirty="0">
              <a:solidFill>
                <a:srgbClr val="999085"/>
              </a:solidFill>
            </a:endParaRPr>
          </a:p>
        </p:txBody>
      </p:sp>
      <p:sp>
        <p:nvSpPr>
          <p:cNvPr id="50665" name="Slide Number Placeholder 27">
            <a:extLst>
              <a:ext uri="{FF2B5EF4-FFF2-40B4-BE49-F238E27FC236}">
                <a16:creationId xmlns:a16="http://schemas.microsoft.com/office/drawing/2014/main" id="{20530C98-3770-63B6-B7EA-3295A5F71643}"/>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63E1F14E-B5D4-A049-AF30-B29757E2C56E}" type="slidenum">
              <a:rPr lang="en-CA" altLang="en-US" sz="1200">
                <a:solidFill>
                  <a:srgbClr val="999085"/>
                </a:solidFill>
              </a:rPr>
              <a:pPr defTabSz="712788" eaLnBrk="1" hangingPunct="1"/>
              <a:t>4</a:t>
            </a:fld>
            <a:endParaRPr lang="en-CA" altLang="en-US" sz="1200">
              <a:solidFill>
                <a:srgbClr val="99908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6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06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06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6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6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6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6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6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06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6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6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6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6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6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6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6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6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6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6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6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6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5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39" grpId="0" animBg="1"/>
      <p:bldP spid="50640" grpId="0" animBg="1"/>
      <p:bldP spid="50643" grpId="0" animBg="1"/>
      <p:bldP spid="50644" grpId="0" animBg="1"/>
      <p:bldP spid="50645" grpId="0" animBg="1"/>
      <p:bldP spid="50646" grpId="0" animBg="1"/>
      <p:bldP spid="50647" grpId="0" animBg="1"/>
      <p:bldP spid="50648" grpId="0" animBg="1"/>
      <p:bldP spid="50649" grpId="0" animBg="1"/>
      <p:bldP spid="50650" grpId="0" animBg="1"/>
      <p:bldP spid="50651" grpId="0" animBg="1"/>
      <p:bldP spid="50652" grpId="0" animBg="1"/>
      <p:bldP spid="50653" grpId="0" animBg="1"/>
      <p:bldP spid="50654" grpId="0" animBg="1"/>
      <p:bldP spid="50655" grpId="0" animBg="1"/>
      <p:bldP spid="50656" grpId="0" animBg="1"/>
      <p:bldP spid="50657" grpId="0" animBg="1"/>
      <p:bldP spid="50658" grpId="0" animBg="1"/>
      <p:bldP spid="50659" grpId="0" animBg="1"/>
      <p:bldP spid="50660" grpId="0" animBg="1"/>
      <p:bldP spid="50661" grpId="0" animBg="1"/>
      <p:bldP spid="50662" grpId="0" animBg="1"/>
      <p:bldP spid="506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ABC02-1EBD-6064-3188-3BF82F53AC03}"/>
              </a:ext>
            </a:extLst>
          </p:cNvPr>
          <p:cNvSpPr>
            <a:spLocks noGrp="1"/>
          </p:cNvSpPr>
          <p:nvPr>
            <p:ph type="title"/>
          </p:nvPr>
        </p:nvSpPr>
        <p:spPr>
          <a:xfrm>
            <a:off x="6248400" y="365125"/>
            <a:ext cx="5105400" cy="2579692"/>
          </a:xfrm>
        </p:spPr>
        <p:txBody>
          <a:bodyPr vert="horz" lIns="91440" tIns="45720" rIns="91440" bIns="45720" rtlCol="0" anchor="b">
            <a:normAutofit/>
          </a:bodyPr>
          <a:lstStyle/>
          <a:p>
            <a:r>
              <a:rPr lang="en-US" kern="1200">
                <a:solidFill>
                  <a:schemeClr val="tx1"/>
                </a:solidFill>
                <a:latin typeface="+mj-lt"/>
                <a:ea typeface="+mj-ea"/>
                <a:cs typeface="+mj-cs"/>
              </a:rPr>
              <a:t>Immigration and Refugee Concerns </a:t>
            </a:r>
          </a:p>
        </p:txBody>
      </p:sp>
      <p:pic>
        <p:nvPicPr>
          <p:cNvPr id="2052" name="Picture 4" descr="Reaching out for support is important for immigrant parents in Canada |  Canadian Immigrant">
            <a:extLst>
              <a:ext uri="{FF2B5EF4-FFF2-40B4-BE49-F238E27FC236}">
                <a16:creationId xmlns:a16="http://schemas.microsoft.com/office/drawing/2014/main" id="{95A479AF-873B-4F12-C5A4-3B45D8183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81" r="-2" b="-2"/>
          <a:stretch/>
        </p:blipFill>
        <p:spPr bwMode="auto">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Arab American immigrant ...">
            <a:extLst>
              <a:ext uri="{FF2B5EF4-FFF2-40B4-BE49-F238E27FC236}">
                <a16:creationId xmlns:a16="http://schemas.microsoft.com/office/drawing/2014/main" id="{DE5F914B-5628-81D8-BEFA-69A500BEB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16055"/>
          <a:stretch/>
        </p:blipFill>
        <p:spPr bwMode="auto">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BE4078-055B-D835-FA6B-F564ECF02049}"/>
              </a:ext>
            </a:extLst>
          </p:cNvPr>
          <p:cNvSpPr txBox="1"/>
          <p:nvPr/>
        </p:nvSpPr>
        <p:spPr>
          <a:xfrm>
            <a:off x="6248399" y="3124205"/>
            <a:ext cx="5105400" cy="305275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Language Barriers</a:t>
            </a:r>
          </a:p>
          <a:p>
            <a:pPr marL="285750" indent="-228600">
              <a:lnSpc>
                <a:spcPct val="90000"/>
              </a:lnSpc>
              <a:spcAft>
                <a:spcPts val="600"/>
              </a:spcAft>
              <a:buFont typeface="Arial" panose="020B0604020202020204" pitchFamily="34" charset="0"/>
              <a:buChar char="•"/>
            </a:pPr>
            <a:r>
              <a:rPr lang="en-US" sz="2000" dirty="0"/>
              <a:t>Working Motherhood </a:t>
            </a:r>
          </a:p>
          <a:p>
            <a:pPr marL="285750" indent="-228600">
              <a:lnSpc>
                <a:spcPct val="90000"/>
              </a:lnSpc>
              <a:spcAft>
                <a:spcPts val="600"/>
              </a:spcAft>
              <a:buFont typeface="Arial" panose="020B0604020202020204" pitchFamily="34" charset="0"/>
              <a:buChar char="•"/>
            </a:pPr>
            <a:r>
              <a:rPr lang="en-US" sz="2000" dirty="0"/>
              <a:t>Child-rearing Practices </a:t>
            </a:r>
          </a:p>
          <a:p>
            <a:pPr marL="285750" indent="-228600">
              <a:lnSpc>
                <a:spcPct val="90000"/>
              </a:lnSpc>
              <a:spcAft>
                <a:spcPts val="600"/>
              </a:spcAft>
              <a:buFont typeface="Arial" panose="020B0604020202020204" pitchFamily="34" charset="0"/>
              <a:buChar char="•"/>
            </a:pPr>
            <a:r>
              <a:rPr lang="en-US" sz="2000" dirty="0"/>
              <a:t>Cultural Differences </a:t>
            </a:r>
          </a:p>
          <a:p>
            <a:pPr marL="285750" indent="-228600">
              <a:lnSpc>
                <a:spcPct val="90000"/>
              </a:lnSpc>
              <a:spcAft>
                <a:spcPts val="600"/>
              </a:spcAft>
              <a:buFont typeface="Arial" panose="020B0604020202020204" pitchFamily="34" charset="0"/>
              <a:buChar char="•"/>
            </a:pPr>
            <a:r>
              <a:rPr lang="en-US" sz="2000" dirty="0"/>
              <a:t>Gender Roles</a:t>
            </a:r>
          </a:p>
          <a:p>
            <a:pPr>
              <a:lnSpc>
                <a:spcPct val="90000"/>
              </a:lnSpc>
              <a:spcAft>
                <a:spcPts val="600"/>
              </a:spcAft>
            </a:pPr>
            <a:endParaRPr lang="en-US" sz="2000" dirty="0"/>
          </a:p>
        </p:txBody>
      </p:sp>
    </p:spTree>
    <p:extLst>
      <p:ext uri="{BB962C8B-B14F-4D97-AF65-F5344CB8AC3E}">
        <p14:creationId xmlns:p14="http://schemas.microsoft.com/office/powerpoint/2010/main" val="404978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79" name="Picture 55">
            <a:extLst>
              <a:ext uri="{FF2B5EF4-FFF2-40B4-BE49-F238E27FC236}">
                <a16:creationId xmlns:a16="http://schemas.microsoft.com/office/drawing/2014/main" id="{71E1A248-EDD6-5DBC-7250-D629E4CE8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37" b="26685"/>
          <a:stretch>
            <a:fillRect/>
          </a:stretch>
        </p:blipFill>
        <p:spPr bwMode="auto">
          <a:xfrm>
            <a:off x="0" y="3797300"/>
            <a:ext cx="12192000"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80" name="Content Placeholder 19">
            <a:extLst>
              <a:ext uri="{FF2B5EF4-FFF2-40B4-BE49-F238E27FC236}">
                <a16:creationId xmlns:a16="http://schemas.microsoft.com/office/drawing/2014/main" id="{37698B51-5CC6-6F30-47A1-C135283B4CE9}"/>
              </a:ext>
            </a:extLst>
          </p:cNvPr>
          <p:cNvSpPr>
            <a:spLocks noGrp="1" noChangeArrowheads="1"/>
          </p:cNvSpPr>
          <p:nvPr>
            <p:ph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43381" name="Title 15">
            <a:extLst>
              <a:ext uri="{FF2B5EF4-FFF2-40B4-BE49-F238E27FC236}">
                <a16:creationId xmlns:a16="http://schemas.microsoft.com/office/drawing/2014/main" id="{604E0F5B-C1CC-BC35-DBA1-F1E5D7D80EC6}"/>
              </a:ext>
            </a:extLst>
          </p:cNvPr>
          <p:cNvSpPr>
            <a:spLocks noGrp="1" noChangeArrowheads="1"/>
          </p:cNvSpPr>
          <p:nvPr>
            <p:ph type="title" idx="4294967295"/>
          </p:nvPr>
        </p:nvSpPr>
        <p:spPr>
          <a:xfrm>
            <a:off x="636588" y="0"/>
            <a:ext cx="10945812" cy="1325563"/>
          </a:xfrm>
          <a:ln/>
        </p:spPr>
        <p:txBody>
          <a:bodyPr/>
          <a:lstStyle/>
          <a:p>
            <a:pPr eaLnBrk="1" hangingPunct="1"/>
            <a:r>
              <a:rPr lang="en-US" altLang="en-US" b="1" dirty="0">
                <a:latin typeface="Arial" panose="020B0604020202020204" pitchFamily="34" charset="0"/>
              </a:rPr>
              <a:t>EQUITY, DIVERSITY AND INCLUSION: WHY WE WORK ON IT NOW</a:t>
            </a:r>
          </a:p>
        </p:txBody>
      </p:sp>
      <p:sp>
        <p:nvSpPr>
          <p:cNvPr id="43382" name="Freeform 5">
            <a:extLst>
              <a:ext uri="{FF2B5EF4-FFF2-40B4-BE49-F238E27FC236}">
                <a16:creationId xmlns:a16="http://schemas.microsoft.com/office/drawing/2014/main" id="{D43EB630-CC07-5813-DC24-7C6AD4E88F2E}"/>
              </a:ext>
            </a:extLst>
          </p:cNvPr>
          <p:cNvSpPr>
            <a:spLocks noChangeAspect="1"/>
          </p:cNvSpPr>
          <p:nvPr/>
        </p:nvSpPr>
        <p:spPr bwMode="auto">
          <a:xfrm>
            <a:off x="8682038" y="1760538"/>
            <a:ext cx="2976562" cy="2430462"/>
          </a:xfrm>
          <a:custGeom>
            <a:avLst/>
            <a:gdLst>
              <a:gd name="T0" fmla="*/ 279 w 315"/>
              <a:gd name="T1" fmla="*/ 1 h 250"/>
              <a:gd name="T2" fmla="*/ 235 w 315"/>
              <a:gd name="T3" fmla="*/ 1 h 250"/>
              <a:gd name="T4" fmla="*/ 196 w 315"/>
              <a:gd name="T5" fmla="*/ 1 h 250"/>
              <a:gd name="T6" fmla="*/ 135 w 315"/>
              <a:gd name="T7" fmla="*/ 2 h 250"/>
              <a:gd name="T8" fmla="*/ 116 w 315"/>
              <a:gd name="T9" fmla="*/ 2 h 250"/>
              <a:gd name="T10" fmla="*/ 89 w 315"/>
              <a:gd name="T11" fmla="*/ 3 h 250"/>
              <a:gd name="T12" fmla="*/ 62 w 315"/>
              <a:gd name="T13" fmla="*/ 2 h 250"/>
              <a:gd name="T14" fmla="*/ 26 w 315"/>
              <a:gd name="T15" fmla="*/ 2 h 250"/>
              <a:gd name="T16" fmla="*/ 8 w 315"/>
              <a:gd name="T17" fmla="*/ 8 h 250"/>
              <a:gd name="T18" fmla="*/ 2 w 315"/>
              <a:gd name="T19" fmla="*/ 25 h 250"/>
              <a:gd name="T20" fmla="*/ 0 w 315"/>
              <a:gd name="T21" fmla="*/ 113 h 250"/>
              <a:gd name="T22" fmla="*/ 1 w 315"/>
              <a:gd name="T23" fmla="*/ 139 h 250"/>
              <a:gd name="T24" fmla="*/ 2 w 315"/>
              <a:gd name="T25" fmla="*/ 187 h 250"/>
              <a:gd name="T26" fmla="*/ 20 w 315"/>
              <a:gd name="T27" fmla="*/ 208 h 250"/>
              <a:gd name="T28" fmla="*/ 45 w 315"/>
              <a:gd name="T29" fmla="*/ 209 h 250"/>
              <a:gd name="T30" fmla="*/ 74 w 315"/>
              <a:gd name="T31" fmla="*/ 209 h 250"/>
              <a:gd name="T32" fmla="*/ 100 w 315"/>
              <a:gd name="T33" fmla="*/ 209 h 250"/>
              <a:gd name="T34" fmla="*/ 124 w 315"/>
              <a:gd name="T35" fmla="*/ 208 h 250"/>
              <a:gd name="T36" fmla="*/ 152 w 315"/>
              <a:gd name="T37" fmla="*/ 206 h 250"/>
              <a:gd name="T38" fmla="*/ 178 w 315"/>
              <a:gd name="T39" fmla="*/ 207 h 250"/>
              <a:gd name="T40" fmla="*/ 192 w 315"/>
              <a:gd name="T41" fmla="*/ 207 h 250"/>
              <a:gd name="T42" fmla="*/ 205 w 315"/>
              <a:gd name="T43" fmla="*/ 208 h 250"/>
              <a:gd name="T44" fmla="*/ 211 w 315"/>
              <a:gd name="T45" fmla="*/ 220 h 250"/>
              <a:gd name="T46" fmla="*/ 211 w 315"/>
              <a:gd name="T47" fmla="*/ 241 h 250"/>
              <a:gd name="T48" fmla="*/ 215 w 315"/>
              <a:gd name="T49" fmla="*/ 248 h 250"/>
              <a:gd name="T50" fmla="*/ 222 w 315"/>
              <a:gd name="T51" fmla="*/ 249 h 250"/>
              <a:gd name="T52" fmla="*/ 227 w 315"/>
              <a:gd name="T53" fmla="*/ 246 h 250"/>
              <a:gd name="T54" fmla="*/ 239 w 315"/>
              <a:gd name="T55" fmla="*/ 230 h 250"/>
              <a:gd name="T56" fmla="*/ 250 w 315"/>
              <a:gd name="T57" fmla="*/ 214 h 250"/>
              <a:gd name="T58" fmla="*/ 257 w 315"/>
              <a:gd name="T59" fmla="*/ 209 h 250"/>
              <a:gd name="T60" fmla="*/ 267 w 315"/>
              <a:gd name="T61" fmla="*/ 206 h 250"/>
              <a:gd name="T62" fmla="*/ 291 w 315"/>
              <a:gd name="T63" fmla="*/ 204 h 250"/>
              <a:gd name="T64" fmla="*/ 313 w 315"/>
              <a:gd name="T65" fmla="*/ 177 h 250"/>
              <a:gd name="T66" fmla="*/ 314 w 315"/>
              <a:gd name="T67" fmla="*/ 164 h 250"/>
              <a:gd name="T68" fmla="*/ 314 w 315"/>
              <a:gd name="T69" fmla="*/ 98 h 250"/>
              <a:gd name="T70" fmla="*/ 313 w 315"/>
              <a:gd name="T71" fmla="*/ 79 h 250"/>
              <a:gd name="T72" fmla="*/ 312 w 315"/>
              <a:gd name="T73" fmla="*/ 29 h 250"/>
              <a:gd name="T74" fmla="*/ 303 w 315"/>
              <a:gd name="T75" fmla="*/ 5 h 250"/>
              <a:gd name="T76" fmla="*/ 282 w 315"/>
              <a:gd name="T77" fmla="*/ 1 h 250"/>
              <a:gd name="T78" fmla="*/ 279 w 315"/>
              <a:gd name="T79"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5" h="250">
                <a:moveTo>
                  <a:pt x="279" y="1"/>
                </a:moveTo>
                <a:cubicBezTo>
                  <a:pt x="265" y="0"/>
                  <a:pt x="250" y="1"/>
                  <a:pt x="235" y="1"/>
                </a:cubicBezTo>
                <a:cubicBezTo>
                  <a:pt x="222" y="1"/>
                  <a:pt x="209" y="1"/>
                  <a:pt x="196" y="1"/>
                </a:cubicBezTo>
                <a:cubicBezTo>
                  <a:pt x="176" y="2"/>
                  <a:pt x="155" y="1"/>
                  <a:pt x="135" y="2"/>
                </a:cubicBezTo>
                <a:cubicBezTo>
                  <a:pt x="126" y="2"/>
                  <a:pt x="125" y="2"/>
                  <a:pt x="116" y="2"/>
                </a:cubicBezTo>
                <a:cubicBezTo>
                  <a:pt x="107" y="2"/>
                  <a:pt x="98" y="2"/>
                  <a:pt x="89" y="3"/>
                </a:cubicBezTo>
                <a:cubicBezTo>
                  <a:pt x="72" y="3"/>
                  <a:pt x="80" y="2"/>
                  <a:pt x="62" y="2"/>
                </a:cubicBezTo>
                <a:cubicBezTo>
                  <a:pt x="44" y="2"/>
                  <a:pt x="34" y="2"/>
                  <a:pt x="26" y="2"/>
                </a:cubicBezTo>
                <a:cubicBezTo>
                  <a:pt x="19" y="2"/>
                  <a:pt x="13" y="4"/>
                  <a:pt x="8" y="8"/>
                </a:cubicBezTo>
                <a:cubicBezTo>
                  <a:pt x="2" y="13"/>
                  <a:pt x="3" y="18"/>
                  <a:pt x="2" y="25"/>
                </a:cubicBezTo>
                <a:cubicBezTo>
                  <a:pt x="1" y="54"/>
                  <a:pt x="0" y="84"/>
                  <a:pt x="0" y="113"/>
                </a:cubicBezTo>
                <a:cubicBezTo>
                  <a:pt x="0" y="122"/>
                  <a:pt x="0" y="130"/>
                  <a:pt x="1" y="139"/>
                </a:cubicBezTo>
                <a:cubicBezTo>
                  <a:pt x="1" y="152"/>
                  <a:pt x="2" y="173"/>
                  <a:pt x="2" y="187"/>
                </a:cubicBezTo>
                <a:cubicBezTo>
                  <a:pt x="2" y="193"/>
                  <a:pt x="5" y="207"/>
                  <a:pt x="20" y="208"/>
                </a:cubicBezTo>
                <a:cubicBezTo>
                  <a:pt x="24" y="209"/>
                  <a:pt x="31" y="209"/>
                  <a:pt x="45" y="209"/>
                </a:cubicBezTo>
                <a:cubicBezTo>
                  <a:pt x="54" y="209"/>
                  <a:pt x="56" y="209"/>
                  <a:pt x="74" y="209"/>
                </a:cubicBezTo>
                <a:cubicBezTo>
                  <a:pt x="91" y="210"/>
                  <a:pt x="83" y="209"/>
                  <a:pt x="100" y="209"/>
                </a:cubicBezTo>
                <a:cubicBezTo>
                  <a:pt x="111" y="208"/>
                  <a:pt x="113" y="208"/>
                  <a:pt x="124" y="208"/>
                </a:cubicBezTo>
                <a:cubicBezTo>
                  <a:pt x="133" y="207"/>
                  <a:pt x="143" y="207"/>
                  <a:pt x="152" y="206"/>
                </a:cubicBezTo>
                <a:cubicBezTo>
                  <a:pt x="161" y="206"/>
                  <a:pt x="169" y="206"/>
                  <a:pt x="178" y="207"/>
                </a:cubicBezTo>
                <a:cubicBezTo>
                  <a:pt x="183" y="207"/>
                  <a:pt x="187" y="207"/>
                  <a:pt x="192" y="207"/>
                </a:cubicBezTo>
                <a:cubicBezTo>
                  <a:pt x="196" y="207"/>
                  <a:pt x="201" y="207"/>
                  <a:pt x="205" y="208"/>
                </a:cubicBezTo>
                <a:cubicBezTo>
                  <a:pt x="212" y="209"/>
                  <a:pt x="211" y="216"/>
                  <a:pt x="211" y="220"/>
                </a:cubicBezTo>
                <a:cubicBezTo>
                  <a:pt x="211" y="227"/>
                  <a:pt x="210" y="234"/>
                  <a:pt x="211" y="241"/>
                </a:cubicBezTo>
                <a:cubicBezTo>
                  <a:pt x="211" y="244"/>
                  <a:pt x="212" y="247"/>
                  <a:pt x="215" y="248"/>
                </a:cubicBezTo>
                <a:cubicBezTo>
                  <a:pt x="218" y="250"/>
                  <a:pt x="219" y="250"/>
                  <a:pt x="222" y="249"/>
                </a:cubicBezTo>
                <a:cubicBezTo>
                  <a:pt x="224" y="248"/>
                  <a:pt x="225" y="247"/>
                  <a:pt x="227" y="246"/>
                </a:cubicBezTo>
                <a:cubicBezTo>
                  <a:pt x="233" y="242"/>
                  <a:pt x="235" y="236"/>
                  <a:pt x="239" y="230"/>
                </a:cubicBezTo>
                <a:cubicBezTo>
                  <a:pt x="242" y="224"/>
                  <a:pt x="246" y="219"/>
                  <a:pt x="250" y="214"/>
                </a:cubicBezTo>
                <a:cubicBezTo>
                  <a:pt x="252" y="212"/>
                  <a:pt x="254" y="210"/>
                  <a:pt x="257" y="209"/>
                </a:cubicBezTo>
                <a:cubicBezTo>
                  <a:pt x="259" y="207"/>
                  <a:pt x="264" y="207"/>
                  <a:pt x="267" y="206"/>
                </a:cubicBezTo>
                <a:cubicBezTo>
                  <a:pt x="275" y="205"/>
                  <a:pt x="283" y="206"/>
                  <a:pt x="291" y="204"/>
                </a:cubicBezTo>
                <a:cubicBezTo>
                  <a:pt x="304" y="201"/>
                  <a:pt x="311" y="188"/>
                  <a:pt x="313" y="177"/>
                </a:cubicBezTo>
                <a:cubicBezTo>
                  <a:pt x="314" y="173"/>
                  <a:pt x="314" y="169"/>
                  <a:pt x="314" y="164"/>
                </a:cubicBezTo>
                <a:cubicBezTo>
                  <a:pt x="314" y="142"/>
                  <a:pt x="315" y="120"/>
                  <a:pt x="314" y="98"/>
                </a:cubicBezTo>
                <a:cubicBezTo>
                  <a:pt x="314" y="91"/>
                  <a:pt x="314" y="85"/>
                  <a:pt x="313" y="79"/>
                </a:cubicBezTo>
                <a:cubicBezTo>
                  <a:pt x="313" y="62"/>
                  <a:pt x="312" y="46"/>
                  <a:pt x="312" y="29"/>
                </a:cubicBezTo>
                <a:cubicBezTo>
                  <a:pt x="312" y="21"/>
                  <a:pt x="311" y="10"/>
                  <a:pt x="303" y="5"/>
                </a:cubicBezTo>
                <a:cubicBezTo>
                  <a:pt x="297" y="1"/>
                  <a:pt x="289" y="1"/>
                  <a:pt x="282" y="1"/>
                </a:cubicBezTo>
                <a:cubicBezTo>
                  <a:pt x="281" y="1"/>
                  <a:pt x="280" y="1"/>
                  <a:pt x="279" y="1"/>
                </a:cubicBezTo>
              </a:path>
            </a:pathLst>
          </a:custGeom>
          <a:noFill/>
          <a:ln w="2857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tIns="0" bIns="0"/>
          <a:lstStyle/>
          <a:p>
            <a:pPr algn="ctr" eaLnBrk="0" hangingPunct="0"/>
            <a:endParaRPr lang="en-US" altLang="en-US" sz="1800">
              <a:solidFill>
                <a:schemeClr val="accent2"/>
              </a:solidFill>
            </a:endParaRPr>
          </a:p>
          <a:p>
            <a:pPr algn="ctr" eaLnBrk="0" hangingPunct="0"/>
            <a:r>
              <a:rPr lang="en-US" altLang="en-US" sz="1800">
                <a:solidFill>
                  <a:schemeClr val="accent2"/>
                </a:solidFill>
              </a:rPr>
              <a:t>Different types of people give different types of ideas. We want to have as many perspectives as possible</a:t>
            </a:r>
          </a:p>
        </p:txBody>
      </p:sp>
      <p:sp>
        <p:nvSpPr>
          <p:cNvPr id="43383" name="Freeform 8">
            <a:extLst>
              <a:ext uri="{FF2B5EF4-FFF2-40B4-BE49-F238E27FC236}">
                <a16:creationId xmlns:a16="http://schemas.microsoft.com/office/drawing/2014/main" id="{23F9053E-5F04-D5B3-519F-27ABCC077B84}"/>
              </a:ext>
            </a:extLst>
          </p:cNvPr>
          <p:cNvSpPr>
            <a:spLocks noChangeAspect="1"/>
          </p:cNvSpPr>
          <p:nvPr/>
        </p:nvSpPr>
        <p:spPr bwMode="auto">
          <a:xfrm>
            <a:off x="4511675" y="1803400"/>
            <a:ext cx="3413125" cy="1993900"/>
          </a:xfrm>
          <a:custGeom>
            <a:avLst/>
            <a:gdLst>
              <a:gd name="T0" fmla="*/ 25 w 219"/>
              <a:gd name="T1" fmla="*/ 1 h 325"/>
              <a:gd name="T2" fmla="*/ 55 w 219"/>
              <a:gd name="T3" fmla="*/ 1 h 325"/>
              <a:gd name="T4" fmla="*/ 83 w 219"/>
              <a:gd name="T5" fmla="*/ 1 h 325"/>
              <a:gd name="T6" fmla="*/ 125 w 219"/>
              <a:gd name="T7" fmla="*/ 2 h 325"/>
              <a:gd name="T8" fmla="*/ 139 w 219"/>
              <a:gd name="T9" fmla="*/ 3 h 325"/>
              <a:gd name="T10" fmla="*/ 157 w 219"/>
              <a:gd name="T11" fmla="*/ 4 h 325"/>
              <a:gd name="T12" fmla="*/ 176 w 219"/>
              <a:gd name="T13" fmla="*/ 2 h 325"/>
              <a:gd name="T14" fmla="*/ 201 w 219"/>
              <a:gd name="T15" fmla="*/ 3 h 325"/>
              <a:gd name="T16" fmla="*/ 214 w 219"/>
              <a:gd name="T17" fmla="*/ 11 h 325"/>
              <a:gd name="T18" fmla="*/ 218 w 219"/>
              <a:gd name="T19" fmla="*/ 34 h 325"/>
              <a:gd name="T20" fmla="*/ 219 w 219"/>
              <a:gd name="T21" fmla="*/ 151 h 325"/>
              <a:gd name="T22" fmla="*/ 219 w 219"/>
              <a:gd name="T23" fmla="*/ 186 h 325"/>
              <a:gd name="T24" fmla="*/ 218 w 219"/>
              <a:gd name="T25" fmla="*/ 250 h 325"/>
              <a:gd name="T26" fmla="*/ 206 w 219"/>
              <a:gd name="T27" fmla="*/ 278 h 325"/>
              <a:gd name="T28" fmla="*/ 188 w 219"/>
              <a:gd name="T29" fmla="*/ 279 h 325"/>
              <a:gd name="T30" fmla="*/ 168 w 219"/>
              <a:gd name="T31" fmla="*/ 280 h 325"/>
              <a:gd name="T32" fmla="*/ 149 w 219"/>
              <a:gd name="T33" fmla="*/ 279 h 325"/>
              <a:gd name="T34" fmla="*/ 133 w 219"/>
              <a:gd name="T35" fmla="*/ 278 h 325"/>
              <a:gd name="T36" fmla="*/ 113 w 219"/>
              <a:gd name="T37" fmla="*/ 276 h 325"/>
              <a:gd name="T38" fmla="*/ 95 w 219"/>
              <a:gd name="T39" fmla="*/ 276 h 325"/>
              <a:gd name="T40" fmla="*/ 86 w 219"/>
              <a:gd name="T41" fmla="*/ 277 h 325"/>
              <a:gd name="T42" fmla="*/ 76 w 219"/>
              <a:gd name="T43" fmla="*/ 278 h 325"/>
              <a:gd name="T44" fmla="*/ 72 w 219"/>
              <a:gd name="T45" fmla="*/ 285 h 325"/>
              <a:gd name="T46" fmla="*/ 72 w 219"/>
              <a:gd name="T47" fmla="*/ 312 h 325"/>
              <a:gd name="T48" fmla="*/ 69 w 219"/>
              <a:gd name="T49" fmla="*/ 323 h 325"/>
              <a:gd name="T50" fmla="*/ 65 w 219"/>
              <a:gd name="T51" fmla="*/ 323 h 325"/>
              <a:gd name="T52" fmla="*/ 61 w 219"/>
              <a:gd name="T53" fmla="*/ 320 h 325"/>
              <a:gd name="T54" fmla="*/ 53 w 219"/>
              <a:gd name="T55" fmla="*/ 298 h 325"/>
              <a:gd name="T56" fmla="*/ 45 w 219"/>
              <a:gd name="T57" fmla="*/ 286 h 325"/>
              <a:gd name="T58" fmla="*/ 40 w 219"/>
              <a:gd name="T59" fmla="*/ 279 h 325"/>
              <a:gd name="T60" fmla="*/ 33 w 219"/>
              <a:gd name="T61" fmla="*/ 276 h 325"/>
              <a:gd name="T62" fmla="*/ 16 w 219"/>
              <a:gd name="T63" fmla="*/ 273 h 325"/>
              <a:gd name="T64" fmla="*/ 1 w 219"/>
              <a:gd name="T65" fmla="*/ 237 h 325"/>
              <a:gd name="T66" fmla="*/ 1 w 219"/>
              <a:gd name="T67" fmla="*/ 220 h 325"/>
              <a:gd name="T68" fmla="*/ 0 w 219"/>
              <a:gd name="T69" fmla="*/ 131 h 325"/>
              <a:gd name="T70" fmla="*/ 1 w 219"/>
              <a:gd name="T71" fmla="*/ 105 h 325"/>
              <a:gd name="T72" fmla="*/ 2 w 219"/>
              <a:gd name="T73" fmla="*/ 39 h 325"/>
              <a:gd name="T74" fmla="*/ 8 w 219"/>
              <a:gd name="T75" fmla="*/ 6 h 325"/>
              <a:gd name="T76" fmla="*/ 22 w 219"/>
              <a:gd name="T77" fmla="*/ 1 h 325"/>
              <a:gd name="T78" fmla="*/ 25 w 219"/>
              <a:gd name="T79" fmla="*/ 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325">
                <a:moveTo>
                  <a:pt x="25" y="1"/>
                </a:moveTo>
                <a:cubicBezTo>
                  <a:pt x="35" y="0"/>
                  <a:pt x="45" y="2"/>
                  <a:pt x="55" y="1"/>
                </a:cubicBezTo>
                <a:cubicBezTo>
                  <a:pt x="64" y="1"/>
                  <a:pt x="73" y="1"/>
                  <a:pt x="83" y="1"/>
                </a:cubicBezTo>
                <a:cubicBezTo>
                  <a:pt x="97" y="2"/>
                  <a:pt x="111" y="2"/>
                  <a:pt x="125" y="2"/>
                </a:cubicBezTo>
                <a:cubicBezTo>
                  <a:pt x="132" y="3"/>
                  <a:pt x="132" y="3"/>
                  <a:pt x="139" y="3"/>
                </a:cubicBezTo>
                <a:cubicBezTo>
                  <a:pt x="145" y="3"/>
                  <a:pt x="151" y="3"/>
                  <a:pt x="157" y="4"/>
                </a:cubicBezTo>
                <a:cubicBezTo>
                  <a:pt x="170" y="4"/>
                  <a:pt x="164" y="2"/>
                  <a:pt x="176" y="2"/>
                </a:cubicBezTo>
                <a:cubicBezTo>
                  <a:pt x="189" y="3"/>
                  <a:pt x="196" y="3"/>
                  <a:pt x="201" y="3"/>
                </a:cubicBezTo>
                <a:cubicBezTo>
                  <a:pt x="206" y="3"/>
                  <a:pt x="210" y="5"/>
                  <a:pt x="214" y="11"/>
                </a:cubicBezTo>
                <a:cubicBezTo>
                  <a:pt x="218" y="17"/>
                  <a:pt x="218" y="25"/>
                  <a:pt x="218" y="34"/>
                </a:cubicBezTo>
                <a:cubicBezTo>
                  <a:pt x="219" y="73"/>
                  <a:pt x="219" y="112"/>
                  <a:pt x="219" y="151"/>
                </a:cubicBezTo>
                <a:cubicBezTo>
                  <a:pt x="219" y="163"/>
                  <a:pt x="219" y="174"/>
                  <a:pt x="219" y="186"/>
                </a:cubicBezTo>
                <a:cubicBezTo>
                  <a:pt x="219" y="204"/>
                  <a:pt x="218" y="232"/>
                  <a:pt x="218" y="250"/>
                </a:cubicBezTo>
                <a:cubicBezTo>
                  <a:pt x="218" y="258"/>
                  <a:pt x="216" y="277"/>
                  <a:pt x="206" y="278"/>
                </a:cubicBezTo>
                <a:cubicBezTo>
                  <a:pt x="203" y="279"/>
                  <a:pt x="198" y="279"/>
                  <a:pt x="188" y="279"/>
                </a:cubicBezTo>
                <a:cubicBezTo>
                  <a:pt x="182" y="279"/>
                  <a:pt x="180" y="280"/>
                  <a:pt x="168" y="280"/>
                </a:cubicBezTo>
                <a:cubicBezTo>
                  <a:pt x="156" y="280"/>
                  <a:pt x="162" y="280"/>
                  <a:pt x="149" y="279"/>
                </a:cubicBezTo>
                <a:cubicBezTo>
                  <a:pt x="142" y="279"/>
                  <a:pt x="140" y="278"/>
                  <a:pt x="133" y="278"/>
                </a:cubicBezTo>
                <a:cubicBezTo>
                  <a:pt x="126" y="277"/>
                  <a:pt x="120" y="276"/>
                  <a:pt x="113" y="276"/>
                </a:cubicBezTo>
                <a:cubicBezTo>
                  <a:pt x="107" y="276"/>
                  <a:pt x="101" y="276"/>
                  <a:pt x="95" y="276"/>
                </a:cubicBezTo>
                <a:cubicBezTo>
                  <a:pt x="92" y="276"/>
                  <a:pt x="89" y="277"/>
                  <a:pt x="86" y="277"/>
                </a:cubicBezTo>
                <a:cubicBezTo>
                  <a:pt x="82" y="277"/>
                  <a:pt x="79" y="277"/>
                  <a:pt x="76" y="278"/>
                </a:cubicBezTo>
                <a:cubicBezTo>
                  <a:pt x="72" y="280"/>
                  <a:pt x="72" y="279"/>
                  <a:pt x="72" y="285"/>
                </a:cubicBezTo>
                <a:cubicBezTo>
                  <a:pt x="72" y="294"/>
                  <a:pt x="73" y="303"/>
                  <a:pt x="72" y="312"/>
                </a:cubicBezTo>
                <a:cubicBezTo>
                  <a:pt x="72" y="316"/>
                  <a:pt x="72" y="321"/>
                  <a:pt x="69" y="323"/>
                </a:cubicBezTo>
                <a:cubicBezTo>
                  <a:pt x="68" y="325"/>
                  <a:pt x="67" y="325"/>
                  <a:pt x="65" y="323"/>
                </a:cubicBezTo>
                <a:cubicBezTo>
                  <a:pt x="63" y="323"/>
                  <a:pt x="62" y="321"/>
                  <a:pt x="61" y="320"/>
                </a:cubicBezTo>
                <a:cubicBezTo>
                  <a:pt x="57" y="314"/>
                  <a:pt x="56" y="306"/>
                  <a:pt x="53" y="298"/>
                </a:cubicBezTo>
                <a:cubicBezTo>
                  <a:pt x="51" y="291"/>
                  <a:pt x="48" y="292"/>
                  <a:pt x="45" y="286"/>
                </a:cubicBezTo>
                <a:cubicBezTo>
                  <a:pt x="44" y="283"/>
                  <a:pt x="42" y="281"/>
                  <a:pt x="40" y="279"/>
                </a:cubicBezTo>
                <a:cubicBezTo>
                  <a:pt x="39" y="277"/>
                  <a:pt x="35" y="276"/>
                  <a:pt x="33" y="276"/>
                </a:cubicBezTo>
                <a:cubicBezTo>
                  <a:pt x="27" y="274"/>
                  <a:pt x="22" y="275"/>
                  <a:pt x="16" y="273"/>
                </a:cubicBezTo>
                <a:cubicBezTo>
                  <a:pt x="7" y="269"/>
                  <a:pt x="2" y="252"/>
                  <a:pt x="1" y="237"/>
                </a:cubicBezTo>
                <a:cubicBezTo>
                  <a:pt x="1" y="231"/>
                  <a:pt x="1" y="226"/>
                  <a:pt x="1" y="220"/>
                </a:cubicBezTo>
                <a:cubicBezTo>
                  <a:pt x="0" y="190"/>
                  <a:pt x="0" y="160"/>
                  <a:pt x="0" y="131"/>
                </a:cubicBezTo>
                <a:cubicBezTo>
                  <a:pt x="0" y="122"/>
                  <a:pt x="1" y="114"/>
                  <a:pt x="1" y="105"/>
                </a:cubicBezTo>
                <a:cubicBezTo>
                  <a:pt x="1" y="83"/>
                  <a:pt x="2" y="61"/>
                  <a:pt x="2" y="39"/>
                </a:cubicBezTo>
                <a:cubicBezTo>
                  <a:pt x="2" y="29"/>
                  <a:pt x="2" y="13"/>
                  <a:pt x="8" y="6"/>
                </a:cubicBezTo>
                <a:cubicBezTo>
                  <a:pt x="12" y="2"/>
                  <a:pt x="18" y="2"/>
                  <a:pt x="22" y="1"/>
                </a:cubicBezTo>
                <a:cubicBezTo>
                  <a:pt x="23" y="1"/>
                  <a:pt x="24" y="1"/>
                  <a:pt x="25" y="1"/>
                </a:cubicBezTo>
              </a:path>
            </a:pathLst>
          </a:custGeom>
          <a:noFill/>
          <a:ln w="2857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tIns="0" bIns="0"/>
          <a:lstStyle/>
          <a:p>
            <a:pPr algn="ctr" eaLnBrk="0" hangingPunct="0"/>
            <a:endParaRPr lang="en-US" altLang="en-US" sz="1800" dirty="0">
              <a:solidFill>
                <a:schemeClr val="accent2"/>
              </a:solidFill>
            </a:endParaRPr>
          </a:p>
          <a:p>
            <a:pPr algn="ctr" eaLnBrk="0" hangingPunct="0"/>
            <a:r>
              <a:rPr lang="en-US" altLang="en-US" sz="1800" dirty="0">
                <a:solidFill>
                  <a:schemeClr val="accent2"/>
                </a:solidFill>
              </a:rPr>
              <a:t>We want people to stay with our organization, so they need to feel they have work satisfaction</a:t>
            </a:r>
          </a:p>
        </p:txBody>
      </p:sp>
      <p:sp>
        <p:nvSpPr>
          <p:cNvPr id="43384" name="Freeform 6">
            <a:extLst>
              <a:ext uri="{FF2B5EF4-FFF2-40B4-BE49-F238E27FC236}">
                <a16:creationId xmlns:a16="http://schemas.microsoft.com/office/drawing/2014/main" id="{F895C780-B2E5-E280-9144-D4A5DC696460}"/>
              </a:ext>
            </a:extLst>
          </p:cNvPr>
          <p:cNvSpPr>
            <a:spLocks noChangeAspect="1"/>
          </p:cNvSpPr>
          <p:nvPr/>
        </p:nvSpPr>
        <p:spPr bwMode="auto">
          <a:xfrm>
            <a:off x="636588" y="1803400"/>
            <a:ext cx="3324225" cy="2444750"/>
          </a:xfrm>
          <a:custGeom>
            <a:avLst/>
            <a:gdLst>
              <a:gd name="T0" fmla="*/ 32 w 284"/>
              <a:gd name="T1" fmla="*/ 0 h 170"/>
              <a:gd name="T2" fmla="*/ 72 w 284"/>
              <a:gd name="T3" fmla="*/ 0 h 170"/>
              <a:gd name="T4" fmla="*/ 107 w 284"/>
              <a:gd name="T5" fmla="*/ 1 h 170"/>
              <a:gd name="T6" fmla="*/ 162 w 284"/>
              <a:gd name="T7" fmla="*/ 1 h 170"/>
              <a:gd name="T8" fmla="*/ 180 w 284"/>
              <a:gd name="T9" fmla="*/ 1 h 170"/>
              <a:gd name="T10" fmla="*/ 204 w 284"/>
              <a:gd name="T11" fmla="*/ 2 h 170"/>
              <a:gd name="T12" fmla="*/ 228 w 284"/>
              <a:gd name="T13" fmla="*/ 1 h 170"/>
              <a:gd name="T14" fmla="*/ 261 w 284"/>
              <a:gd name="T15" fmla="*/ 1 h 170"/>
              <a:gd name="T16" fmla="*/ 278 w 284"/>
              <a:gd name="T17" fmla="*/ 5 h 170"/>
              <a:gd name="T18" fmla="*/ 283 w 284"/>
              <a:gd name="T19" fmla="*/ 17 h 170"/>
              <a:gd name="T20" fmla="*/ 284 w 284"/>
              <a:gd name="T21" fmla="*/ 77 h 170"/>
              <a:gd name="T22" fmla="*/ 284 w 284"/>
              <a:gd name="T23" fmla="*/ 94 h 170"/>
              <a:gd name="T24" fmla="*/ 283 w 284"/>
              <a:gd name="T25" fmla="*/ 127 h 170"/>
              <a:gd name="T26" fmla="*/ 267 w 284"/>
              <a:gd name="T27" fmla="*/ 142 h 170"/>
              <a:gd name="T28" fmla="*/ 244 w 284"/>
              <a:gd name="T29" fmla="*/ 142 h 170"/>
              <a:gd name="T30" fmla="*/ 218 w 284"/>
              <a:gd name="T31" fmla="*/ 143 h 170"/>
              <a:gd name="T32" fmla="*/ 194 w 284"/>
              <a:gd name="T33" fmla="*/ 142 h 170"/>
              <a:gd name="T34" fmla="*/ 173 w 284"/>
              <a:gd name="T35" fmla="*/ 141 h 170"/>
              <a:gd name="T36" fmla="*/ 147 w 284"/>
              <a:gd name="T37" fmla="*/ 140 h 170"/>
              <a:gd name="T38" fmla="*/ 124 w 284"/>
              <a:gd name="T39" fmla="*/ 141 h 170"/>
              <a:gd name="T40" fmla="*/ 111 w 284"/>
              <a:gd name="T41" fmla="*/ 141 h 170"/>
              <a:gd name="T42" fmla="*/ 99 w 284"/>
              <a:gd name="T43" fmla="*/ 141 h 170"/>
              <a:gd name="T44" fmla="*/ 94 w 284"/>
              <a:gd name="T45" fmla="*/ 150 h 170"/>
              <a:gd name="T46" fmla="*/ 94 w 284"/>
              <a:gd name="T47" fmla="*/ 164 h 170"/>
              <a:gd name="T48" fmla="*/ 90 w 284"/>
              <a:gd name="T49" fmla="*/ 169 h 170"/>
              <a:gd name="T50" fmla="*/ 84 w 284"/>
              <a:gd name="T51" fmla="*/ 169 h 170"/>
              <a:gd name="T52" fmla="*/ 80 w 284"/>
              <a:gd name="T53" fmla="*/ 168 h 170"/>
              <a:gd name="T54" fmla="*/ 69 w 284"/>
              <a:gd name="T55" fmla="*/ 156 h 170"/>
              <a:gd name="T56" fmla="*/ 58 w 284"/>
              <a:gd name="T57" fmla="*/ 146 h 170"/>
              <a:gd name="T58" fmla="*/ 52 w 284"/>
              <a:gd name="T59" fmla="*/ 142 h 170"/>
              <a:gd name="T60" fmla="*/ 43 w 284"/>
              <a:gd name="T61" fmla="*/ 140 h 170"/>
              <a:gd name="T62" fmla="*/ 21 w 284"/>
              <a:gd name="T63" fmla="*/ 139 h 170"/>
              <a:gd name="T64" fmla="*/ 1 w 284"/>
              <a:gd name="T65" fmla="*/ 120 h 170"/>
              <a:gd name="T66" fmla="*/ 1 w 284"/>
              <a:gd name="T67" fmla="*/ 112 h 170"/>
              <a:gd name="T68" fmla="*/ 0 w 284"/>
              <a:gd name="T69" fmla="*/ 66 h 170"/>
              <a:gd name="T70" fmla="*/ 1 w 284"/>
              <a:gd name="T71" fmla="*/ 53 h 170"/>
              <a:gd name="T72" fmla="*/ 2 w 284"/>
              <a:gd name="T73" fmla="*/ 20 h 170"/>
              <a:gd name="T74" fmla="*/ 10 w 284"/>
              <a:gd name="T75" fmla="*/ 3 h 170"/>
              <a:gd name="T76" fmla="*/ 29 w 284"/>
              <a:gd name="T77" fmla="*/ 0 h 170"/>
              <a:gd name="T78" fmla="*/ 32 w 284"/>
              <a:gd name="T7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170">
                <a:moveTo>
                  <a:pt x="32" y="0"/>
                </a:moveTo>
                <a:cubicBezTo>
                  <a:pt x="45" y="0"/>
                  <a:pt x="58" y="1"/>
                  <a:pt x="72" y="0"/>
                </a:cubicBezTo>
                <a:cubicBezTo>
                  <a:pt x="83" y="0"/>
                  <a:pt x="95" y="0"/>
                  <a:pt x="107" y="1"/>
                </a:cubicBezTo>
                <a:cubicBezTo>
                  <a:pt x="126" y="1"/>
                  <a:pt x="144" y="1"/>
                  <a:pt x="162" y="1"/>
                </a:cubicBezTo>
                <a:cubicBezTo>
                  <a:pt x="171" y="1"/>
                  <a:pt x="172" y="2"/>
                  <a:pt x="180" y="1"/>
                </a:cubicBezTo>
                <a:cubicBezTo>
                  <a:pt x="188" y="1"/>
                  <a:pt x="196" y="1"/>
                  <a:pt x="204" y="2"/>
                </a:cubicBezTo>
                <a:cubicBezTo>
                  <a:pt x="220" y="2"/>
                  <a:pt x="212" y="1"/>
                  <a:pt x="228" y="1"/>
                </a:cubicBezTo>
                <a:cubicBezTo>
                  <a:pt x="245" y="1"/>
                  <a:pt x="254" y="1"/>
                  <a:pt x="261" y="1"/>
                </a:cubicBezTo>
                <a:cubicBezTo>
                  <a:pt x="267" y="1"/>
                  <a:pt x="273" y="2"/>
                  <a:pt x="278" y="5"/>
                </a:cubicBezTo>
                <a:cubicBezTo>
                  <a:pt x="283" y="8"/>
                  <a:pt x="282" y="12"/>
                  <a:pt x="283" y="17"/>
                </a:cubicBezTo>
                <a:cubicBezTo>
                  <a:pt x="284" y="37"/>
                  <a:pt x="284" y="57"/>
                  <a:pt x="284" y="77"/>
                </a:cubicBezTo>
                <a:cubicBezTo>
                  <a:pt x="284" y="83"/>
                  <a:pt x="284" y="89"/>
                  <a:pt x="284" y="94"/>
                </a:cubicBezTo>
                <a:cubicBezTo>
                  <a:pt x="284" y="104"/>
                  <a:pt x="283" y="118"/>
                  <a:pt x="283" y="127"/>
                </a:cubicBezTo>
                <a:cubicBezTo>
                  <a:pt x="283" y="131"/>
                  <a:pt x="280" y="141"/>
                  <a:pt x="267" y="142"/>
                </a:cubicBezTo>
                <a:cubicBezTo>
                  <a:pt x="263" y="142"/>
                  <a:pt x="256" y="142"/>
                  <a:pt x="244" y="142"/>
                </a:cubicBezTo>
                <a:cubicBezTo>
                  <a:pt x="235" y="142"/>
                  <a:pt x="234" y="142"/>
                  <a:pt x="218" y="143"/>
                </a:cubicBezTo>
                <a:cubicBezTo>
                  <a:pt x="202" y="143"/>
                  <a:pt x="210" y="142"/>
                  <a:pt x="194" y="142"/>
                </a:cubicBezTo>
                <a:cubicBezTo>
                  <a:pt x="184" y="142"/>
                  <a:pt x="182" y="142"/>
                  <a:pt x="173" y="141"/>
                </a:cubicBezTo>
                <a:cubicBezTo>
                  <a:pt x="164" y="141"/>
                  <a:pt x="155" y="141"/>
                  <a:pt x="147" y="140"/>
                </a:cubicBezTo>
                <a:cubicBezTo>
                  <a:pt x="139" y="140"/>
                  <a:pt x="131" y="140"/>
                  <a:pt x="124" y="141"/>
                </a:cubicBezTo>
                <a:cubicBezTo>
                  <a:pt x="119" y="141"/>
                  <a:pt x="115" y="141"/>
                  <a:pt x="111" y="141"/>
                </a:cubicBezTo>
                <a:cubicBezTo>
                  <a:pt x="107" y="141"/>
                  <a:pt x="103" y="141"/>
                  <a:pt x="99" y="141"/>
                </a:cubicBezTo>
                <a:cubicBezTo>
                  <a:pt x="93" y="142"/>
                  <a:pt x="93" y="147"/>
                  <a:pt x="94" y="150"/>
                </a:cubicBezTo>
                <a:cubicBezTo>
                  <a:pt x="94" y="155"/>
                  <a:pt x="94" y="159"/>
                  <a:pt x="94" y="164"/>
                </a:cubicBezTo>
                <a:cubicBezTo>
                  <a:pt x="94" y="166"/>
                  <a:pt x="93" y="168"/>
                  <a:pt x="90" y="169"/>
                </a:cubicBezTo>
                <a:cubicBezTo>
                  <a:pt x="88" y="170"/>
                  <a:pt x="86" y="170"/>
                  <a:pt x="84" y="169"/>
                </a:cubicBezTo>
                <a:cubicBezTo>
                  <a:pt x="82" y="169"/>
                  <a:pt x="81" y="168"/>
                  <a:pt x="80" y="168"/>
                </a:cubicBezTo>
                <a:cubicBezTo>
                  <a:pt x="74" y="164"/>
                  <a:pt x="72" y="160"/>
                  <a:pt x="69" y="156"/>
                </a:cubicBezTo>
                <a:cubicBezTo>
                  <a:pt x="66" y="153"/>
                  <a:pt x="62" y="149"/>
                  <a:pt x="58" y="146"/>
                </a:cubicBezTo>
                <a:cubicBezTo>
                  <a:pt x="56" y="144"/>
                  <a:pt x="55" y="143"/>
                  <a:pt x="52" y="142"/>
                </a:cubicBezTo>
                <a:cubicBezTo>
                  <a:pt x="50" y="141"/>
                  <a:pt x="45" y="141"/>
                  <a:pt x="43" y="140"/>
                </a:cubicBezTo>
                <a:cubicBezTo>
                  <a:pt x="36" y="140"/>
                  <a:pt x="28" y="140"/>
                  <a:pt x="21" y="139"/>
                </a:cubicBezTo>
                <a:cubicBezTo>
                  <a:pt x="9" y="137"/>
                  <a:pt x="3" y="128"/>
                  <a:pt x="1" y="120"/>
                </a:cubicBezTo>
                <a:cubicBezTo>
                  <a:pt x="1" y="118"/>
                  <a:pt x="1" y="115"/>
                  <a:pt x="1" y="112"/>
                </a:cubicBezTo>
                <a:cubicBezTo>
                  <a:pt x="0" y="97"/>
                  <a:pt x="0" y="82"/>
                  <a:pt x="0" y="66"/>
                </a:cubicBezTo>
                <a:cubicBezTo>
                  <a:pt x="1" y="62"/>
                  <a:pt x="1" y="58"/>
                  <a:pt x="1" y="53"/>
                </a:cubicBezTo>
                <a:cubicBezTo>
                  <a:pt x="2" y="42"/>
                  <a:pt x="2" y="31"/>
                  <a:pt x="2" y="20"/>
                </a:cubicBezTo>
                <a:cubicBezTo>
                  <a:pt x="2" y="14"/>
                  <a:pt x="3" y="6"/>
                  <a:pt x="10" y="3"/>
                </a:cubicBezTo>
                <a:cubicBezTo>
                  <a:pt x="16" y="1"/>
                  <a:pt x="23" y="1"/>
                  <a:pt x="29" y="0"/>
                </a:cubicBezTo>
                <a:cubicBezTo>
                  <a:pt x="30" y="0"/>
                  <a:pt x="31" y="0"/>
                  <a:pt x="32" y="0"/>
                </a:cubicBezTo>
              </a:path>
            </a:pathLst>
          </a:custGeom>
          <a:noFill/>
          <a:ln w="28575" cap="flat" algn="ctr">
            <a:solidFill>
              <a:srgbClr val="8E2457"/>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eaLnBrk="0" hangingPunct="0"/>
            <a:endParaRPr lang="en-US" altLang="en-US" sz="1800" dirty="0">
              <a:solidFill>
                <a:schemeClr val="accent2"/>
              </a:solidFill>
            </a:endParaRPr>
          </a:p>
          <a:p>
            <a:pPr algn="ctr" eaLnBrk="0" hangingPunct="0"/>
            <a:endParaRPr lang="en-US" altLang="en-US" sz="1800" dirty="0">
              <a:solidFill>
                <a:schemeClr val="accent2"/>
              </a:solidFill>
            </a:endParaRPr>
          </a:p>
          <a:p>
            <a:pPr algn="ctr" eaLnBrk="0" hangingPunct="0"/>
            <a:r>
              <a:rPr lang="en-US" altLang="en-US" sz="1800" dirty="0">
                <a:solidFill>
                  <a:schemeClr val="accent2"/>
                </a:solidFill>
              </a:rPr>
              <a:t>As part of being a Canadian lawyer and citizen, it’s the right thing to do</a:t>
            </a:r>
          </a:p>
        </p:txBody>
      </p:sp>
      <p:sp>
        <p:nvSpPr>
          <p:cNvPr id="43386" name="Slide Number Placeholder 51">
            <a:extLst>
              <a:ext uri="{FF2B5EF4-FFF2-40B4-BE49-F238E27FC236}">
                <a16:creationId xmlns:a16="http://schemas.microsoft.com/office/drawing/2014/main" id="{A625D189-7A2B-02A3-3D39-816F9652FCF7}"/>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F966D014-6445-A841-B46E-BFE5277C38D4}" type="slidenum">
              <a:rPr lang="en-CA" altLang="en-US" sz="1200">
                <a:solidFill>
                  <a:srgbClr val="999085"/>
                </a:solidFill>
              </a:rPr>
              <a:pPr defTabSz="712788" eaLnBrk="1" hangingPunct="1"/>
              <a:t>6</a:t>
            </a:fld>
            <a:endParaRPr lang="en-CA" altLang="en-US" sz="1200">
              <a:solidFill>
                <a:srgbClr val="999085"/>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13" name="Content Placeholder 22">
            <a:extLst>
              <a:ext uri="{FF2B5EF4-FFF2-40B4-BE49-F238E27FC236}">
                <a16:creationId xmlns:a16="http://schemas.microsoft.com/office/drawing/2014/main" id="{108AFCE3-B5A8-FDD2-68ED-57DCA67AB674}"/>
              </a:ext>
            </a:extLst>
          </p:cNvPr>
          <p:cNvSpPr>
            <a:spLocks noGrp="1" noChangeArrowheads="1"/>
          </p:cNvSpPr>
          <p:nvPr>
            <p:ph idx="4294967295"/>
          </p:nvPr>
        </p:nvSpPr>
        <p:spPr>
          <a:xfrm>
            <a:off x="636588" y="1803400"/>
            <a:ext cx="11004550" cy="4059238"/>
          </a:xfrm>
          <a:ln/>
        </p:spPr>
        <p:txBody>
          <a:bodyPr/>
          <a:lstStyle/>
          <a:p>
            <a:pPr eaLnBrk="1" hangingPunct="1">
              <a:lnSpc>
                <a:spcPct val="100000"/>
              </a:lnSpc>
              <a:spcBef>
                <a:spcPts val="1200"/>
              </a:spcBef>
              <a:spcAft>
                <a:spcPts val="600"/>
              </a:spcAft>
              <a:buClr>
                <a:srgbClr val="E33238"/>
              </a:buClr>
              <a:buSzPct val="126000"/>
            </a:pPr>
            <a:r>
              <a:rPr lang="en-US" altLang="en-US" sz="2000" b="1"/>
              <a:t> </a:t>
            </a:r>
          </a:p>
        </p:txBody>
      </p:sp>
      <p:sp>
        <p:nvSpPr>
          <p:cNvPr id="44414" name="Title 8">
            <a:extLst>
              <a:ext uri="{FF2B5EF4-FFF2-40B4-BE49-F238E27FC236}">
                <a16:creationId xmlns:a16="http://schemas.microsoft.com/office/drawing/2014/main" id="{BC6C89CF-9AF5-E005-5671-A743F0C1944F}"/>
              </a:ext>
            </a:extLst>
          </p:cNvPr>
          <p:cNvSpPr>
            <a:spLocks noGrp="1" noChangeArrowheads="1"/>
          </p:cNvSpPr>
          <p:nvPr>
            <p:ph type="title" idx="4294967295"/>
          </p:nvPr>
        </p:nvSpPr>
        <p:spPr>
          <a:xfrm>
            <a:off x="636588" y="0"/>
            <a:ext cx="10945812" cy="1325563"/>
          </a:xfrm>
          <a:ln/>
        </p:spPr>
        <p:txBody>
          <a:bodyPr/>
          <a:lstStyle/>
          <a:p>
            <a:pPr eaLnBrk="1" hangingPunct="1"/>
            <a:r>
              <a:rPr lang="en-US" altLang="en-US" b="1">
                <a:latin typeface="Arial" panose="020B0604020202020204" pitchFamily="34" charset="0"/>
              </a:rPr>
              <a:t>THE POWER OF DIVERSITY AND INCLUSION IS BRINGING IT TOGETHER</a:t>
            </a:r>
          </a:p>
        </p:txBody>
      </p:sp>
      <p:sp>
        <p:nvSpPr>
          <p:cNvPr id="44415" name="Equal 49">
            <a:extLst>
              <a:ext uri="{FF2B5EF4-FFF2-40B4-BE49-F238E27FC236}">
                <a16:creationId xmlns:a16="http://schemas.microsoft.com/office/drawing/2014/main" id="{F6FAA3EC-ECA6-838F-C99E-8DDB04C99C2B}"/>
              </a:ext>
            </a:extLst>
          </p:cNvPr>
          <p:cNvSpPr>
            <a:spLocks/>
          </p:cNvSpPr>
          <p:nvPr/>
        </p:nvSpPr>
        <p:spPr bwMode="auto">
          <a:xfrm>
            <a:off x="1371600" y="4243388"/>
            <a:ext cx="365125" cy="365125"/>
          </a:xfrm>
          <a:custGeom>
            <a:avLst/>
            <a:gdLst>
              <a:gd name="T0" fmla="*/ 82313 w 621000"/>
              <a:gd name="T1" fmla="*/ 127926 h 621000"/>
              <a:gd name="T2" fmla="*/ 538686 w 621000"/>
              <a:gd name="T3" fmla="*/ 127926 h 621000"/>
              <a:gd name="T4" fmla="*/ 538686 w 621000"/>
              <a:gd name="T5" fmla="*/ 273985 h 621000"/>
              <a:gd name="T6" fmla="*/ 82313 w 621000"/>
              <a:gd name="T7" fmla="*/ 273985 h 621000"/>
              <a:gd name="T8" fmla="*/ 82313 w 621000"/>
              <a:gd name="T9" fmla="*/ 347014 h 621000"/>
              <a:gd name="T10" fmla="*/ 538686 w 621000"/>
              <a:gd name="T11" fmla="*/ 347014 h 621000"/>
              <a:gd name="T12" fmla="*/ 538686 w 621000"/>
              <a:gd name="T13" fmla="*/ 493074 h 621000"/>
              <a:gd name="T14" fmla="*/ 82313 w 621000"/>
              <a:gd name="T15" fmla="*/ 493074 h 621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000" h="621000">
                <a:moveTo>
                  <a:pt x="82313" y="127926"/>
                </a:moveTo>
                <a:lnTo>
                  <a:pt x="538686" y="127926"/>
                </a:lnTo>
                <a:lnTo>
                  <a:pt x="538686" y="273985"/>
                </a:lnTo>
                <a:lnTo>
                  <a:pt x="82313" y="273985"/>
                </a:lnTo>
                <a:close/>
                <a:moveTo>
                  <a:pt x="82313" y="347014"/>
                </a:moveTo>
                <a:lnTo>
                  <a:pt x="538686" y="347014"/>
                </a:lnTo>
                <a:lnTo>
                  <a:pt x="538686" y="493074"/>
                </a:lnTo>
                <a:lnTo>
                  <a:pt x="82313" y="493074"/>
                </a:lnTo>
                <a:close/>
              </a:path>
            </a:pathLst>
          </a:custGeom>
          <a:solidFill>
            <a:srgbClr val="999085"/>
          </a:solidFill>
          <a:ln>
            <a:noFill/>
          </a:ln>
          <a:effectLst/>
          <a:extLst>
            <a:ext uri="{91240B29-F687-4F45-9708-019B960494DF}">
              <a14:hiddenLine xmlns:a14="http://schemas.microsoft.com/office/drawing/2010/main" w="127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sz="1200">
              <a:solidFill>
                <a:srgbClr val="000000"/>
              </a:solidFill>
            </a:endParaRPr>
          </a:p>
        </p:txBody>
      </p:sp>
      <p:sp>
        <p:nvSpPr>
          <p:cNvPr id="44416" name="Plus 48">
            <a:extLst>
              <a:ext uri="{FF2B5EF4-FFF2-40B4-BE49-F238E27FC236}">
                <a16:creationId xmlns:a16="http://schemas.microsoft.com/office/drawing/2014/main" id="{800058AF-2CC2-B41D-E66A-B3AF5C74D8BD}"/>
              </a:ext>
            </a:extLst>
          </p:cNvPr>
          <p:cNvSpPr>
            <a:spLocks/>
          </p:cNvSpPr>
          <p:nvPr/>
        </p:nvSpPr>
        <p:spPr bwMode="auto">
          <a:xfrm>
            <a:off x="1371600" y="2722563"/>
            <a:ext cx="365125" cy="365125"/>
          </a:xfrm>
          <a:custGeom>
            <a:avLst/>
            <a:gdLst>
              <a:gd name="T0" fmla="*/ 82313 w 621000"/>
              <a:gd name="T1" fmla="*/ 237470 h 621000"/>
              <a:gd name="T2" fmla="*/ 237470 w 621000"/>
              <a:gd name="T3" fmla="*/ 237470 h 621000"/>
              <a:gd name="T4" fmla="*/ 237470 w 621000"/>
              <a:gd name="T5" fmla="*/ 82313 h 621000"/>
              <a:gd name="T6" fmla="*/ 383529 w 621000"/>
              <a:gd name="T7" fmla="*/ 82313 h 621000"/>
              <a:gd name="T8" fmla="*/ 383529 w 621000"/>
              <a:gd name="T9" fmla="*/ 237470 h 621000"/>
              <a:gd name="T10" fmla="*/ 538686 w 621000"/>
              <a:gd name="T11" fmla="*/ 237470 h 621000"/>
              <a:gd name="T12" fmla="*/ 538686 w 621000"/>
              <a:gd name="T13" fmla="*/ 383529 h 621000"/>
              <a:gd name="T14" fmla="*/ 383529 w 621000"/>
              <a:gd name="T15" fmla="*/ 383529 h 621000"/>
              <a:gd name="T16" fmla="*/ 383529 w 621000"/>
              <a:gd name="T17" fmla="*/ 538686 h 621000"/>
              <a:gd name="T18" fmla="*/ 237470 w 621000"/>
              <a:gd name="T19" fmla="*/ 538686 h 621000"/>
              <a:gd name="T20" fmla="*/ 237470 w 621000"/>
              <a:gd name="T21" fmla="*/ 383529 h 621000"/>
              <a:gd name="T22" fmla="*/ 82313 w 621000"/>
              <a:gd name="T23" fmla="*/ 383529 h 6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000" h="621000">
                <a:moveTo>
                  <a:pt x="82313" y="237470"/>
                </a:moveTo>
                <a:lnTo>
                  <a:pt x="237470" y="237470"/>
                </a:lnTo>
                <a:lnTo>
                  <a:pt x="237470" y="82313"/>
                </a:lnTo>
                <a:lnTo>
                  <a:pt x="383529" y="82313"/>
                </a:lnTo>
                <a:lnTo>
                  <a:pt x="383529" y="237470"/>
                </a:lnTo>
                <a:lnTo>
                  <a:pt x="538686" y="237470"/>
                </a:lnTo>
                <a:lnTo>
                  <a:pt x="538686" y="383529"/>
                </a:lnTo>
                <a:lnTo>
                  <a:pt x="383529" y="383529"/>
                </a:lnTo>
                <a:lnTo>
                  <a:pt x="383529" y="538686"/>
                </a:lnTo>
                <a:lnTo>
                  <a:pt x="237470" y="538686"/>
                </a:lnTo>
                <a:lnTo>
                  <a:pt x="237470" y="383529"/>
                </a:lnTo>
                <a:lnTo>
                  <a:pt x="82313" y="383529"/>
                </a:lnTo>
                <a:close/>
              </a:path>
            </a:pathLst>
          </a:custGeom>
          <a:solidFill>
            <a:srgbClr val="999085"/>
          </a:solidFill>
          <a:ln>
            <a:noFill/>
          </a:ln>
          <a:effectLst/>
          <a:extLst>
            <a:ext uri="{91240B29-F687-4F45-9708-019B960494DF}">
              <a14:hiddenLine xmlns:a14="http://schemas.microsoft.com/office/drawing/2010/main" w="127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endParaRPr lang="en-US" altLang="en-US" sz="1200">
              <a:solidFill>
                <a:srgbClr val="FFFFFF"/>
              </a:solidFill>
            </a:endParaRPr>
          </a:p>
        </p:txBody>
      </p:sp>
      <p:sp>
        <p:nvSpPr>
          <p:cNvPr id="44417" name="Rectangle 65">
            <a:extLst>
              <a:ext uri="{FF2B5EF4-FFF2-40B4-BE49-F238E27FC236}">
                <a16:creationId xmlns:a16="http://schemas.microsoft.com/office/drawing/2014/main" id="{08159545-3910-B03D-83DD-AD60128348F9}"/>
              </a:ext>
            </a:extLst>
          </p:cNvPr>
          <p:cNvSpPr>
            <a:spLocks noChangeArrowheads="1"/>
          </p:cNvSpPr>
          <p:nvPr/>
        </p:nvSpPr>
        <p:spPr bwMode="auto">
          <a:xfrm>
            <a:off x="2590800" y="4678363"/>
            <a:ext cx="8978900" cy="103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730250" defTabSz="684213" eaLnBrk="0" hangingPunct="0">
              <a:defRPr sz="1400">
                <a:solidFill>
                  <a:schemeClr val="tx1"/>
                </a:solidFill>
                <a:latin typeface="Arial" panose="020B0604020202020204" pitchFamily="34" charset="0"/>
                <a:cs typeface="Arial" panose="020B0604020202020204" pitchFamily="34" charset="0"/>
              </a:defRPr>
            </a:lvl1pPr>
            <a:lvl2pPr defTabSz="684213" eaLnBrk="0" hangingPunct="0">
              <a:defRPr sz="1400">
                <a:solidFill>
                  <a:schemeClr val="tx1"/>
                </a:solidFill>
                <a:latin typeface="Arial" panose="020B0604020202020204" pitchFamily="34" charset="0"/>
                <a:cs typeface="Arial" panose="020B0604020202020204" pitchFamily="34" charset="0"/>
              </a:defRPr>
            </a:lvl2pPr>
            <a:lvl3pPr defTabSz="684213" eaLnBrk="0" hangingPunct="0">
              <a:defRPr sz="1400">
                <a:solidFill>
                  <a:schemeClr val="tx1"/>
                </a:solidFill>
                <a:latin typeface="Arial" panose="020B0604020202020204" pitchFamily="34" charset="0"/>
                <a:cs typeface="Arial" panose="020B0604020202020204" pitchFamily="34" charset="0"/>
              </a:defRPr>
            </a:lvl3pPr>
            <a:lvl4pPr defTabSz="684213" eaLnBrk="0" hangingPunct="0">
              <a:defRPr sz="1400">
                <a:solidFill>
                  <a:schemeClr val="tx1"/>
                </a:solidFill>
                <a:latin typeface="Arial" panose="020B0604020202020204" pitchFamily="34" charset="0"/>
                <a:cs typeface="Arial" panose="020B0604020202020204" pitchFamily="34" charset="0"/>
              </a:defRPr>
            </a:lvl4pPr>
            <a:lvl5pPr defTabSz="684213" eaLnBrk="0" hangingPunct="0">
              <a:defRPr sz="1400">
                <a:solidFill>
                  <a:schemeClr val="tx1"/>
                </a:solidFill>
                <a:latin typeface="Arial" panose="020B0604020202020204" pitchFamily="34" charset="0"/>
                <a:cs typeface="Arial" panose="020B0604020202020204" pitchFamily="34" charset="0"/>
              </a:defRPr>
            </a:lvl5pPr>
            <a:lvl6pPr marL="18827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spcAft>
                <a:spcPts val="225"/>
              </a:spcAft>
            </a:pPr>
            <a:r>
              <a:rPr lang="en-US" altLang="en-US" sz="1800" b="1">
                <a:solidFill>
                  <a:srgbClr val="005AA9"/>
                </a:solidFill>
                <a:cs typeface="Calibri" panose="020F0502020204030204" pitchFamily="34" charset="0"/>
              </a:rPr>
              <a:t>Our job is to turn employee potential into performance regardless of the size, shape, colour, or level of ability/disability of our people</a:t>
            </a:r>
          </a:p>
        </p:txBody>
      </p:sp>
      <p:sp>
        <p:nvSpPr>
          <p:cNvPr id="44418" name="Freeform 52">
            <a:extLst>
              <a:ext uri="{FF2B5EF4-FFF2-40B4-BE49-F238E27FC236}">
                <a16:creationId xmlns:a16="http://schemas.microsoft.com/office/drawing/2014/main" id="{8EA0096D-02F3-2DFA-F2D2-BA585202BD16}"/>
              </a:ext>
            </a:extLst>
          </p:cNvPr>
          <p:cNvSpPr>
            <a:spLocks noEditPoints="1" noChangeArrowheads="1"/>
          </p:cNvSpPr>
          <p:nvPr/>
        </p:nvSpPr>
        <p:spPr bwMode="auto">
          <a:xfrm>
            <a:off x="762000" y="4678363"/>
            <a:ext cx="2005013" cy="1036637"/>
          </a:xfrm>
          <a:prstGeom prst="homePlate">
            <a:avLst>
              <a:gd name="adj" fmla="val 50001"/>
            </a:avLst>
          </a:prstGeom>
          <a:solidFill>
            <a:srgbClr val="005AA9"/>
          </a:solidFill>
          <a:ln w="6350" cap="flat" algn="ctr">
            <a:solidFill>
              <a:srgbClr val="005AA9"/>
            </a:solidFill>
            <a:prstDash val="solid"/>
            <a:round/>
            <a:headEnd type="none" w="med" len="med"/>
            <a:tailEnd type="none" w="med" len="med"/>
          </a:ln>
        </p:spPr>
        <p:txBody>
          <a:bodyPr anchor="ct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lgn="ctr"/>
            <a:r>
              <a:rPr lang="en-US" altLang="en-US" sz="1800" b="1">
                <a:solidFill>
                  <a:schemeClr val="bg1"/>
                </a:solidFill>
              </a:rPr>
              <a:t>Improved business performance</a:t>
            </a:r>
          </a:p>
        </p:txBody>
      </p:sp>
      <p:sp>
        <p:nvSpPr>
          <p:cNvPr id="44419" name="Rectangle 63">
            <a:extLst>
              <a:ext uri="{FF2B5EF4-FFF2-40B4-BE49-F238E27FC236}">
                <a16:creationId xmlns:a16="http://schemas.microsoft.com/office/drawing/2014/main" id="{90857756-FA07-5B83-B06D-3A2B847CE2FE}"/>
              </a:ext>
            </a:extLst>
          </p:cNvPr>
          <p:cNvSpPr>
            <a:spLocks noChangeArrowheads="1"/>
          </p:cNvSpPr>
          <p:nvPr/>
        </p:nvSpPr>
        <p:spPr bwMode="auto">
          <a:xfrm>
            <a:off x="2590800" y="1638300"/>
            <a:ext cx="8978900"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730250" defTabSz="684213" eaLnBrk="0" hangingPunct="0">
              <a:defRPr sz="1400">
                <a:solidFill>
                  <a:schemeClr val="tx1"/>
                </a:solidFill>
                <a:latin typeface="Arial" panose="020B0604020202020204" pitchFamily="34" charset="0"/>
                <a:cs typeface="Arial" panose="020B0604020202020204" pitchFamily="34" charset="0"/>
              </a:defRPr>
            </a:lvl1pPr>
            <a:lvl2pPr defTabSz="684213" eaLnBrk="0" hangingPunct="0">
              <a:defRPr sz="1400">
                <a:solidFill>
                  <a:schemeClr val="tx1"/>
                </a:solidFill>
                <a:latin typeface="Arial" panose="020B0604020202020204" pitchFamily="34" charset="0"/>
                <a:cs typeface="Arial" panose="020B0604020202020204" pitchFamily="34" charset="0"/>
              </a:defRPr>
            </a:lvl2pPr>
            <a:lvl3pPr defTabSz="684213" eaLnBrk="0" hangingPunct="0">
              <a:defRPr sz="1400">
                <a:solidFill>
                  <a:schemeClr val="tx1"/>
                </a:solidFill>
                <a:latin typeface="Arial" panose="020B0604020202020204" pitchFamily="34" charset="0"/>
                <a:cs typeface="Arial" panose="020B0604020202020204" pitchFamily="34" charset="0"/>
              </a:defRPr>
            </a:lvl3pPr>
            <a:lvl4pPr defTabSz="684213" eaLnBrk="0" hangingPunct="0">
              <a:defRPr sz="1400">
                <a:solidFill>
                  <a:schemeClr val="tx1"/>
                </a:solidFill>
                <a:latin typeface="Arial" panose="020B0604020202020204" pitchFamily="34" charset="0"/>
                <a:cs typeface="Arial" panose="020B0604020202020204" pitchFamily="34" charset="0"/>
              </a:defRPr>
            </a:lvl4pPr>
            <a:lvl5pPr defTabSz="684213" eaLnBrk="0" hangingPunct="0">
              <a:defRPr sz="1400">
                <a:solidFill>
                  <a:schemeClr val="tx1"/>
                </a:solidFill>
                <a:latin typeface="Arial" panose="020B0604020202020204" pitchFamily="34" charset="0"/>
                <a:cs typeface="Arial" panose="020B0604020202020204" pitchFamily="34" charset="0"/>
              </a:defRPr>
            </a:lvl5pPr>
            <a:lvl6pPr marL="18827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684213"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spcAft>
                <a:spcPts val="225"/>
              </a:spcAft>
            </a:pPr>
            <a:r>
              <a:rPr lang="en-US" altLang="en-US" sz="1800" b="1">
                <a:solidFill>
                  <a:schemeClr val="accent1"/>
                </a:solidFill>
              </a:rPr>
              <a:t>People with a variety of inherent factors (traits we were born with) and acquired factors (traits we gain from experience)</a:t>
            </a:r>
          </a:p>
        </p:txBody>
      </p:sp>
      <p:sp>
        <p:nvSpPr>
          <p:cNvPr id="44420" name="Freeform 52">
            <a:extLst>
              <a:ext uri="{FF2B5EF4-FFF2-40B4-BE49-F238E27FC236}">
                <a16:creationId xmlns:a16="http://schemas.microsoft.com/office/drawing/2014/main" id="{891EAC3A-FF89-8AF0-A764-3D437BB749F4}"/>
              </a:ext>
            </a:extLst>
          </p:cNvPr>
          <p:cNvSpPr>
            <a:spLocks noEditPoints="1" noChangeArrowheads="1"/>
          </p:cNvSpPr>
          <p:nvPr/>
        </p:nvSpPr>
        <p:spPr bwMode="auto">
          <a:xfrm>
            <a:off x="762000" y="1638300"/>
            <a:ext cx="2005013" cy="1036638"/>
          </a:xfrm>
          <a:prstGeom prst="homePlate">
            <a:avLst>
              <a:gd name="adj" fmla="val 50010"/>
            </a:avLst>
          </a:prstGeom>
          <a:solidFill>
            <a:srgbClr val="2A1C42"/>
          </a:solidFill>
          <a:ln w="6350" cap="flat" algn="ctr">
            <a:solidFill>
              <a:srgbClr val="2A1C42"/>
            </a:solidFill>
            <a:prstDash val="solid"/>
            <a:round/>
            <a:headEnd type="none" w="med" len="med"/>
            <a:tailEnd type="none" w="med" len="med"/>
          </a:ln>
        </p:spPr>
        <p:txBody>
          <a:bodyPr anchor="ctr"/>
          <a:lstStyle/>
          <a:p>
            <a:pPr algn="ctr" eaLnBrk="0" hangingPunct="0"/>
            <a:r>
              <a:rPr lang="en-US" altLang="en-US" sz="1800" b="1">
                <a:solidFill>
                  <a:schemeClr val="bg1"/>
                </a:solidFill>
              </a:rPr>
              <a:t>Diversity</a:t>
            </a:r>
          </a:p>
        </p:txBody>
      </p:sp>
      <p:sp>
        <p:nvSpPr>
          <p:cNvPr id="44421" name="Rectangle 64">
            <a:extLst>
              <a:ext uri="{FF2B5EF4-FFF2-40B4-BE49-F238E27FC236}">
                <a16:creationId xmlns:a16="http://schemas.microsoft.com/office/drawing/2014/main" id="{DA552CF5-6330-B5F4-AE13-E9F1149794B0}"/>
              </a:ext>
            </a:extLst>
          </p:cNvPr>
          <p:cNvSpPr>
            <a:spLocks noChangeArrowheads="1"/>
          </p:cNvSpPr>
          <p:nvPr/>
        </p:nvSpPr>
        <p:spPr bwMode="auto">
          <a:xfrm>
            <a:off x="2590800" y="3159125"/>
            <a:ext cx="8978900"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730250" defTabSz="946150" eaLnBrk="0" hangingPunct="0">
              <a:defRPr sz="1400">
                <a:solidFill>
                  <a:schemeClr val="tx1"/>
                </a:solidFill>
                <a:latin typeface="Arial" panose="020B0604020202020204" pitchFamily="34" charset="0"/>
                <a:cs typeface="Arial" panose="020B0604020202020204" pitchFamily="34" charset="0"/>
              </a:defRPr>
            </a:lvl1pPr>
            <a:lvl2pPr defTabSz="946150" eaLnBrk="0" hangingPunct="0">
              <a:defRPr sz="1400">
                <a:solidFill>
                  <a:schemeClr val="tx1"/>
                </a:solidFill>
                <a:latin typeface="Arial" panose="020B0604020202020204" pitchFamily="34" charset="0"/>
                <a:cs typeface="Arial" panose="020B0604020202020204" pitchFamily="34" charset="0"/>
              </a:defRPr>
            </a:lvl2pPr>
            <a:lvl3pPr defTabSz="946150" eaLnBrk="0" hangingPunct="0">
              <a:defRPr sz="1400">
                <a:solidFill>
                  <a:schemeClr val="tx1"/>
                </a:solidFill>
                <a:latin typeface="Arial" panose="020B0604020202020204" pitchFamily="34" charset="0"/>
                <a:cs typeface="Arial" panose="020B0604020202020204" pitchFamily="34" charset="0"/>
              </a:defRPr>
            </a:lvl3pPr>
            <a:lvl4pPr defTabSz="946150" eaLnBrk="0" hangingPunct="0">
              <a:defRPr sz="1400">
                <a:solidFill>
                  <a:schemeClr val="tx1"/>
                </a:solidFill>
                <a:latin typeface="Arial" panose="020B0604020202020204" pitchFamily="34" charset="0"/>
                <a:cs typeface="Arial" panose="020B0604020202020204" pitchFamily="34" charset="0"/>
              </a:defRPr>
            </a:lvl4pPr>
            <a:lvl5pPr defTabSz="946150" eaLnBrk="0" hangingPunct="0">
              <a:defRPr sz="1400">
                <a:solidFill>
                  <a:schemeClr val="tx1"/>
                </a:solidFill>
                <a:latin typeface="Arial" panose="020B0604020202020204" pitchFamily="34" charset="0"/>
                <a:cs typeface="Arial" panose="020B0604020202020204" pitchFamily="34" charset="0"/>
              </a:defRPr>
            </a:lvl5pPr>
            <a:lvl6pPr marL="1882775" indent="403225" defTabSz="946150"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946150"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946150"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946150"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a:spcAft>
                <a:spcPts val="225"/>
              </a:spcAft>
            </a:pPr>
            <a:r>
              <a:rPr lang="en-US" altLang="en-US" sz="1800" b="1">
                <a:solidFill>
                  <a:schemeClr val="accent2"/>
                </a:solidFill>
              </a:rPr>
              <a:t>Creating an environment in which people feel involved, respected, valued, and connected—and to which individuals bring their “authentic” selves (their ideas, backgrounds, and perspectives) to their work with colleagues and clients</a:t>
            </a:r>
          </a:p>
        </p:txBody>
      </p:sp>
      <p:sp>
        <p:nvSpPr>
          <p:cNvPr id="44422" name="Pentagon 52">
            <a:extLst>
              <a:ext uri="{FF2B5EF4-FFF2-40B4-BE49-F238E27FC236}">
                <a16:creationId xmlns:a16="http://schemas.microsoft.com/office/drawing/2014/main" id="{7A2E3060-5D23-E445-DBCA-82CB6B680396}"/>
              </a:ext>
            </a:extLst>
          </p:cNvPr>
          <p:cNvSpPr>
            <a:spLocks noEditPoints="1" noChangeArrowheads="1"/>
          </p:cNvSpPr>
          <p:nvPr/>
        </p:nvSpPr>
        <p:spPr bwMode="auto">
          <a:xfrm>
            <a:off x="762000" y="3159125"/>
            <a:ext cx="2005013" cy="1036638"/>
          </a:xfrm>
          <a:prstGeom prst="homePlate">
            <a:avLst>
              <a:gd name="adj" fmla="val 50010"/>
            </a:avLst>
          </a:prstGeom>
          <a:solidFill>
            <a:srgbClr val="8E2457"/>
          </a:solidFill>
          <a:ln w="6350" cap="flat" algn="ctr">
            <a:solidFill>
              <a:srgbClr val="8E2457"/>
            </a:solidFill>
            <a:prstDash val="solid"/>
            <a:round/>
            <a:headEnd type="none" w="med" len="med"/>
            <a:tailEnd type="none" w="med" len="med"/>
          </a:ln>
        </p:spPr>
        <p:txBody>
          <a:bodyPr anchor="ctr"/>
          <a:lstStyle/>
          <a:p>
            <a:pPr algn="ctr" eaLnBrk="0" hangingPunct="0"/>
            <a:r>
              <a:rPr lang="en-US" altLang="en-US" sz="1800" b="1">
                <a:solidFill>
                  <a:schemeClr val="bg1"/>
                </a:solidFill>
              </a:rPr>
              <a:t>Inclusion</a:t>
            </a:r>
          </a:p>
        </p:txBody>
      </p:sp>
      <p:sp>
        <p:nvSpPr>
          <p:cNvPr id="44424" name="Slide Number Placeholder 39">
            <a:extLst>
              <a:ext uri="{FF2B5EF4-FFF2-40B4-BE49-F238E27FC236}">
                <a16:creationId xmlns:a16="http://schemas.microsoft.com/office/drawing/2014/main" id="{4AF161EB-DF1A-0532-9C0B-08F77373C151}"/>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DE209117-44DF-414C-BD20-A7D655010667}" type="slidenum">
              <a:rPr lang="en-CA" altLang="en-US" sz="1200">
                <a:solidFill>
                  <a:srgbClr val="999085"/>
                </a:solidFill>
              </a:rPr>
              <a:pPr defTabSz="712788" eaLnBrk="1" hangingPunct="1"/>
              <a:t>7</a:t>
            </a:fld>
            <a:endParaRPr lang="en-CA" altLang="en-US" sz="1200">
              <a:solidFill>
                <a:srgbClr val="99908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4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4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4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4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4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17" grpId="0" animBg="1"/>
      <p:bldP spid="44418" grpId="0" animBg="1"/>
      <p:bldP spid="44419" grpId="0" animBg="1"/>
      <p:bldP spid="44420" grpId="0" animBg="1"/>
      <p:bldP spid="44421" grpId="0" animBg="1"/>
      <p:bldP spid="444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3772" name="Freeform: Shape 5377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774" name="Freeform: Shape 5377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752" name="Title 2">
            <a:extLst>
              <a:ext uri="{FF2B5EF4-FFF2-40B4-BE49-F238E27FC236}">
                <a16:creationId xmlns:a16="http://schemas.microsoft.com/office/drawing/2014/main" id="{9B3AC77F-A23C-0BF3-3364-22905868134E}"/>
              </a:ext>
            </a:extLst>
          </p:cNvPr>
          <p:cNvSpPr>
            <a:spLocks noGrp="1" noChangeArrowheads="1"/>
          </p:cNvSpPr>
          <p:nvPr>
            <p:ph type="title" idx="4294967295"/>
          </p:nvPr>
        </p:nvSpPr>
        <p:spPr>
          <a:xfrm>
            <a:off x="2555631" y="1441938"/>
            <a:ext cx="7080738" cy="3974124"/>
          </a:xfrm>
        </p:spPr>
        <p:txBody>
          <a:bodyPr vert="horz" lIns="91440" tIns="45720" rIns="91440" bIns="45720" rtlCol="0" anchor="ctr">
            <a:normAutofit/>
          </a:bodyPr>
          <a:lstStyle/>
          <a:p>
            <a:pPr algn="ctr"/>
            <a:r>
              <a:rPr lang="en-US" altLang="en-US" sz="5400" b="1" dirty="0">
                <a:solidFill>
                  <a:schemeClr val="bg1">
                    <a:lumMod val="95000"/>
                    <a:lumOff val="5000"/>
                  </a:schemeClr>
                </a:solidFill>
              </a:rPr>
              <a:t>SOCIAL, INFORMATION, AND CAPACITY BIAS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3752"/>
                                        </p:tgtEl>
                                        <p:attrNameLst>
                                          <p:attrName>style.visibility</p:attrName>
                                        </p:attrNameLst>
                                      </p:cBhvr>
                                      <p:to>
                                        <p:strVal val="visible"/>
                                      </p:to>
                                    </p:set>
                                    <p:animEffect transition="in" filter="fade">
                                      <p:cBhvr>
                                        <p:cTn id="7" dur="400"/>
                                        <p:tgtEl>
                                          <p:spTgt spid="53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0" name="Slide Number Placeholder 22">
            <a:extLst>
              <a:ext uri="{FF2B5EF4-FFF2-40B4-BE49-F238E27FC236}">
                <a16:creationId xmlns:a16="http://schemas.microsoft.com/office/drawing/2014/main" id="{9AD41965-0C4E-EC32-02AD-22370BEAFE53}"/>
              </a:ext>
            </a:extLst>
          </p:cNvPr>
          <p:cNvSpPr>
            <a:spLocks noGrp="1" noChangeArrowheads="1"/>
          </p:cNvSpPr>
          <p:nvPr>
            <p:ph type="sldNum" sz="quarter" idx="10"/>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fld id="{A69470CD-19EE-0E46-BA9B-84386EDDAB6C}" type="slidenum">
              <a:rPr lang="en-CA" altLang="en-US" sz="1200">
                <a:solidFill>
                  <a:srgbClr val="999085"/>
                </a:solidFill>
              </a:rPr>
              <a:pPr defTabSz="712788" eaLnBrk="1" hangingPunct="1"/>
              <a:t>9</a:t>
            </a:fld>
            <a:endParaRPr lang="en-CA" altLang="en-US" sz="1200">
              <a:solidFill>
                <a:srgbClr val="999085"/>
              </a:solidFill>
            </a:endParaRPr>
          </a:p>
        </p:txBody>
      </p:sp>
      <p:sp>
        <p:nvSpPr>
          <p:cNvPr id="54781" name="Footer Placeholder 21">
            <a:extLst>
              <a:ext uri="{FF2B5EF4-FFF2-40B4-BE49-F238E27FC236}">
                <a16:creationId xmlns:a16="http://schemas.microsoft.com/office/drawing/2014/main" id="{7E08ED88-8390-317F-E592-846FF688B472}"/>
              </a:ext>
            </a:extLst>
          </p:cNvPr>
          <p:cNvSpPr>
            <a:spLocks noGrp="1" noChangeArrowheads="1"/>
          </p:cNvSpPr>
          <p:nvPr>
            <p:ph type="ftr" sz="quarter" idx="11"/>
          </p:nvPr>
        </p:nvSpPr>
        <p:spPr/>
        <p:txBody>
          <a:bodyPr/>
          <a:lstStyle>
            <a:lvl1pPr eaLnBrk="0" hangingPunct="0">
              <a:defRPr sz="1400">
                <a:solidFill>
                  <a:schemeClr val="tx1"/>
                </a:solidFill>
                <a:latin typeface="Arial" panose="020B0604020202020204" pitchFamily="34" charset="0"/>
                <a:cs typeface="Arial" panose="020B0604020202020204" pitchFamily="34" charset="0"/>
              </a:defRPr>
            </a:lvl1pPr>
            <a:lvl2pPr eaLnBrk="0" hangingPunct="0">
              <a:defRPr sz="1400">
                <a:solidFill>
                  <a:schemeClr val="tx1"/>
                </a:solidFill>
                <a:latin typeface="Arial" panose="020B0604020202020204" pitchFamily="34" charset="0"/>
                <a:cs typeface="Arial" panose="020B0604020202020204" pitchFamily="34" charset="0"/>
              </a:defRPr>
            </a:lvl2pPr>
            <a:lvl3pPr eaLnBrk="0" hangingPunct="0">
              <a:defRPr sz="1400">
                <a:solidFill>
                  <a:schemeClr val="tx1"/>
                </a:solidFill>
                <a:latin typeface="Arial" panose="020B0604020202020204" pitchFamily="34" charset="0"/>
                <a:cs typeface="Arial" panose="020B0604020202020204" pitchFamily="34" charset="0"/>
              </a:defRPr>
            </a:lvl3pPr>
            <a:lvl4pPr eaLnBrk="0" hangingPunct="0">
              <a:defRPr sz="1400">
                <a:solidFill>
                  <a:schemeClr val="tx1"/>
                </a:solidFill>
                <a:latin typeface="Arial" panose="020B0604020202020204" pitchFamily="34" charset="0"/>
                <a:cs typeface="Arial" panose="020B0604020202020204" pitchFamily="34" charset="0"/>
              </a:defRPr>
            </a:lvl4pPr>
            <a:lvl5pPr eaLnBrk="0" hangingPunct="0">
              <a:defRPr sz="1400">
                <a:solidFill>
                  <a:schemeClr val="tx1"/>
                </a:solidFill>
                <a:latin typeface="Arial" panose="020B0604020202020204" pitchFamily="34" charset="0"/>
                <a:cs typeface="Arial" panose="020B0604020202020204" pitchFamily="34" charset="0"/>
              </a:defRPr>
            </a:lvl5pPr>
            <a:lvl6pPr marL="18827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6pPr>
            <a:lvl7pPr marL="23399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7pPr>
            <a:lvl8pPr marL="27971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8pPr>
            <a:lvl9pPr marL="3254375" indent="403225" defTabSz="712788" eaLnBrk="0" fontAlgn="base" hangingPunct="0">
              <a:spcBef>
                <a:spcPct val="0"/>
              </a:spcBef>
              <a:spcAft>
                <a:spcPct val="0"/>
              </a:spcAft>
              <a:buSzPct val="100000"/>
              <a:defRPr sz="1400">
                <a:solidFill>
                  <a:schemeClr val="tx1"/>
                </a:solidFill>
                <a:latin typeface="Arial" panose="020B0604020202020204" pitchFamily="34" charset="0"/>
                <a:cs typeface="Arial" panose="020B0604020202020204" pitchFamily="34" charset="0"/>
              </a:defRPr>
            </a:lvl9pPr>
          </a:lstStyle>
          <a:p>
            <a:pPr defTabSz="712788" eaLnBrk="1" hangingPunct="1"/>
            <a:r>
              <a:rPr lang="en-CA" altLang="en-US" sz="1200">
                <a:solidFill>
                  <a:srgbClr val="999085"/>
                </a:solidFill>
              </a:rPr>
              <a:t>Unconscious bias learning solution</a:t>
            </a:r>
          </a:p>
        </p:txBody>
      </p:sp>
      <p:sp>
        <p:nvSpPr>
          <p:cNvPr id="54782" name="Text Placeholder 16">
            <a:extLst>
              <a:ext uri="{FF2B5EF4-FFF2-40B4-BE49-F238E27FC236}">
                <a16:creationId xmlns:a16="http://schemas.microsoft.com/office/drawing/2014/main" id="{2B3A7CD0-BA41-5EFB-018E-4E2E64A326BB}"/>
              </a:ext>
            </a:extLst>
          </p:cNvPr>
          <p:cNvSpPr>
            <a:spLocks noGrp="1" noChangeArrowheads="1"/>
          </p:cNvSpPr>
          <p:nvPr>
            <p:ph type="body" sz="quarter" idx="4294967295"/>
          </p:nvPr>
        </p:nvSpPr>
        <p:spPr>
          <a:xfrm>
            <a:off x="1187450" y="1803400"/>
            <a:ext cx="11004550" cy="4059238"/>
          </a:xfrm>
          <a:ln/>
        </p:spPr>
        <p:txBody>
          <a:bodyPr/>
          <a:lstStyle/>
          <a:p>
            <a:pPr eaLnBrk="1" hangingPunct="1"/>
            <a:r>
              <a:rPr lang="en-US" altLang="en-US"/>
              <a:t> </a:t>
            </a:r>
          </a:p>
        </p:txBody>
      </p:sp>
      <p:sp>
        <p:nvSpPr>
          <p:cNvPr id="54783" name="Title 20">
            <a:extLst>
              <a:ext uri="{FF2B5EF4-FFF2-40B4-BE49-F238E27FC236}">
                <a16:creationId xmlns:a16="http://schemas.microsoft.com/office/drawing/2014/main" id="{DAF32F9B-4009-66BF-EB5D-A06D5E692D12}"/>
              </a:ext>
            </a:extLst>
          </p:cNvPr>
          <p:cNvSpPr>
            <a:spLocks noGrp="1" noChangeArrowheads="1"/>
          </p:cNvSpPr>
          <p:nvPr>
            <p:ph type="title" idx="4294967295"/>
          </p:nvPr>
        </p:nvSpPr>
        <p:spPr>
          <a:xfrm>
            <a:off x="1246188" y="122238"/>
            <a:ext cx="10945812" cy="1325562"/>
          </a:xfrm>
          <a:ln/>
        </p:spPr>
        <p:txBody>
          <a:bodyPr/>
          <a:lstStyle/>
          <a:p>
            <a:pPr eaLnBrk="1" hangingPunct="1"/>
            <a:r>
              <a:rPr lang="en-US" altLang="en-US"/>
              <a:t> </a:t>
            </a:r>
          </a:p>
        </p:txBody>
      </p:sp>
      <p:pic>
        <p:nvPicPr>
          <p:cNvPr id="54784" name="Picture 9">
            <a:extLst>
              <a:ext uri="{FF2B5EF4-FFF2-40B4-BE49-F238E27FC236}">
                <a16:creationId xmlns:a16="http://schemas.microsoft.com/office/drawing/2014/main" id="{C2EB94ED-E25D-6B1D-F57E-2D5EB19D0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04800"/>
            <a:ext cx="6931025" cy="55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5353</TotalTime>
  <Words>1743</Words>
  <Application>Microsoft Macintosh PowerPoint</Application>
  <PresentationFormat>Widescreen</PresentationFormat>
  <Paragraphs>255</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Segoe UI Semilight</vt:lpstr>
      <vt:lpstr>Times New Roman</vt:lpstr>
      <vt:lpstr>Office Theme</vt:lpstr>
      <vt:lpstr>Equity, Diversity and Inclusion</vt:lpstr>
      <vt:lpstr>Equity, Diversity, and Inclusion in Nunavut: Challenges &amp; Importance</vt:lpstr>
      <vt:lpstr>Difference between the Settler-Colonial, Immigrant &amp; the Indigenous Experience </vt:lpstr>
      <vt:lpstr>THE GROUND-LINE OF VISIBILITY: HOW MUCH DO YOU REALLY KNOW SOMEONE?</vt:lpstr>
      <vt:lpstr>Immigration and Refugee Concerns </vt:lpstr>
      <vt:lpstr>EQUITY, DIVERSITY AND INCLUSION: WHY WE WORK ON IT NOW</vt:lpstr>
      <vt:lpstr>THE POWER OF DIVERSITY AND INCLUSION IS BRINGING IT TOGETHER</vt:lpstr>
      <vt:lpstr>SOCIAL, INFORMATION, AND CAPACITY BIAS</vt:lpstr>
      <vt:lpstr> </vt:lpstr>
      <vt:lpstr>WHO IS WHO? MATCH THE PERSON TO THE PROFESSION. ONE ENGINEER, ONE PRO ATHLETE, ONE CEO</vt:lpstr>
      <vt:lpstr>HOW ACCURATE WERE YOU? HOW DID YOU DECIDE? WHAT ASSUMPTIONS DID YOU MAKE?</vt:lpstr>
      <vt:lpstr>UNCONSCIOUS BIAS</vt:lpstr>
      <vt:lpstr>THE COGNITIVE SCIENCE BEHIND BIAS STEMS FROM TWO SYSTEMS OF THOUGHT</vt:lpstr>
      <vt:lpstr>SOCIAL BIAS: I’M JUST LIKE YOU…</vt:lpstr>
      <vt:lpstr>INFORMATION BIAS: I HEAR YOU, BUT…</vt:lpstr>
      <vt:lpstr>CAPACITY BIAS: RUNNING ON EMPTY</vt:lpstr>
      <vt:lpstr>Bias and Socio-Legal Concerns </vt:lpstr>
      <vt:lpstr>DISRUPTING BIAS AND CREATING ACCOUNTABILITY</vt:lpstr>
      <vt:lpstr>STATUS QUO IS THE NORM,  CHANGE TAKES DELIBERATE EFFORT</vt:lpstr>
      <vt:lpstr>CREATING ACCOUNTABILITY SYSTEMICALLY</vt:lpstr>
      <vt:lpstr>Pivoting the Future through the United Nations Declaration on the Rights of Indigenous Peoples (UNDA)</vt:lpstr>
      <vt:lpstr>True Reconciliation </vt:lpstr>
      <vt:lpstr>Law &amp; Reconciliation </vt:lpstr>
      <vt:lpstr>THE NUDGE FRAMEWORK HELPS DESIGN AND IMPLEMENT EFFECTIVE NUDGES</vt:lpstr>
      <vt:lpstr>Strategies for Equity, Diversity, and Inclusion in Nunavut</vt:lpstr>
      <vt:lpstr>YOU SHOULD NOW BE ABLE TO…</vt:lpstr>
      <vt:lpstr>“Mothers" and Equality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Diversity and Inclusion</dc:title>
  <dc:creator>Rebecca Jaremko Bromwich</dc:creator>
  <cp:lastModifiedBy>Alisha Chohan</cp:lastModifiedBy>
  <cp:revision>63</cp:revision>
  <dcterms:created xsi:type="dcterms:W3CDTF">2025-03-03T16:59:27Z</dcterms:created>
  <dcterms:modified xsi:type="dcterms:W3CDTF">2025-03-31T02:07:29Z</dcterms:modified>
</cp:coreProperties>
</file>