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25"/>
  </p:notesMasterIdLst>
  <p:sldIdLst>
    <p:sldId id="256" r:id="rId2"/>
    <p:sldId id="267" r:id="rId3"/>
    <p:sldId id="274" r:id="rId4"/>
    <p:sldId id="257" r:id="rId5"/>
    <p:sldId id="276" r:id="rId6"/>
    <p:sldId id="277" r:id="rId7"/>
    <p:sldId id="280" r:id="rId8"/>
    <p:sldId id="262" r:id="rId9"/>
    <p:sldId id="293" r:id="rId10"/>
    <p:sldId id="285" r:id="rId11"/>
    <p:sldId id="260" r:id="rId12"/>
    <p:sldId id="271" r:id="rId13"/>
    <p:sldId id="261" r:id="rId14"/>
    <p:sldId id="281" r:id="rId15"/>
    <p:sldId id="282" r:id="rId16"/>
    <p:sldId id="283" r:id="rId17"/>
    <p:sldId id="259" r:id="rId18"/>
    <p:sldId id="284" r:id="rId19"/>
    <p:sldId id="286" r:id="rId20"/>
    <p:sldId id="287" r:id="rId21"/>
    <p:sldId id="291" r:id="rId22"/>
    <p:sldId id="289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A4C8236D-FF29-4FD5-B400-6F27555247C0}">
          <p14:sldIdLst>
            <p14:sldId id="256"/>
            <p14:sldId id="267"/>
            <p14:sldId id="274"/>
            <p14:sldId id="257"/>
            <p14:sldId id="276"/>
            <p14:sldId id="277"/>
            <p14:sldId id="280"/>
            <p14:sldId id="262"/>
            <p14:sldId id="293"/>
            <p14:sldId id="285"/>
            <p14:sldId id="260"/>
            <p14:sldId id="271"/>
            <p14:sldId id="261"/>
            <p14:sldId id="281"/>
            <p14:sldId id="282"/>
            <p14:sldId id="283"/>
            <p14:sldId id="259"/>
            <p14:sldId id="284"/>
            <p14:sldId id="286"/>
            <p14:sldId id="287"/>
            <p14:sldId id="291"/>
            <p14:sldId id="289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60FAE3-1678-42FA-AF60-D896F229BDB9}" v="116" dt="2025-11-09T19:46:22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C0594-0E39-4DD4-8925-F537822ADC2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CA"/>
        </a:p>
      </dgm:t>
    </dgm:pt>
    <dgm:pt modelId="{3405769F-9155-419E-8BD8-FA3EB2F34B08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 dirty="0"/>
            <a:t>Safety</a:t>
          </a:r>
        </a:p>
      </dgm:t>
    </dgm:pt>
    <dgm:pt modelId="{B7F2902A-6884-48ED-8C5B-ECC5FF50E279}" type="parTrans" cxnId="{A36C65D8-16B3-4932-92AD-2E110AF13FF6}">
      <dgm:prSet/>
      <dgm:spPr/>
      <dgm:t>
        <a:bodyPr/>
        <a:lstStyle/>
        <a:p>
          <a:endParaRPr lang="en-CA"/>
        </a:p>
      </dgm:t>
    </dgm:pt>
    <dgm:pt modelId="{8F2F1CAA-DB59-42A4-9008-5165433D8477}" type="sibTrans" cxnId="{A36C65D8-16B3-4932-92AD-2E110AF13FF6}">
      <dgm:prSet/>
      <dgm:spPr/>
      <dgm:t>
        <a:bodyPr/>
        <a:lstStyle/>
        <a:p>
          <a:endParaRPr lang="en-CA"/>
        </a:p>
      </dgm:t>
    </dgm:pt>
    <dgm:pt modelId="{EC5CC34B-6307-412C-BA9A-90C94CC843D9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/>
            <a:t>Trust</a:t>
          </a:r>
        </a:p>
      </dgm:t>
    </dgm:pt>
    <dgm:pt modelId="{1A477914-9436-4845-BA43-45FC04748A62}" type="parTrans" cxnId="{CED13C6D-72A4-401E-A02C-C9F5E4253EDD}">
      <dgm:prSet/>
      <dgm:spPr/>
      <dgm:t>
        <a:bodyPr/>
        <a:lstStyle/>
        <a:p>
          <a:endParaRPr lang="en-CA"/>
        </a:p>
      </dgm:t>
    </dgm:pt>
    <dgm:pt modelId="{69DB1751-0290-4AEC-88D5-B0B9876B5D21}" type="sibTrans" cxnId="{CED13C6D-72A4-401E-A02C-C9F5E4253EDD}">
      <dgm:prSet/>
      <dgm:spPr/>
      <dgm:t>
        <a:bodyPr/>
        <a:lstStyle/>
        <a:p>
          <a:endParaRPr lang="en-CA"/>
        </a:p>
      </dgm:t>
    </dgm:pt>
    <dgm:pt modelId="{1FD5DA76-2BB4-4695-B1AA-604C49065AAE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/>
            <a:t>Choice</a:t>
          </a:r>
        </a:p>
      </dgm:t>
    </dgm:pt>
    <dgm:pt modelId="{FB8DF516-E9AB-496F-8A7E-EBA518A5ABD2}" type="parTrans" cxnId="{A8FCA0F4-0794-451C-8CF4-310FDBA4A4D0}">
      <dgm:prSet/>
      <dgm:spPr/>
      <dgm:t>
        <a:bodyPr/>
        <a:lstStyle/>
        <a:p>
          <a:endParaRPr lang="en-CA"/>
        </a:p>
      </dgm:t>
    </dgm:pt>
    <dgm:pt modelId="{507671F3-49D4-4368-A143-2ED1263264FF}" type="sibTrans" cxnId="{A8FCA0F4-0794-451C-8CF4-310FDBA4A4D0}">
      <dgm:prSet/>
      <dgm:spPr/>
      <dgm:t>
        <a:bodyPr/>
        <a:lstStyle/>
        <a:p>
          <a:endParaRPr lang="en-CA"/>
        </a:p>
      </dgm:t>
    </dgm:pt>
    <dgm:pt modelId="{9DC7D429-47E5-4601-AEF0-F1C6B82824C4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/>
            <a:t>Collaboration and Mutuality</a:t>
          </a:r>
        </a:p>
      </dgm:t>
    </dgm:pt>
    <dgm:pt modelId="{3C2BD29D-0639-45B3-A90A-73618083A6B1}" type="parTrans" cxnId="{8381A270-9F6C-465A-916A-3C32D40F88A9}">
      <dgm:prSet/>
      <dgm:spPr/>
      <dgm:t>
        <a:bodyPr/>
        <a:lstStyle/>
        <a:p>
          <a:endParaRPr lang="en-CA"/>
        </a:p>
      </dgm:t>
    </dgm:pt>
    <dgm:pt modelId="{C9A1848B-26AE-4279-9404-2C4E00992FCC}" type="sibTrans" cxnId="{8381A270-9F6C-465A-916A-3C32D40F88A9}">
      <dgm:prSet/>
      <dgm:spPr/>
      <dgm:t>
        <a:bodyPr/>
        <a:lstStyle/>
        <a:p>
          <a:endParaRPr lang="en-CA"/>
        </a:p>
      </dgm:t>
    </dgm:pt>
    <dgm:pt modelId="{0999D119-4198-4D3A-9CBA-8591286AF1B7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/>
            <a:t>Empowerment</a:t>
          </a:r>
        </a:p>
      </dgm:t>
    </dgm:pt>
    <dgm:pt modelId="{DB8C3CB1-7416-4CF7-AD33-11E60AA53820}" type="parTrans" cxnId="{A7453038-20A2-42C9-A792-6032077DE752}">
      <dgm:prSet/>
      <dgm:spPr/>
      <dgm:t>
        <a:bodyPr/>
        <a:lstStyle/>
        <a:p>
          <a:endParaRPr lang="en-CA"/>
        </a:p>
      </dgm:t>
    </dgm:pt>
    <dgm:pt modelId="{C627C4A3-9997-4759-8EE5-4C3A72A4318C}" type="sibTrans" cxnId="{A7453038-20A2-42C9-A792-6032077DE752}">
      <dgm:prSet/>
      <dgm:spPr/>
      <dgm:t>
        <a:bodyPr/>
        <a:lstStyle/>
        <a:p>
          <a:endParaRPr lang="en-CA"/>
        </a:p>
      </dgm:t>
    </dgm:pt>
    <dgm:pt modelId="{C5FCA203-A941-48FE-AB5B-E80798CC591B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/>
            <a:t>Context</a:t>
          </a:r>
        </a:p>
      </dgm:t>
    </dgm:pt>
    <dgm:pt modelId="{984E7D1E-6740-47AA-A63F-866396250CA4}" type="parTrans" cxnId="{CB043444-7878-4E7B-8897-B4930F96728A}">
      <dgm:prSet/>
      <dgm:spPr/>
      <dgm:t>
        <a:bodyPr/>
        <a:lstStyle/>
        <a:p>
          <a:endParaRPr lang="en-CA"/>
        </a:p>
      </dgm:t>
    </dgm:pt>
    <dgm:pt modelId="{4DBB67FC-B7C8-4D6B-A3C9-7A12F4E3740F}" type="sibTrans" cxnId="{CB043444-7878-4E7B-8897-B4930F96728A}">
      <dgm:prSet/>
      <dgm:spPr/>
      <dgm:t>
        <a:bodyPr/>
        <a:lstStyle/>
        <a:p>
          <a:endParaRPr lang="en-CA"/>
        </a:p>
      </dgm:t>
    </dgm:pt>
    <dgm:pt modelId="{356A33E6-981B-44A4-866F-EC4170A271E8}" type="pres">
      <dgm:prSet presAssocID="{877C0594-0E39-4DD4-8925-F537822ADC24}" presName="root" presStyleCnt="0">
        <dgm:presLayoutVars>
          <dgm:dir/>
          <dgm:resizeHandles val="exact"/>
        </dgm:presLayoutVars>
      </dgm:prSet>
      <dgm:spPr/>
    </dgm:pt>
    <dgm:pt modelId="{7D86AB85-11BD-4627-B9A0-06DB1A3401EA}" type="pres">
      <dgm:prSet presAssocID="{3405769F-9155-419E-8BD8-FA3EB2F34B08}" presName="compNode" presStyleCnt="0"/>
      <dgm:spPr/>
    </dgm:pt>
    <dgm:pt modelId="{66EBE004-BE6F-4F57-A928-A03B8AF9AEB2}" type="pres">
      <dgm:prSet presAssocID="{3405769F-9155-419E-8BD8-FA3EB2F34B08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8DEE0F57-30BF-4C62-B538-DBEF506E5379}" type="pres">
      <dgm:prSet presAssocID="{3405769F-9155-419E-8BD8-FA3EB2F34B0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tecting Hand"/>
        </a:ext>
      </dgm:extLst>
    </dgm:pt>
    <dgm:pt modelId="{08E9ECBF-EFB0-45EF-B9E9-AB38F6A8A113}" type="pres">
      <dgm:prSet presAssocID="{3405769F-9155-419E-8BD8-FA3EB2F34B08}" presName="spaceRect" presStyleCnt="0"/>
      <dgm:spPr/>
    </dgm:pt>
    <dgm:pt modelId="{5C968170-CB8F-4F80-B42B-472CA2DDC302}" type="pres">
      <dgm:prSet presAssocID="{3405769F-9155-419E-8BD8-FA3EB2F34B08}" presName="textRect" presStyleLbl="revTx" presStyleIdx="0" presStyleCnt="6">
        <dgm:presLayoutVars>
          <dgm:chMax val="1"/>
          <dgm:chPref val="1"/>
        </dgm:presLayoutVars>
      </dgm:prSet>
      <dgm:spPr/>
    </dgm:pt>
    <dgm:pt modelId="{669304B9-010C-4678-84A7-1F9B0B6A8244}" type="pres">
      <dgm:prSet presAssocID="{8F2F1CAA-DB59-42A4-9008-5165433D8477}" presName="sibTrans" presStyleCnt="0"/>
      <dgm:spPr/>
    </dgm:pt>
    <dgm:pt modelId="{5B7F5F29-4CAE-4728-98B0-5F80505D14B3}" type="pres">
      <dgm:prSet presAssocID="{EC5CC34B-6307-412C-BA9A-90C94CC843D9}" presName="compNode" presStyleCnt="0"/>
      <dgm:spPr/>
    </dgm:pt>
    <dgm:pt modelId="{2118F3E6-38CF-4A51-82E6-2CA51AC4E27D}" type="pres">
      <dgm:prSet presAssocID="{EC5CC34B-6307-412C-BA9A-90C94CC843D9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CFACD504-71E9-422A-A694-656F36A1D997}" type="pres">
      <dgm:prSet presAssocID="{EC5CC34B-6307-412C-BA9A-90C94CC843D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5862F3B-6892-4150-A3D0-123AE6311EBD}" type="pres">
      <dgm:prSet presAssocID="{EC5CC34B-6307-412C-BA9A-90C94CC843D9}" presName="spaceRect" presStyleCnt="0"/>
      <dgm:spPr/>
    </dgm:pt>
    <dgm:pt modelId="{06CFAF73-775D-44E0-8B5C-A3E354A39085}" type="pres">
      <dgm:prSet presAssocID="{EC5CC34B-6307-412C-BA9A-90C94CC843D9}" presName="textRect" presStyleLbl="revTx" presStyleIdx="1" presStyleCnt="6">
        <dgm:presLayoutVars>
          <dgm:chMax val="1"/>
          <dgm:chPref val="1"/>
        </dgm:presLayoutVars>
      </dgm:prSet>
      <dgm:spPr/>
    </dgm:pt>
    <dgm:pt modelId="{333927D5-473B-42BF-AEF2-D40E15B54223}" type="pres">
      <dgm:prSet presAssocID="{69DB1751-0290-4AEC-88D5-B0B9876B5D21}" presName="sibTrans" presStyleCnt="0"/>
      <dgm:spPr/>
    </dgm:pt>
    <dgm:pt modelId="{5B4C0400-FBEF-4429-8FCC-0C2ACF07AB3B}" type="pres">
      <dgm:prSet presAssocID="{1FD5DA76-2BB4-4695-B1AA-604C49065AAE}" presName="compNode" presStyleCnt="0"/>
      <dgm:spPr/>
    </dgm:pt>
    <dgm:pt modelId="{E9F991AE-9136-43FF-89C4-CD12478EB15F}" type="pres">
      <dgm:prSet presAssocID="{1FD5DA76-2BB4-4695-B1AA-604C49065AAE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BE1D96F1-6F94-4588-8832-8FF6986D8DBD}" type="pres">
      <dgm:prSet presAssocID="{1FD5DA76-2BB4-4695-B1AA-604C49065AA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sion chart"/>
        </a:ext>
      </dgm:extLst>
    </dgm:pt>
    <dgm:pt modelId="{EC508195-2EC1-42F2-B57D-2D39A38B1308}" type="pres">
      <dgm:prSet presAssocID="{1FD5DA76-2BB4-4695-B1AA-604C49065AAE}" presName="spaceRect" presStyleCnt="0"/>
      <dgm:spPr/>
    </dgm:pt>
    <dgm:pt modelId="{D6F99216-50F2-49FE-A62F-E0EB0786AD4A}" type="pres">
      <dgm:prSet presAssocID="{1FD5DA76-2BB4-4695-B1AA-604C49065AAE}" presName="textRect" presStyleLbl="revTx" presStyleIdx="2" presStyleCnt="6">
        <dgm:presLayoutVars>
          <dgm:chMax val="1"/>
          <dgm:chPref val="1"/>
        </dgm:presLayoutVars>
      </dgm:prSet>
      <dgm:spPr/>
    </dgm:pt>
    <dgm:pt modelId="{41BEF1AA-6EBA-4CF9-B343-5677B4CB8A55}" type="pres">
      <dgm:prSet presAssocID="{507671F3-49D4-4368-A143-2ED1263264FF}" presName="sibTrans" presStyleCnt="0"/>
      <dgm:spPr/>
    </dgm:pt>
    <dgm:pt modelId="{2D2DC0FC-2CAB-465F-9274-975DB3E5FA7C}" type="pres">
      <dgm:prSet presAssocID="{9DC7D429-47E5-4601-AEF0-F1C6B82824C4}" presName="compNode" presStyleCnt="0"/>
      <dgm:spPr/>
    </dgm:pt>
    <dgm:pt modelId="{504C1B10-516A-497A-BED3-F4B10F56E54E}" type="pres">
      <dgm:prSet presAssocID="{9DC7D429-47E5-4601-AEF0-F1C6B82824C4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02817726-9077-4018-A0D3-AC4407DA021F}" type="pres">
      <dgm:prSet presAssocID="{9DC7D429-47E5-4601-AEF0-F1C6B82824C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209C8DC-B27C-44F4-9DF5-0E16C7DD282D}" type="pres">
      <dgm:prSet presAssocID="{9DC7D429-47E5-4601-AEF0-F1C6B82824C4}" presName="spaceRect" presStyleCnt="0"/>
      <dgm:spPr/>
    </dgm:pt>
    <dgm:pt modelId="{019AAFC2-3261-4869-958B-DF7BFA9E50C1}" type="pres">
      <dgm:prSet presAssocID="{9DC7D429-47E5-4601-AEF0-F1C6B82824C4}" presName="textRect" presStyleLbl="revTx" presStyleIdx="3" presStyleCnt="6">
        <dgm:presLayoutVars>
          <dgm:chMax val="1"/>
          <dgm:chPref val="1"/>
        </dgm:presLayoutVars>
      </dgm:prSet>
      <dgm:spPr/>
    </dgm:pt>
    <dgm:pt modelId="{4D2A5082-1FF2-4327-B4D4-91866F8FCC79}" type="pres">
      <dgm:prSet presAssocID="{C9A1848B-26AE-4279-9404-2C4E00992FCC}" presName="sibTrans" presStyleCnt="0"/>
      <dgm:spPr/>
    </dgm:pt>
    <dgm:pt modelId="{B32A8F20-8709-4DBC-B544-CCC57962E06E}" type="pres">
      <dgm:prSet presAssocID="{0999D119-4198-4D3A-9CBA-8591286AF1B7}" presName="compNode" presStyleCnt="0"/>
      <dgm:spPr/>
    </dgm:pt>
    <dgm:pt modelId="{FE067A26-CD0C-4EB4-8084-02D97D200063}" type="pres">
      <dgm:prSet presAssocID="{0999D119-4198-4D3A-9CBA-8591286AF1B7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82B34C1A-9895-4E64-87B0-10164EBD727E}" type="pres">
      <dgm:prSet presAssocID="{0999D119-4198-4D3A-9CBA-8591286AF1B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186454F-2102-42CC-9676-4E77DA04F122}" type="pres">
      <dgm:prSet presAssocID="{0999D119-4198-4D3A-9CBA-8591286AF1B7}" presName="spaceRect" presStyleCnt="0"/>
      <dgm:spPr/>
    </dgm:pt>
    <dgm:pt modelId="{D28940B2-5BFC-450D-BBEF-DA723DA49056}" type="pres">
      <dgm:prSet presAssocID="{0999D119-4198-4D3A-9CBA-8591286AF1B7}" presName="textRect" presStyleLbl="revTx" presStyleIdx="4" presStyleCnt="6">
        <dgm:presLayoutVars>
          <dgm:chMax val="1"/>
          <dgm:chPref val="1"/>
        </dgm:presLayoutVars>
      </dgm:prSet>
      <dgm:spPr/>
    </dgm:pt>
    <dgm:pt modelId="{4597822D-5E15-4D1B-B3F6-7D037A8BA44E}" type="pres">
      <dgm:prSet presAssocID="{C627C4A3-9997-4759-8EE5-4C3A72A4318C}" presName="sibTrans" presStyleCnt="0"/>
      <dgm:spPr/>
    </dgm:pt>
    <dgm:pt modelId="{3B135144-B1B0-4500-A083-995322F328ED}" type="pres">
      <dgm:prSet presAssocID="{C5FCA203-A941-48FE-AB5B-E80798CC591B}" presName="compNode" presStyleCnt="0"/>
      <dgm:spPr/>
    </dgm:pt>
    <dgm:pt modelId="{930E0490-12A2-4453-8CA3-3BDD04E4FD73}" type="pres">
      <dgm:prSet presAssocID="{C5FCA203-A941-48FE-AB5B-E80798CC591B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4C1FF37F-9E34-48D4-BA7A-D93D77659647}" type="pres">
      <dgm:prSet presAssocID="{C5FCA203-A941-48FE-AB5B-E80798CC591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71D49620-FB06-4AA0-8ACD-0771D322E9DB}" type="pres">
      <dgm:prSet presAssocID="{C5FCA203-A941-48FE-AB5B-E80798CC591B}" presName="spaceRect" presStyleCnt="0"/>
      <dgm:spPr/>
    </dgm:pt>
    <dgm:pt modelId="{5139157F-A934-4CB7-ADD3-C17600A62F86}" type="pres">
      <dgm:prSet presAssocID="{C5FCA203-A941-48FE-AB5B-E80798CC591B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FEDC9611-E261-4421-B5AE-17AF0DED3EFB}" type="presOf" srcId="{877C0594-0E39-4DD4-8925-F537822ADC24}" destId="{356A33E6-981B-44A4-866F-EC4170A271E8}" srcOrd="0" destOrd="0" presId="urn:microsoft.com/office/officeart/2018/5/layout/IconLeafLabelList"/>
    <dgm:cxn modelId="{6CF5801A-5F87-4759-894B-9B4062A54329}" type="presOf" srcId="{EC5CC34B-6307-412C-BA9A-90C94CC843D9}" destId="{06CFAF73-775D-44E0-8B5C-A3E354A39085}" srcOrd="0" destOrd="0" presId="urn:microsoft.com/office/officeart/2018/5/layout/IconLeafLabelList"/>
    <dgm:cxn modelId="{8BD0CD1A-D9CB-42A3-BBDD-D4EE879555DB}" type="presOf" srcId="{0999D119-4198-4D3A-9CBA-8591286AF1B7}" destId="{D28940B2-5BFC-450D-BBEF-DA723DA49056}" srcOrd="0" destOrd="0" presId="urn:microsoft.com/office/officeart/2018/5/layout/IconLeafLabelList"/>
    <dgm:cxn modelId="{A7453038-20A2-42C9-A792-6032077DE752}" srcId="{877C0594-0E39-4DD4-8925-F537822ADC24}" destId="{0999D119-4198-4D3A-9CBA-8591286AF1B7}" srcOrd="4" destOrd="0" parTransId="{DB8C3CB1-7416-4CF7-AD33-11E60AA53820}" sibTransId="{C627C4A3-9997-4759-8EE5-4C3A72A4318C}"/>
    <dgm:cxn modelId="{CB043444-7878-4E7B-8897-B4930F96728A}" srcId="{877C0594-0E39-4DD4-8925-F537822ADC24}" destId="{C5FCA203-A941-48FE-AB5B-E80798CC591B}" srcOrd="5" destOrd="0" parTransId="{984E7D1E-6740-47AA-A63F-866396250CA4}" sibTransId="{4DBB67FC-B7C8-4D6B-A3C9-7A12F4E3740F}"/>
    <dgm:cxn modelId="{CED13C6D-72A4-401E-A02C-C9F5E4253EDD}" srcId="{877C0594-0E39-4DD4-8925-F537822ADC24}" destId="{EC5CC34B-6307-412C-BA9A-90C94CC843D9}" srcOrd="1" destOrd="0" parTransId="{1A477914-9436-4845-BA43-45FC04748A62}" sibTransId="{69DB1751-0290-4AEC-88D5-B0B9876B5D21}"/>
    <dgm:cxn modelId="{8381A270-9F6C-465A-916A-3C32D40F88A9}" srcId="{877C0594-0E39-4DD4-8925-F537822ADC24}" destId="{9DC7D429-47E5-4601-AEF0-F1C6B82824C4}" srcOrd="3" destOrd="0" parTransId="{3C2BD29D-0639-45B3-A90A-73618083A6B1}" sibTransId="{C9A1848B-26AE-4279-9404-2C4E00992FCC}"/>
    <dgm:cxn modelId="{3FAB25A6-C882-42A0-9B69-28DB4BE8D7C7}" type="presOf" srcId="{9DC7D429-47E5-4601-AEF0-F1C6B82824C4}" destId="{019AAFC2-3261-4869-958B-DF7BFA9E50C1}" srcOrd="0" destOrd="0" presId="urn:microsoft.com/office/officeart/2018/5/layout/IconLeafLabelList"/>
    <dgm:cxn modelId="{366365BF-DDDE-44BE-98F4-182A906B608E}" type="presOf" srcId="{1FD5DA76-2BB4-4695-B1AA-604C49065AAE}" destId="{D6F99216-50F2-49FE-A62F-E0EB0786AD4A}" srcOrd="0" destOrd="0" presId="urn:microsoft.com/office/officeart/2018/5/layout/IconLeafLabelList"/>
    <dgm:cxn modelId="{A36C65D8-16B3-4932-92AD-2E110AF13FF6}" srcId="{877C0594-0E39-4DD4-8925-F537822ADC24}" destId="{3405769F-9155-419E-8BD8-FA3EB2F34B08}" srcOrd="0" destOrd="0" parTransId="{B7F2902A-6884-48ED-8C5B-ECC5FF50E279}" sibTransId="{8F2F1CAA-DB59-42A4-9008-5165433D8477}"/>
    <dgm:cxn modelId="{0115CFDB-000B-48CE-B2B3-D6B50AD5BBE1}" type="presOf" srcId="{C5FCA203-A941-48FE-AB5B-E80798CC591B}" destId="{5139157F-A934-4CB7-ADD3-C17600A62F86}" srcOrd="0" destOrd="0" presId="urn:microsoft.com/office/officeart/2018/5/layout/IconLeafLabelList"/>
    <dgm:cxn modelId="{5B44D7EF-F4C5-4A04-9A2A-8B62AB353BB7}" type="presOf" srcId="{3405769F-9155-419E-8BD8-FA3EB2F34B08}" destId="{5C968170-CB8F-4F80-B42B-472CA2DDC302}" srcOrd="0" destOrd="0" presId="urn:microsoft.com/office/officeart/2018/5/layout/IconLeafLabelList"/>
    <dgm:cxn modelId="{A8FCA0F4-0794-451C-8CF4-310FDBA4A4D0}" srcId="{877C0594-0E39-4DD4-8925-F537822ADC24}" destId="{1FD5DA76-2BB4-4695-B1AA-604C49065AAE}" srcOrd="2" destOrd="0" parTransId="{FB8DF516-E9AB-496F-8A7E-EBA518A5ABD2}" sibTransId="{507671F3-49D4-4368-A143-2ED1263264FF}"/>
    <dgm:cxn modelId="{5ED29A8D-2EE2-44A3-9488-02BA0393B8C9}" type="presParOf" srcId="{356A33E6-981B-44A4-866F-EC4170A271E8}" destId="{7D86AB85-11BD-4627-B9A0-06DB1A3401EA}" srcOrd="0" destOrd="0" presId="urn:microsoft.com/office/officeart/2018/5/layout/IconLeafLabelList"/>
    <dgm:cxn modelId="{1E55F0D0-C7A3-4E70-8A3C-0CD3739E074A}" type="presParOf" srcId="{7D86AB85-11BD-4627-B9A0-06DB1A3401EA}" destId="{66EBE004-BE6F-4F57-A928-A03B8AF9AEB2}" srcOrd="0" destOrd="0" presId="urn:microsoft.com/office/officeart/2018/5/layout/IconLeafLabelList"/>
    <dgm:cxn modelId="{320ECD98-05B9-42FC-923C-788BDD932C96}" type="presParOf" srcId="{7D86AB85-11BD-4627-B9A0-06DB1A3401EA}" destId="{8DEE0F57-30BF-4C62-B538-DBEF506E5379}" srcOrd="1" destOrd="0" presId="urn:microsoft.com/office/officeart/2018/5/layout/IconLeafLabelList"/>
    <dgm:cxn modelId="{536BB77D-C0B3-4C0F-A7D2-4E8B3459A951}" type="presParOf" srcId="{7D86AB85-11BD-4627-B9A0-06DB1A3401EA}" destId="{08E9ECBF-EFB0-45EF-B9E9-AB38F6A8A113}" srcOrd="2" destOrd="0" presId="urn:microsoft.com/office/officeart/2018/5/layout/IconLeafLabelList"/>
    <dgm:cxn modelId="{960A82D8-62D4-4478-8884-1722D1BA1708}" type="presParOf" srcId="{7D86AB85-11BD-4627-B9A0-06DB1A3401EA}" destId="{5C968170-CB8F-4F80-B42B-472CA2DDC302}" srcOrd="3" destOrd="0" presId="urn:microsoft.com/office/officeart/2018/5/layout/IconLeafLabelList"/>
    <dgm:cxn modelId="{76EA7DCE-8942-4C69-96B1-932BBC958243}" type="presParOf" srcId="{356A33E6-981B-44A4-866F-EC4170A271E8}" destId="{669304B9-010C-4678-84A7-1F9B0B6A8244}" srcOrd="1" destOrd="0" presId="urn:microsoft.com/office/officeart/2018/5/layout/IconLeafLabelList"/>
    <dgm:cxn modelId="{3B377A1D-9624-4748-9FE6-32D74466C793}" type="presParOf" srcId="{356A33E6-981B-44A4-866F-EC4170A271E8}" destId="{5B7F5F29-4CAE-4728-98B0-5F80505D14B3}" srcOrd="2" destOrd="0" presId="urn:microsoft.com/office/officeart/2018/5/layout/IconLeafLabelList"/>
    <dgm:cxn modelId="{5362A2B6-3C09-4FBE-AB62-915FBD2BC6F9}" type="presParOf" srcId="{5B7F5F29-4CAE-4728-98B0-5F80505D14B3}" destId="{2118F3E6-38CF-4A51-82E6-2CA51AC4E27D}" srcOrd="0" destOrd="0" presId="urn:microsoft.com/office/officeart/2018/5/layout/IconLeafLabelList"/>
    <dgm:cxn modelId="{4E76FF52-FAC3-4409-B8A9-012E4FEB6366}" type="presParOf" srcId="{5B7F5F29-4CAE-4728-98B0-5F80505D14B3}" destId="{CFACD504-71E9-422A-A694-656F36A1D997}" srcOrd="1" destOrd="0" presId="urn:microsoft.com/office/officeart/2018/5/layout/IconLeafLabelList"/>
    <dgm:cxn modelId="{352D1872-2319-476C-8BB5-1A603E608FD6}" type="presParOf" srcId="{5B7F5F29-4CAE-4728-98B0-5F80505D14B3}" destId="{65862F3B-6892-4150-A3D0-123AE6311EBD}" srcOrd="2" destOrd="0" presId="urn:microsoft.com/office/officeart/2018/5/layout/IconLeafLabelList"/>
    <dgm:cxn modelId="{2FC9CE72-795B-4CDA-B5E0-F6F2385964C3}" type="presParOf" srcId="{5B7F5F29-4CAE-4728-98B0-5F80505D14B3}" destId="{06CFAF73-775D-44E0-8B5C-A3E354A39085}" srcOrd="3" destOrd="0" presId="urn:microsoft.com/office/officeart/2018/5/layout/IconLeafLabelList"/>
    <dgm:cxn modelId="{A0231C8F-FD9F-4BDC-85E0-F32B81A1899F}" type="presParOf" srcId="{356A33E6-981B-44A4-866F-EC4170A271E8}" destId="{333927D5-473B-42BF-AEF2-D40E15B54223}" srcOrd="3" destOrd="0" presId="urn:microsoft.com/office/officeart/2018/5/layout/IconLeafLabelList"/>
    <dgm:cxn modelId="{555468D8-BAB3-42EB-8DD4-7BDD92BBE4BE}" type="presParOf" srcId="{356A33E6-981B-44A4-866F-EC4170A271E8}" destId="{5B4C0400-FBEF-4429-8FCC-0C2ACF07AB3B}" srcOrd="4" destOrd="0" presId="urn:microsoft.com/office/officeart/2018/5/layout/IconLeafLabelList"/>
    <dgm:cxn modelId="{9CE3CC33-4132-4A88-A440-344F662209B4}" type="presParOf" srcId="{5B4C0400-FBEF-4429-8FCC-0C2ACF07AB3B}" destId="{E9F991AE-9136-43FF-89C4-CD12478EB15F}" srcOrd="0" destOrd="0" presId="urn:microsoft.com/office/officeart/2018/5/layout/IconLeafLabelList"/>
    <dgm:cxn modelId="{A95849C4-A3AE-4A59-9C3B-85BD0195311C}" type="presParOf" srcId="{5B4C0400-FBEF-4429-8FCC-0C2ACF07AB3B}" destId="{BE1D96F1-6F94-4588-8832-8FF6986D8DBD}" srcOrd="1" destOrd="0" presId="urn:microsoft.com/office/officeart/2018/5/layout/IconLeafLabelList"/>
    <dgm:cxn modelId="{29A72174-7242-41F3-8D6C-5A7D7F299E73}" type="presParOf" srcId="{5B4C0400-FBEF-4429-8FCC-0C2ACF07AB3B}" destId="{EC508195-2EC1-42F2-B57D-2D39A38B1308}" srcOrd="2" destOrd="0" presId="urn:microsoft.com/office/officeart/2018/5/layout/IconLeafLabelList"/>
    <dgm:cxn modelId="{6E45F314-1D91-42BD-850E-0041E8601812}" type="presParOf" srcId="{5B4C0400-FBEF-4429-8FCC-0C2ACF07AB3B}" destId="{D6F99216-50F2-49FE-A62F-E0EB0786AD4A}" srcOrd="3" destOrd="0" presId="urn:microsoft.com/office/officeart/2018/5/layout/IconLeafLabelList"/>
    <dgm:cxn modelId="{4CCE6481-57A8-4FB3-B577-1F61BECAFB29}" type="presParOf" srcId="{356A33E6-981B-44A4-866F-EC4170A271E8}" destId="{41BEF1AA-6EBA-4CF9-B343-5677B4CB8A55}" srcOrd="5" destOrd="0" presId="urn:microsoft.com/office/officeart/2018/5/layout/IconLeafLabelList"/>
    <dgm:cxn modelId="{7329C00F-65A4-4F2C-AF77-12957AAB0682}" type="presParOf" srcId="{356A33E6-981B-44A4-866F-EC4170A271E8}" destId="{2D2DC0FC-2CAB-465F-9274-975DB3E5FA7C}" srcOrd="6" destOrd="0" presId="urn:microsoft.com/office/officeart/2018/5/layout/IconLeafLabelList"/>
    <dgm:cxn modelId="{089FF797-6F3F-4158-BDCD-448CC72E3674}" type="presParOf" srcId="{2D2DC0FC-2CAB-465F-9274-975DB3E5FA7C}" destId="{504C1B10-516A-497A-BED3-F4B10F56E54E}" srcOrd="0" destOrd="0" presId="urn:microsoft.com/office/officeart/2018/5/layout/IconLeafLabelList"/>
    <dgm:cxn modelId="{18A3FE24-99A0-4B92-B627-4436792410FA}" type="presParOf" srcId="{2D2DC0FC-2CAB-465F-9274-975DB3E5FA7C}" destId="{02817726-9077-4018-A0D3-AC4407DA021F}" srcOrd="1" destOrd="0" presId="urn:microsoft.com/office/officeart/2018/5/layout/IconLeafLabelList"/>
    <dgm:cxn modelId="{51EE4AD9-4C1B-48C5-9BDD-0C04B07F3366}" type="presParOf" srcId="{2D2DC0FC-2CAB-465F-9274-975DB3E5FA7C}" destId="{D209C8DC-B27C-44F4-9DF5-0E16C7DD282D}" srcOrd="2" destOrd="0" presId="urn:microsoft.com/office/officeart/2018/5/layout/IconLeafLabelList"/>
    <dgm:cxn modelId="{B05B60AC-7CCA-4409-89DC-548BC85DC4ED}" type="presParOf" srcId="{2D2DC0FC-2CAB-465F-9274-975DB3E5FA7C}" destId="{019AAFC2-3261-4869-958B-DF7BFA9E50C1}" srcOrd="3" destOrd="0" presId="urn:microsoft.com/office/officeart/2018/5/layout/IconLeafLabelList"/>
    <dgm:cxn modelId="{C1A3E65B-514E-483C-80E2-D2FDE620256D}" type="presParOf" srcId="{356A33E6-981B-44A4-866F-EC4170A271E8}" destId="{4D2A5082-1FF2-4327-B4D4-91866F8FCC79}" srcOrd="7" destOrd="0" presId="urn:microsoft.com/office/officeart/2018/5/layout/IconLeafLabelList"/>
    <dgm:cxn modelId="{9452DBBB-280E-40A9-91F5-53492BE93B53}" type="presParOf" srcId="{356A33E6-981B-44A4-866F-EC4170A271E8}" destId="{B32A8F20-8709-4DBC-B544-CCC57962E06E}" srcOrd="8" destOrd="0" presId="urn:microsoft.com/office/officeart/2018/5/layout/IconLeafLabelList"/>
    <dgm:cxn modelId="{96E92BFF-1CEF-4F15-A781-E0DDABC0975B}" type="presParOf" srcId="{B32A8F20-8709-4DBC-B544-CCC57962E06E}" destId="{FE067A26-CD0C-4EB4-8084-02D97D200063}" srcOrd="0" destOrd="0" presId="urn:microsoft.com/office/officeart/2018/5/layout/IconLeafLabelList"/>
    <dgm:cxn modelId="{0C36A906-A876-4929-BF75-0695D572E39D}" type="presParOf" srcId="{B32A8F20-8709-4DBC-B544-CCC57962E06E}" destId="{82B34C1A-9895-4E64-87B0-10164EBD727E}" srcOrd="1" destOrd="0" presId="urn:microsoft.com/office/officeart/2018/5/layout/IconLeafLabelList"/>
    <dgm:cxn modelId="{8767A369-9670-4F41-9E60-38FF0EDB9037}" type="presParOf" srcId="{B32A8F20-8709-4DBC-B544-CCC57962E06E}" destId="{B186454F-2102-42CC-9676-4E77DA04F122}" srcOrd="2" destOrd="0" presId="urn:microsoft.com/office/officeart/2018/5/layout/IconLeafLabelList"/>
    <dgm:cxn modelId="{FB489D24-7C2A-468A-8BFA-932CF6A65334}" type="presParOf" srcId="{B32A8F20-8709-4DBC-B544-CCC57962E06E}" destId="{D28940B2-5BFC-450D-BBEF-DA723DA49056}" srcOrd="3" destOrd="0" presId="urn:microsoft.com/office/officeart/2018/5/layout/IconLeafLabelList"/>
    <dgm:cxn modelId="{1695908A-FA91-47E6-A0EB-CA9EB674F7AF}" type="presParOf" srcId="{356A33E6-981B-44A4-866F-EC4170A271E8}" destId="{4597822D-5E15-4D1B-B3F6-7D037A8BA44E}" srcOrd="9" destOrd="0" presId="urn:microsoft.com/office/officeart/2018/5/layout/IconLeafLabelList"/>
    <dgm:cxn modelId="{A7617921-56E4-4EF2-A43F-B1DE47BEC149}" type="presParOf" srcId="{356A33E6-981B-44A4-866F-EC4170A271E8}" destId="{3B135144-B1B0-4500-A083-995322F328ED}" srcOrd="10" destOrd="0" presId="urn:microsoft.com/office/officeart/2018/5/layout/IconLeafLabelList"/>
    <dgm:cxn modelId="{A9DF43AB-4B92-44FC-8A04-9659188BAC4C}" type="presParOf" srcId="{3B135144-B1B0-4500-A083-995322F328ED}" destId="{930E0490-12A2-4453-8CA3-3BDD04E4FD73}" srcOrd="0" destOrd="0" presId="urn:microsoft.com/office/officeart/2018/5/layout/IconLeafLabelList"/>
    <dgm:cxn modelId="{77B70586-FF83-4649-974A-6F5BC8FB529F}" type="presParOf" srcId="{3B135144-B1B0-4500-A083-995322F328ED}" destId="{4C1FF37F-9E34-48D4-BA7A-D93D77659647}" srcOrd="1" destOrd="0" presId="urn:microsoft.com/office/officeart/2018/5/layout/IconLeafLabelList"/>
    <dgm:cxn modelId="{0C848EB1-BFF7-406B-8CB3-E1604FC4A327}" type="presParOf" srcId="{3B135144-B1B0-4500-A083-995322F328ED}" destId="{71D49620-FB06-4AA0-8ACD-0771D322E9DB}" srcOrd="2" destOrd="0" presId="urn:microsoft.com/office/officeart/2018/5/layout/IconLeafLabelList"/>
    <dgm:cxn modelId="{A811F4FB-9432-4CC5-8783-D0D299F86B6C}" type="presParOf" srcId="{3B135144-B1B0-4500-A083-995322F328ED}" destId="{5139157F-A934-4CB7-ADD3-C17600A62F8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BE004-BE6F-4F57-A928-A03B8AF9AEB2}">
      <dsp:nvSpPr>
        <dsp:cNvPr id="0" name=""/>
        <dsp:cNvSpPr/>
      </dsp:nvSpPr>
      <dsp:spPr>
        <a:xfrm>
          <a:off x="316813" y="417434"/>
          <a:ext cx="988628" cy="98862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E0F57-30BF-4C62-B538-DBEF506E5379}">
      <dsp:nvSpPr>
        <dsp:cNvPr id="0" name=""/>
        <dsp:cNvSpPr/>
      </dsp:nvSpPr>
      <dsp:spPr>
        <a:xfrm>
          <a:off x="527505" y="628126"/>
          <a:ext cx="567246" cy="5672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68170-CB8F-4F80-B42B-472CA2DDC302}">
      <dsp:nvSpPr>
        <dsp:cNvPr id="0" name=""/>
        <dsp:cNvSpPr/>
      </dsp:nvSpPr>
      <dsp:spPr>
        <a:xfrm>
          <a:off x="776" y="1713997"/>
          <a:ext cx="1620703" cy="64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500" kern="1200" dirty="0"/>
            <a:t>Safety</a:t>
          </a:r>
        </a:p>
      </dsp:txBody>
      <dsp:txXfrm>
        <a:off x="776" y="1713997"/>
        <a:ext cx="1620703" cy="648281"/>
      </dsp:txXfrm>
    </dsp:sp>
    <dsp:sp modelId="{2118F3E6-38CF-4A51-82E6-2CA51AC4E27D}">
      <dsp:nvSpPr>
        <dsp:cNvPr id="0" name=""/>
        <dsp:cNvSpPr/>
      </dsp:nvSpPr>
      <dsp:spPr>
        <a:xfrm>
          <a:off x="2221139" y="417434"/>
          <a:ext cx="988628" cy="988628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CD504-71E9-422A-A694-656F36A1D997}">
      <dsp:nvSpPr>
        <dsp:cNvPr id="0" name=""/>
        <dsp:cNvSpPr/>
      </dsp:nvSpPr>
      <dsp:spPr>
        <a:xfrm>
          <a:off x="2431831" y="628126"/>
          <a:ext cx="567246" cy="5672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FAF73-775D-44E0-8B5C-A3E354A39085}">
      <dsp:nvSpPr>
        <dsp:cNvPr id="0" name=""/>
        <dsp:cNvSpPr/>
      </dsp:nvSpPr>
      <dsp:spPr>
        <a:xfrm>
          <a:off x="1905102" y="1713997"/>
          <a:ext cx="1620703" cy="64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500" kern="1200"/>
            <a:t>Trust</a:t>
          </a:r>
        </a:p>
      </dsp:txBody>
      <dsp:txXfrm>
        <a:off x="1905102" y="1713997"/>
        <a:ext cx="1620703" cy="648281"/>
      </dsp:txXfrm>
    </dsp:sp>
    <dsp:sp modelId="{E9F991AE-9136-43FF-89C4-CD12478EB15F}">
      <dsp:nvSpPr>
        <dsp:cNvPr id="0" name=""/>
        <dsp:cNvSpPr/>
      </dsp:nvSpPr>
      <dsp:spPr>
        <a:xfrm>
          <a:off x="4125465" y="417434"/>
          <a:ext cx="988628" cy="988628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D96F1-6F94-4588-8832-8FF6986D8DBD}">
      <dsp:nvSpPr>
        <dsp:cNvPr id="0" name=""/>
        <dsp:cNvSpPr/>
      </dsp:nvSpPr>
      <dsp:spPr>
        <a:xfrm>
          <a:off x="4336157" y="628126"/>
          <a:ext cx="567246" cy="5672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99216-50F2-49FE-A62F-E0EB0786AD4A}">
      <dsp:nvSpPr>
        <dsp:cNvPr id="0" name=""/>
        <dsp:cNvSpPr/>
      </dsp:nvSpPr>
      <dsp:spPr>
        <a:xfrm>
          <a:off x="3809428" y="1713997"/>
          <a:ext cx="1620703" cy="64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500" kern="1200"/>
            <a:t>Choice</a:t>
          </a:r>
        </a:p>
      </dsp:txBody>
      <dsp:txXfrm>
        <a:off x="3809428" y="1713997"/>
        <a:ext cx="1620703" cy="648281"/>
      </dsp:txXfrm>
    </dsp:sp>
    <dsp:sp modelId="{504C1B10-516A-497A-BED3-F4B10F56E54E}">
      <dsp:nvSpPr>
        <dsp:cNvPr id="0" name=""/>
        <dsp:cNvSpPr/>
      </dsp:nvSpPr>
      <dsp:spPr>
        <a:xfrm>
          <a:off x="6029792" y="417434"/>
          <a:ext cx="988628" cy="988628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17726-9077-4018-A0D3-AC4407DA021F}">
      <dsp:nvSpPr>
        <dsp:cNvPr id="0" name=""/>
        <dsp:cNvSpPr/>
      </dsp:nvSpPr>
      <dsp:spPr>
        <a:xfrm>
          <a:off x="6240483" y="628126"/>
          <a:ext cx="567246" cy="5672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AAFC2-3261-4869-958B-DF7BFA9E50C1}">
      <dsp:nvSpPr>
        <dsp:cNvPr id="0" name=""/>
        <dsp:cNvSpPr/>
      </dsp:nvSpPr>
      <dsp:spPr>
        <a:xfrm>
          <a:off x="5713755" y="1713997"/>
          <a:ext cx="1620703" cy="64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500" kern="1200"/>
            <a:t>Collaboration and Mutuality</a:t>
          </a:r>
        </a:p>
      </dsp:txBody>
      <dsp:txXfrm>
        <a:off x="5713755" y="1713997"/>
        <a:ext cx="1620703" cy="648281"/>
      </dsp:txXfrm>
    </dsp:sp>
    <dsp:sp modelId="{FE067A26-CD0C-4EB4-8084-02D97D200063}">
      <dsp:nvSpPr>
        <dsp:cNvPr id="0" name=""/>
        <dsp:cNvSpPr/>
      </dsp:nvSpPr>
      <dsp:spPr>
        <a:xfrm>
          <a:off x="7934118" y="417434"/>
          <a:ext cx="988628" cy="988628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34C1A-9895-4E64-87B0-10164EBD727E}">
      <dsp:nvSpPr>
        <dsp:cNvPr id="0" name=""/>
        <dsp:cNvSpPr/>
      </dsp:nvSpPr>
      <dsp:spPr>
        <a:xfrm>
          <a:off x="8144809" y="628126"/>
          <a:ext cx="567246" cy="56724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940B2-5BFC-450D-BBEF-DA723DA49056}">
      <dsp:nvSpPr>
        <dsp:cNvPr id="0" name=""/>
        <dsp:cNvSpPr/>
      </dsp:nvSpPr>
      <dsp:spPr>
        <a:xfrm>
          <a:off x="7618081" y="1713997"/>
          <a:ext cx="1620703" cy="64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500" kern="1200"/>
            <a:t>Empowerment</a:t>
          </a:r>
        </a:p>
      </dsp:txBody>
      <dsp:txXfrm>
        <a:off x="7618081" y="1713997"/>
        <a:ext cx="1620703" cy="648281"/>
      </dsp:txXfrm>
    </dsp:sp>
    <dsp:sp modelId="{930E0490-12A2-4453-8CA3-3BDD04E4FD73}">
      <dsp:nvSpPr>
        <dsp:cNvPr id="0" name=""/>
        <dsp:cNvSpPr/>
      </dsp:nvSpPr>
      <dsp:spPr>
        <a:xfrm>
          <a:off x="9838444" y="417434"/>
          <a:ext cx="988628" cy="98862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FF37F-9E34-48D4-BA7A-D93D77659647}">
      <dsp:nvSpPr>
        <dsp:cNvPr id="0" name=""/>
        <dsp:cNvSpPr/>
      </dsp:nvSpPr>
      <dsp:spPr>
        <a:xfrm>
          <a:off x="10049135" y="628126"/>
          <a:ext cx="567246" cy="56724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9157F-A934-4CB7-ADD3-C17600A62F86}">
      <dsp:nvSpPr>
        <dsp:cNvPr id="0" name=""/>
        <dsp:cNvSpPr/>
      </dsp:nvSpPr>
      <dsp:spPr>
        <a:xfrm>
          <a:off x="9522407" y="1713997"/>
          <a:ext cx="1620703" cy="648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500" kern="1200"/>
            <a:t>Context</a:t>
          </a:r>
        </a:p>
      </dsp:txBody>
      <dsp:txXfrm>
        <a:off x="9522407" y="1713997"/>
        <a:ext cx="1620703" cy="648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D04DD-9673-427C-92F5-B82C74153F64}" type="datetimeFigureOut">
              <a:rPr lang="en-CA" smtClean="0"/>
              <a:t>2025-11-09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67F40-8C03-41C7-BBEF-C6478748FB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168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Hester et al. (2023)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67F40-8C03-41C7-BBEF-C6478748FBD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236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46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62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7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0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049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53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46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1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2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3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61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F60170-91B4-45F0-B88B-9C07AEC4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D7AD31-48F0-93C8-1AC4-413027D3F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4678" y="702870"/>
            <a:ext cx="5614993" cy="309346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Trauma Informed Approaches to Legal Service Delivery and Design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FA520-CB86-FEC5-085A-AFFC05529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4677" y="4067746"/>
            <a:ext cx="5614993" cy="2124206"/>
          </a:xfrm>
        </p:spPr>
        <p:txBody>
          <a:bodyPr anchor="t">
            <a:normAutofit lnSpcReduction="10000"/>
          </a:bodyPr>
          <a:lstStyle/>
          <a:p>
            <a:r>
              <a:rPr lang="en-CA" dirty="0"/>
              <a:t>Considerations for Mediators, Lawyers, and Legal Practitioners 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By Aaron Leakey, ACE, MBC, UVic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E3B19C-5EF6-492A-AA6F-EC0C2F236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A street with red buildings&#10;&#10;AI-generated content may be incorrect.">
            <a:extLst>
              <a:ext uri="{FF2B5EF4-FFF2-40B4-BE49-F238E27FC236}">
                <a16:creationId xmlns:a16="http://schemas.microsoft.com/office/drawing/2014/main" id="{220024AC-F651-FC88-5A0C-A4F670FB4A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539336"/>
            <a:ext cx="5026102" cy="378214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DB647E-7779-454B-9098-17E6CE33D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3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2E4D1-C546-A354-35F9-EBF96481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DD6ED-D8A7-ECC0-4AA0-7BDD3D6C4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Trauma in Legal Institutions and Processes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1CAA62-7699-814F-1E01-C666A3BF5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IPV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DFE589-A8AB-EE63-33D6-752C5B88E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3058887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Impacts 1/3 of women globally and 1/4 of men</a:t>
            </a:r>
          </a:p>
          <a:p>
            <a:pPr marL="1028700" lvl="1" indent="-342900"/>
            <a:r>
              <a:rPr lang="en-US" dirty="0"/>
              <a:t>Intersectional impacts</a:t>
            </a:r>
          </a:p>
          <a:p>
            <a:pPr marL="1028700" lvl="1" indent="-342900"/>
            <a:r>
              <a:rPr lang="en-US" dirty="0"/>
              <a:t>Severe violence types </a:t>
            </a:r>
          </a:p>
          <a:p>
            <a:pPr marL="1028700" lvl="1" indent="-342900"/>
            <a:r>
              <a:rPr lang="en-US" dirty="0"/>
              <a:t>Gender and Violence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Structural: patriarchy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‘submission and domination’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Post-structural: ‘agency in structures’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Coercion and Control (Stark, 2024)</a:t>
            </a:r>
          </a:p>
          <a:p>
            <a:pPr marL="1028700" lvl="1" indent="-342900"/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282719A-DB62-A070-2846-51CD0D92A96C}"/>
              </a:ext>
            </a:extLst>
          </p:cNvPr>
          <p:cNvSpPr txBox="1">
            <a:spLocks/>
          </p:cNvSpPr>
          <p:nvPr/>
        </p:nvSpPr>
        <p:spPr>
          <a:xfrm>
            <a:off x="6257120" y="260508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IPV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AF5EAE8-CDEC-5033-2D4B-FF3099575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6338" y="3429000"/>
            <a:ext cx="5373687" cy="317500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/>
              <a:t>Multiple, Intersecting Legalities: </a:t>
            </a:r>
            <a:r>
              <a:rPr lang="en-CA" dirty="0"/>
              <a:t>(i.e. family, criminal, immigration, housing, CP)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/>
              <a:t>Legal Abusive: </a:t>
            </a:r>
            <a:r>
              <a:rPr lang="en-CA" dirty="0"/>
              <a:t>Law (and mediation) misused as a tool of coercion and control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/>
              <a:t>Biases: </a:t>
            </a:r>
          </a:p>
          <a:p>
            <a:pPr marL="1028700" lvl="1" indent="-342900"/>
            <a:r>
              <a:rPr lang="en-CA" dirty="0"/>
              <a:t>IPV survivor as impaired in decision-making</a:t>
            </a:r>
          </a:p>
          <a:p>
            <a:pPr marL="1028700" lvl="1" indent="-342900"/>
            <a:r>
              <a:rPr lang="en-CA" dirty="0"/>
              <a:t>IPV survivor as vulnerable </a:t>
            </a:r>
          </a:p>
          <a:p>
            <a:pPr marL="1028700" lvl="1" indent="-342900"/>
            <a:r>
              <a:rPr lang="en-CA" dirty="0"/>
              <a:t>Not believed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/>
              <a:t>Revictimization </a:t>
            </a:r>
          </a:p>
          <a:p>
            <a:pPr marL="1028700" lvl="1" indent="-342900"/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2322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D51B40-283E-4AFE-E875-60496A9EA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C9EBE-C927-C160-A17F-7FF40F2A6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Trauma in Legal Institutions and Processes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A473D0-48D6-8BD7-9A76-461F76EB5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Trauma Informed Practice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5425F6-A3A2-2DCF-3E4E-7058AE9069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Integrates TIP principles at all touchpoints of service delivery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Builds awareness of the normalcy of trauma experiences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Avoids re-traumatizing and promotes feelings of safety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793C3A-5923-47CD-3946-8B0FC40268A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Builds understanding of trauma symptoms and history of trauma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Considers trauma impact on development, adaptations to cope with trauma, and relationship with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Factors in the possibility of return to maladaptive coping strategies </a:t>
            </a:r>
          </a:p>
        </p:txBody>
      </p:sp>
    </p:spTree>
    <p:extLst>
      <p:ext uri="{BB962C8B-B14F-4D97-AF65-F5344CB8AC3E}">
        <p14:creationId xmlns:p14="http://schemas.microsoft.com/office/powerpoint/2010/main" val="2048100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150FCC-F00F-61E8-5057-611EC69D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2509F-E644-85B4-A470-8CC0246C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/>
              <a:t>Trauma Informed Practice</a:t>
            </a:r>
            <a:br>
              <a:rPr lang="en-CA" sz="4100"/>
            </a:br>
            <a:endParaRPr lang="en-CA" sz="4100" dirty="0"/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802ACA1C-2ECD-B8C7-39ED-32EF2DA3F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488990"/>
              </p:ext>
            </p:extLst>
          </p:nvPr>
        </p:nvGraphicFramePr>
        <p:xfrm>
          <a:off x="484631" y="2657366"/>
          <a:ext cx="11143887" cy="277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32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6CA7BE-912E-2270-A388-A5C45494F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BF09-1443-98CF-7258-20D43C29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TIP: “safety” in Family Mediation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F64AB-3B16-9CDB-B4E3-166582766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37" y="2218227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Considerations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31F929-3F4C-9A6A-AA0D-FC6C19723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2942375"/>
            <a:ext cx="5346222" cy="3915625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342900">
              <a:buChar char="•"/>
            </a:pPr>
            <a:r>
              <a:rPr lang="en-CA" dirty="0"/>
              <a:t>Mediation at infancy stage in adaption to IPV</a:t>
            </a:r>
          </a:p>
          <a:p>
            <a:pPr marL="1028700" lvl="1" indent="-342900"/>
            <a:r>
              <a:rPr lang="en-CA" dirty="0"/>
              <a:t>Needs better adaption to IPV</a:t>
            </a:r>
          </a:p>
          <a:p>
            <a:pPr marL="342900" indent="-342900">
              <a:buChar char="•"/>
            </a:pPr>
            <a:r>
              <a:rPr lang="en-CA" dirty="0"/>
              <a:t>Tension between “safety” and “agency”</a:t>
            </a:r>
          </a:p>
          <a:p>
            <a:pPr marL="342900" indent="-342900">
              <a:buChar char="•"/>
            </a:pPr>
            <a:r>
              <a:rPr lang="en-CA" dirty="0"/>
              <a:t>Factors</a:t>
            </a:r>
          </a:p>
          <a:p>
            <a:pPr marL="1028700" lvl="1" indent="-342900"/>
            <a:r>
              <a:rPr lang="en-CA" dirty="0"/>
              <a:t>Increased risk of harm at the point of separation</a:t>
            </a:r>
          </a:p>
          <a:p>
            <a:pPr marL="1028700" lvl="1" indent="-342900"/>
            <a:r>
              <a:rPr lang="en-CA" dirty="0"/>
              <a:t>Timeline from “point of violence”</a:t>
            </a:r>
          </a:p>
          <a:p>
            <a:pPr marL="1028700" lvl="1" indent="-342900"/>
            <a:r>
              <a:rPr lang="en-CA" dirty="0"/>
              <a:t>Type of violence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Physical Safety</a:t>
            </a:r>
          </a:p>
          <a:p>
            <a:pPr marL="1028700" lvl="1" indent="-342900"/>
            <a:r>
              <a:rPr lang="en-CA" dirty="0"/>
              <a:t>Any risk, mediation </a:t>
            </a:r>
            <a:r>
              <a:rPr lang="en-CA" i="1" dirty="0"/>
              <a:t>not </a:t>
            </a:r>
            <a:r>
              <a:rPr lang="en-CA" dirty="0"/>
              <a:t>the correct process</a:t>
            </a:r>
          </a:p>
          <a:p>
            <a:pPr marL="342900" indent="-342900">
              <a:buChar char="•"/>
            </a:pPr>
            <a:r>
              <a:rPr lang="en-CA" dirty="0"/>
              <a:t>“window of tolerance” (Saini et al., 2025) </a:t>
            </a:r>
          </a:p>
          <a:p>
            <a:pPr marL="1028700" lvl="1" indent="-342900"/>
            <a:r>
              <a:rPr lang="en-CA" dirty="0"/>
              <a:t>Mundane conversations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B8275C-D863-C050-4F22-A8CC7E9C9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2942376"/>
            <a:ext cx="5372551" cy="343876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Preliminary information</a:t>
            </a:r>
            <a:r>
              <a:rPr lang="en-CA" dirty="0"/>
              <a:t>: breaks, support persons, who attends, space, entrance and exits, ceremony, format, language, timing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Format: </a:t>
            </a:r>
            <a:r>
              <a:rPr lang="en-CA" dirty="0"/>
              <a:t>shuttle or virtual may be preferred </a:t>
            </a:r>
            <a:endParaRPr lang="en-CA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Separate and distinct preparation meetings</a:t>
            </a:r>
          </a:p>
          <a:p>
            <a:pPr marL="1028700" lvl="1" indent="-342900"/>
            <a:r>
              <a:rPr lang="en-CA" dirty="0"/>
              <a:t>Role play ‘voice’ and ‘feedback’</a:t>
            </a:r>
          </a:p>
          <a:p>
            <a:pPr marL="1028700" lvl="1" indent="-342900"/>
            <a:r>
              <a:rPr lang="en-CA" dirty="0"/>
              <a:t>Assign in-culture (when preferred) mentor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Agreements include ‘safety practices’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Tasking: </a:t>
            </a:r>
            <a:r>
              <a:rPr lang="en-CA" dirty="0"/>
              <a:t>counselling/therapy, group attendance, timeline, education,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Trauma: “cue” the mediator, ending process at mid-intensity,</a:t>
            </a:r>
          </a:p>
          <a:p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8873077-4D80-3F5C-310A-0C272FDFF772}"/>
              </a:ext>
            </a:extLst>
          </p:cNvPr>
          <p:cNvSpPr txBox="1">
            <a:spLocks/>
          </p:cNvSpPr>
          <p:nvPr/>
        </p:nvSpPr>
        <p:spPr>
          <a:xfrm>
            <a:off x="6257120" y="221822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4216667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EE9AEC-F450-F691-B3A9-5C2154A50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3DF48-BF86-57E4-583D-28E85D55D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Screening for Violence in Family Mediation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3AA78-80CA-77B6-D67D-7D25D9B3F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Considerations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549C66-A80E-4E2D-1128-C1714617E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5323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highlight>
                  <a:srgbClr val="FFFF00"/>
                </a:highlight>
              </a:rPr>
              <a:t>Extensive (additional) training is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Attempt to predict and prevent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Safety screening is dynamic and considers in-process and post-process harm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Safety screen is co-discerned with the impacted person’s perception of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Immediacy, frequency, and severity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“Static” and “Dynamic” factors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2FE5A7A-7DA5-B895-739C-0B7FE13553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5323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Consider the broader “social context” of violence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Use descriptive terms and probing questions, as ‘IPV’ holds different means across cultures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Have culturally specific IPV resources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Coordinate support/resources (support, counselling)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Violence may still be unreported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i="1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B8F551D-EFE8-55B3-588A-4FCFA70622B2}"/>
              </a:ext>
            </a:extLst>
          </p:cNvPr>
          <p:cNvSpPr txBox="1">
            <a:spLocks/>
          </p:cNvSpPr>
          <p:nvPr/>
        </p:nvSpPr>
        <p:spPr>
          <a:xfrm>
            <a:off x="6271725" y="260508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Design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4BF0A6-C877-10BA-290E-676E15505CD3}"/>
              </a:ext>
            </a:extLst>
          </p:cNvPr>
          <p:cNvSpPr/>
          <p:nvPr/>
        </p:nvSpPr>
        <p:spPr>
          <a:xfrm>
            <a:off x="8943395" y="1640018"/>
            <a:ext cx="3034696" cy="1780800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8F66D-9E97-11D5-D982-D82E7B1D1724}"/>
              </a:ext>
            </a:extLst>
          </p:cNvPr>
          <p:cNvSpPr txBox="1"/>
          <p:nvPr/>
        </p:nvSpPr>
        <p:spPr>
          <a:xfrm>
            <a:off x="9303550" y="2068753"/>
            <a:ext cx="25465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accent4"/>
                </a:solidFill>
              </a:rPr>
              <a:t>“Be prepared to meet the world’s most rational human being”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5785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335998-3F36-E3A7-A46F-341E34C22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482E9A1-52BD-EDB9-D0F4-E026EDD943EE}"/>
              </a:ext>
            </a:extLst>
          </p:cNvPr>
          <p:cNvSpPr/>
          <p:nvPr/>
        </p:nvSpPr>
        <p:spPr>
          <a:xfrm>
            <a:off x="5920276" y="2418735"/>
            <a:ext cx="5927595" cy="3775587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746F9-F9BB-DE3F-19C9-3F60F5CB5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Trustworthiness in Family Mediation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71D024-AF8A-C5C7-38B1-C9E81D7DF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Considerations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08B9A5-F0E4-1336-5444-2CF318230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146323"/>
            <a:ext cx="5346222" cy="304799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Anthropological roots of conflict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“Insider Mediators”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Authentic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Considerations: </a:t>
            </a:r>
            <a:r>
              <a:rPr lang="en-CA" i="1" dirty="0"/>
              <a:t>Time, Consistency, Familiarity, Predictability, Expectations, Transparency, Information Sharing, Comfortable Space, Listening, Presence</a:t>
            </a:r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4021579-4C43-64C6-B416-CB255FFCB3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1725" y="3506393"/>
            <a:ext cx="5372551" cy="20672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</a:t>
            </a:r>
            <a:r>
              <a:rPr lang="en-US" i="1" dirty="0"/>
              <a:t>Breakthrough only happens when mediators relate to parties more personally and engage with what lies behind the parties’ manifested behavior</a:t>
            </a:r>
            <a:r>
              <a:rPr lang="en-US" dirty="0"/>
              <a:t>” - </a:t>
            </a:r>
            <a:r>
              <a:rPr lang="en-CA" dirty="0"/>
              <a:t>Irene Bruna Seu 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B4A6903-A4DC-76BD-6263-1F820703FAD1}"/>
              </a:ext>
            </a:extLst>
          </p:cNvPr>
          <p:cNvSpPr txBox="1">
            <a:spLocks/>
          </p:cNvSpPr>
          <p:nvPr/>
        </p:nvSpPr>
        <p:spPr>
          <a:xfrm>
            <a:off x="6271725" y="260508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2657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BDCB9F-ED9E-6836-668A-26E3832ED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67F7-0457-A0CD-E28D-3A9E7F01A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Choice in Family Mediation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8A107-62AF-27DD-5509-573BAC33D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Considerations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6CF318-7727-C33C-054D-2AC0F9DF9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5323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Individuals viewed as “experts in their own lives” (Saini, 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Ethics of ‘self-determination’ and ‘agency’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‘agency-loss’ key feature of IPV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‘agency’ a core component of human-identity (Bush and Miller, 2020)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161827-C83B-9C57-709D-419176914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1725" y="3506393"/>
            <a:ext cx="5372551" cy="2765323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Co-design of mediation process </a:t>
            </a:r>
          </a:p>
          <a:p>
            <a:pPr marL="1028700" lvl="1" indent="-342900"/>
            <a:r>
              <a:rPr lang="en-CA" dirty="0"/>
              <a:t>Equity and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Choices: </a:t>
            </a:r>
            <a:r>
              <a:rPr lang="en-CA" dirty="0"/>
              <a:t>timing, issues, preparation, support, mediator, documentation, style, process, ceremony, breaks, length, format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Waving Power: </a:t>
            </a:r>
            <a:r>
              <a:rPr lang="en-CA" dirty="0"/>
              <a:t>mediator takes more of less control of a process, pending responsible participation </a:t>
            </a:r>
            <a:endParaRPr lang="en-CA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3D37222-0CE2-F437-E8F5-3BE5E308435A}"/>
              </a:ext>
            </a:extLst>
          </p:cNvPr>
          <p:cNvSpPr txBox="1">
            <a:spLocks/>
          </p:cNvSpPr>
          <p:nvPr/>
        </p:nvSpPr>
        <p:spPr>
          <a:xfrm>
            <a:off x="6271725" y="260508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Design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2669EAD-86C9-B0AB-056B-4F6B21554CAF}"/>
              </a:ext>
            </a:extLst>
          </p:cNvPr>
          <p:cNvSpPr/>
          <p:nvPr/>
        </p:nvSpPr>
        <p:spPr>
          <a:xfrm>
            <a:off x="8813974" y="978407"/>
            <a:ext cx="3034696" cy="1780800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DE5036-D765-D383-D24A-11902DE8C57E}"/>
              </a:ext>
            </a:extLst>
          </p:cNvPr>
          <p:cNvSpPr txBox="1"/>
          <p:nvPr/>
        </p:nvSpPr>
        <p:spPr>
          <a:xfrm>
            <a:off x="9302115" y="1472055"/>
            <a:ext cx="25465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accent4"/>
                </a:solidFill>
              </a:rPr>
              <a:t>Critical Thinking: </a:t>
            </a:r>
            <a:r>
              <a:rPr lang="en-CA" i="1" dirty="0"/>
              <a:t>Should mediation be mandatory?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1615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73225-966D-6297-3564-A849E4826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1CB8-4CE9-5CAD-1819-C480C5785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 Collaboration and Mutuality in Family Mediation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EE8FB-B1BC-59F9-FC01-C4BFF8681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Positivist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03CFA2-9317-E974-2A63-E389BFDF48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Impersonal, detached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Neutral/Impartial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Hierarchical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Non-mutual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Professional (exclusive)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1AB694-D9F1-DB6E-FCA2-286DF184E07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Relational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Nuanced Impartiality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Problem Solving, Negotiation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Elements of Mutuality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Professional,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20FBA78-D045-2C2E-383D-8F1963E7F580}"/>
              </a:ext>
            </a:extLst>
          </p:cNvPr>
          <p:cNvSpPr txBox="1">
            <a:spLocks/>
          </p:cNvSpPr>
          <p:nvPr/>
        </p:nvSpPr>
        <p:spPr>
          <a:xfrm>
            <a:off x="6257120" y="260508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Post-positivist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7B42089-30FC-5E69-13A7-173C3650A9A1}"/>
              </a:ext>
            </a:extLst>
          </p:cNvPr>
          <p:cNvCxnSpPr/>
          <p:nvPr/>
        </p:nvCxnSpPr>
        <p:spPr>
          <a:xfrm>
            <a:off x="3913239" y="3687097"/>
            <a:ext cx="2343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43107D-9E29-3254-642D-B4953BEF61D4}"/>
              </a:ext>
            </a:extLst>
          </p:cNvPr>
          <p:cNvCxnSpPr/>
          <p:nvPr/>
        </p:nvCxnSpPr>
        <p:spPr>
          <a:xfrm>
            <a:off x="3913239" y="4154129"/>
            <a:ext cx="2343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E8ED76-DFAB-674C-7F71-4B3AA8C48844}"/>
              </a:ext>
            </a:extLst>
          </p:cNvPr>
          <p:cNvCxnSpPr/>
          <p:nvPr/>
        </p:nvCxnSpPr>
        <p:spPr>
          <a:xfrm>
            <a:off x="3913239" y="4640826"/>
            <a:ext cx="2343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4C445C-FFD4-1061-AC57-650F0D197557}"/>
              </a:ext>
            </a:extLst>
          </p:cNvPr>
          <p:cNvCxnSpPr/>
          <p:nvPr/>
        </p:nvCxnSpPr>
        <p:spPr>
          <a:xfrm>
            <a:off x="3913239" y="5142271"/>
            <a:ext cx="2343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919510-97DC-5535-4828-7577F68AFEA2}"/>
              </a:ext>
            </a:extLst>
          </p:cNvPr>
          <p:cNvCxnSpPr/>
          <p:nvPr/>
        </p:nvCxnSpPr>
        <p:spPr>
          <a:xfrm>
            <a:off x="3913239" y="5653549"/>
            <a:ext cx="2343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051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1E431C-98DE-47C6-DF03-92A1BBC3D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7291-7395-BBF4-1987-820805F2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 Collaboration and Mutuality in Family Mediation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10803-5122-4B9A-F23D-B00A2351F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317991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Practically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BAE159-9FED-509F-4E08-DAADC2D71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118931"/>
            <a:ext cx="5346222" cy="307073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Mutual Sharing and IPV</a:t>
            </a:r>
          </a:p>
          <a:p>
            <a:pPr marL="1028700" lvl="1" indent="-342900"/>
            <a:r>
              <a:rPr lang="en-CA" dirty="0"/>
              <a:t>Can be helpful</a:t>
            </a:r>
          </a:p>
          <a:p>
            <a:pPr marL="1028700" lvl="1" indent="-342900"/>
            <a:r>
              <a:rPr lang="en-CA" dirty="0"/>
              <a:t>Reflexive re-centering of their narrative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Critical Reflexivity</a:t>
            </a:r>
          </a:p>
          <a:p>
            <a:pPr marL="1028700" lvl="1" indent="-342900"/>
            <a:r>
              <a:rPr lang="en-CA" dirty="0"/>
              <a:t>Aware of projections, biases</a:t>
            </a:r>
          </a:p>
          <a:p>
            <a:pPr marL="1028700" lvl="1" indent="-342900"/>
            <a:r>
              <a:rPr lang="en-CA" dirty="0"/>
              <a:t>Healing and ‘activation’</a:t>
            </a:r>
          </a:p>
          <a:p>
            <a:pPr marL="1028700" lvl="1" indent="-342900"/>
            <a:r>
              <a:rPr lang="en-CA" dirty="0"/>
              <a:t>Actively shifts own power with participants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Collaboration</a:t>
            </a:r>
          </a:p>
          <a:p>
            <a:pPr marL="1028700" lvl="1" indent="-342900"/>
            <a:r>
              <a:rPr lang="en-CA" dirty="0"/>
              <a:t>Mediation Design</a:t>
            </a:r>
          </a:p>
          <a:p>
            <a:pPr marL="1028700" lvl="1" indent="-342900"/>
            <a:r>
              <a:rPr lang="en-CA" dirty="0"/>
              <a:t>Problem-Solving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36C30D54-702D-DC9F-86F5-25D7330F26F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36" y="2729947"/>
            <a:ext cx="5796474" cy="2582728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4B6CA4-B1C7-416D-7280-C7FBB9B07BF1}"/>
              </a:ext>
            </a:extLst>
          </p:cNvPr>
          <p:cNvSpPr txBox="1"/>
          <p:nvPr/>
        </p:nvSpPr>
        <p:spPr>
          <a:xfrm>
            <a:off x="7540695" y="5539965"/>
            <a:ext cx="2546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accent4"/>
                </a:solidFill>
              </a:rPr>
              <a:t>Metaphor: Landscape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19566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305DC-B8CD-761D-E66A-BB14F9EC6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74469-F7AB-0198-3698-84DAF347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Empowerment in Family Mediation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70691-56B6-0A62-C38F-120842298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Considerations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225ACC-731F-B608-523C-6B14B42B8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532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Capability</a:t>
            </a:r>
          </a:p>
          <a:p>
            <a:pPr marL="1028700" lvl="1" indent="-342900"/>
            <a:r>
              <a:rPr lang="en-CA" dirty="0"/>
              <a:t>Lived experiences and skills/expertise as capabilities</a:t>
            </a:r>
          </a:p>
          <a:p>
            <a:pPr marL="1028700" lvl="1" indent="-342900"/>
            <a:r>
              <a:rPr lang="en-CA" dirty="0"/>
              <a:t>Can capabilities be developed?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Survivor viewed as the expert in their own experience</a:t>
            </a:r>
          </a:p>
          <a:p>
            <a:pPr marL="1028700" lvl="1" indent="-342900"/>
            <a:r>
              <a:rPr lang="en-CA" dirty="0"/>
              <a:t>Different modes of ‘vulnerable’ and ‘resilient’ </a:t>
            </a:r>
          </a:p>
          <a:p>
            <a:pPr marL="1028700" lvl="1" indent="-342900"/>
            <a:r>
              <a:rPr lang="en-CA" dirty="0"/>
              <a:t>Best suited to co-discern their own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Non-hierarchical relationship w. mediator</a:t>
            </a:r>
          </a:p>
          <a:p>
            <a:pPr marL="1028700" lvl="1" indent="-342900"/>
            <a:r>
              <a:rPr lang="en-CA" dirty="0"/>
              <a:t>Empowerment in mediator relationship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‘Expert in your own conflict’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A6C1BD-76F6-A180-B5C7-A13771567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1725" y="3506393"/>
            <a:ext cx="5372551" cy="276532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Considerations: coaching, training, role-play, education, counselling/therapy, choices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Consider mediation an activity of intrapersonal growth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In mediation: </a:t>
            </a:r>
            <a:r>
              <a:rPr lang="en-CA" dirty="0"/>
              <a:t>voice, narrative (own word), story-telling, validation, recognition, apology, being heard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Corrective imbalance: </a:t>
            </a:r>
            <a:r>
              <a:rPr lang="en-CA" dirty="0"/>
              <a:t>transparent and temporary imbalance in mediation to correct a domination-submission dynamic</a:t>
            </a:r>
          </a:p>
          <a:p>
            <a:pPr marL="1028700" lvl="1" indent="-342900"/>
            <a:r>
              <a:rPr lang="en-CA" dirty="0"/>
              <a:t>Relates to communication dynamics not legal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56FDE77-2BC5-C3BE-80A2-02DB4DA3C05C}"/>
              </a:ext>
            </a:extLst>
          </p:cNvPr>
          <p:cNvSpPr txBox="1">
            <a:spLocks/>
          </p:cNvSpPr>
          <p:nvPr/>
        </p:nvSpPr>
        <p:spPr>
          <a:xfrm>
            <a:off x="6271725" y="260508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14865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73A964-26C8-11B8-CB77-5DE6D3008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222A5E-DF00-9808-B4DE-2BA66E100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801" y="1418265"/>
            <a:ext cx="7005596" cy="467039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5065C3-DE3C-553B-A8B9-0D7D6C43D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272" y="2527018"/>
            <a:ext cx="3871059" cy="381012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2"/>
                </a:solidFill>
              </a:rPr>
              <a:t>Universal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3"/>
                </a:solidFill>
              </a:rPr>
              <a:t>Institutional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4"/>
                </a:solidFill>
              </a:rPr>
              <a:t>Static, linear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</a:rPr>
              <a:t>Procedural, distributive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92D050"/>
                </a:solidFill>
              </a:rPr>
              <a:t>E.g. retribution, adversarial, neutrality, equilibrium, fairness, inquisitorial, distributive, procedural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B9913511-5AC3-FF9C-D19D-3FCD8D590899}"/>
              </a:ext>
            </a:extLst>
          </p:cNvPr>
          <p:cNvSpPr txBox="1">
            <a:spLocks/>
          </p:cNvSpPr>
          <p:nvPr/>
        </p:nvSpPr>
        <p:spPr>
          <a:xfrm>
            <a:off x="8320941" y="2527018"/>
            <a:ext cx="3871059" cy="3810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2"/>
                </a:solidFill>
              </a:rPr>
              <a:t>Subjective, perceived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3"/>
                </a:solidFill>
              </a:rPr>
              <a:t>Institutional and non-institutional contexts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600" dirty="0">
                <a:solidFill>
                  <a:schemeClr val="accent4"/>
                </a:solidFill>
              </a:rPr>
              <a:t>Evolving, refracted, non-linear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600" dirty="0">
                <a:solidFill>
                  <a:srgbClr val="00B0F0"/>
                </a:solidFill>
              </a:rPr>
              <a:t>Plural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CA" sz="2600" dirty="0">
                <a:solidFill>
                  <a:srgbClr val="92D050"/>
                </a:solidFill>
              </a:rPr>
              <a:t>E.g. agency, choice, voice, listening, accountability, apology, empowerment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EAFC8-826D-B9B5-F2F9-CDAAC8127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79" y="520854"/>
            <a:ext cx="11145039" cy="128828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The “justice gap”</a:t>
            </a:r>
            <a:br>
              <a:rPr lang="en-CA" sz="4100" dirty="0"/>
            </a:br>
            <a:endParaRPr lang="en-CA" sz="4100" dirty="0"/>
          </a:p>
        </p:txBody>
      </p:sp>
    </p:spTree>
    <p:extLst>
      <p:ext uri="{BB962C8B-B14F-4D97-AF65-F5344CB8AC3E}">
        <p14:creationId xmlns:p14="http://schemas.microsoft.com/office/powerpoint/2010/main" val="4290256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527E2-5E04-8516-A130-1E1B6418C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A422-DA46-A166-577B-01F3ACEC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Context in Family Mediation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B77284-D65A-9B37-7E26-5CE7CA3D8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Considerations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B25058-7E4D-A059-E64E-E1E2F2776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05647"/>
            <a:ext cx="5346222" cy="2897155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“Intersectional” safety </a:t>
            </a:r>
          </a:p>
          <a:p>
            <a:pPr marL="1028700" lvl="1" indent="-342900"/>
            <a:r>
              <a:rPr lang="en-CA" dirty="0"/>
              <a:t>Social categories (e.g. race, gender, sex, religion, status, ability) shape IPV experience</a:t>
            </a:r>
          </a:p>
          <a:p>
            <a:pPr marL="1028700" lvl="1" indent="-342900"/>
            <a:r>
              <a:rPr lang="en-CA" dirty="0"/>
              <a:t>Beyond “free from violence” to meeting basic human needs</a:t>
            </a:r>
          </a:p>
          <a:p>
            <a:pPr marL="1028700" lvl="1" indent="-342900"/>
            <a:r>
              <a:rPr lang="en-US" dirty="0"/>
              <a:t>mastery, safety, social connectedness, stability, and meaningful access to resources</a:t>
            </a: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Address structural discourses at the level of the ‘micro’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Mediator can consider “social context” of violence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E7BEBBD-7E47-A0E9-0FB7-DB2321F130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5396" y="3428999"/>
            <a:ext cx="5372551" cy="3002562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i="1" dirty="0">
                <a:solidFill>
                  <a:srgbClr val="0070C0"/>
                </a:solidFill>
              </a:rPr>
              <a:t>Nuanced Impartiality: </a:t>
            </a:r>
          </a:p>
          <a:p>
            <a:pPr marL="1028700" lvl="1" indent="-342900"/>
            <a:r>
              <a:rPr lang="en-CA" dirty="0"/>
              <a:t>Mediator does </a:t>
            </a:r>
            <a:r>
              <a:rPr lang="en-CA" i="1" dirty="0"/>
              <a:t>not </a:t>
            </a:r>
            <a:r>
              <a:rPr lang="en-CA" dirty="0"/>
              <a:t>adopt an impartial stance on issues of indigenous justice, identity, gender, and IPV</a:t>
            </a:r>
          </a:p>
          <a:p>
            <a:pPr marL="1028700" lvl="1" indent="-342900"/>
            <a:r>
              <a:rPr lang="en-CA" dirty="0"/>
              <a:t>Mediator is neutral/impartial on legal issues, but not on issues of communication and/or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Identity, race, and gender in mediation</a:t>
            </a:r>
          </a:p>
          <a:p>
            <a:pPr marL="1028700" lvl="1" indent="-342900"/>
            <a:r>
              <a:rPr lang="en-CA" dirty="0"/>
              <a:t>Non-neutral </a:t>
            </a:r>
          </a:p>
          <a:p>
            <a:pPr marL="1028700" lvl="1" indent="-342900"/>
            <a:r>
              <a:rPr lang="en-CA" dirty="0"/>
              <a:t>Challenge (best from ‘insiders’ in cultural systems)</a:t>
            </a:r>
          </a:p>
          <a:p>
            <a:pPr marL="1028700" lvl="1" indent="-342900"/>
            <a:r>
              <a:rPr lang="en-CA" dirty="0"/>
              <a:t>Identity is not-negotiable 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CDBF70-852C-74B5-F823-7C57AFD3E15B}"/>
              </a:ext>
            </a:extLst>
          </p:cNvPr>
          <p:cNvSpPr txBox="1">
            <a:spLocks/>
          </p:cNvSpPr>
          <p:nvPr/>
        </p:nvSpPr>
        <p:spPr>
          <a:xfrm>
            <a:off x="6271725" y="260508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2196916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7CB61-1D6F-F1B1-BF68-D95C827AF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CD195-9679-9912-B520-36D33FBA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The “myriad” of power imbalances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339BF-6821-1B6E-2124-F52D5F40A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Considerations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88EF4C-7013-ADE9-A4C5-DC3467364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5323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Mediator Power</a:t>
            </a:r>
          </a:p>
          <a:p>
            <a:pPr marL="1028700" lvl="1" indent="-342900"/>
            <a:r>
              <a:rPr lang="en-CA" dirty="0"/>
              <a:t>Mediator (almost) always hold the most power in a facilitated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Legal Institution</a:t>
            </a:r>
          </a:p>
          <a:p>
            <a:pPr marL="1028700" lvl="1" indent="-342900"/>
            <a:r>
              <a:rPr lang="en-CA" dirty="0"/>
              <a:t>Advocacy; involvement in design; consultation;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Balancing Power</a:t>
            </a:r>
          </a:p>
          <a:p>
            <a:pPr marL="1028700" lvl="1" indent="-342900"/>
            <a:r>
              <a:rPr lang="en-CA" b="1" dirty="0"/>
              <a:t>Intrapersonal: </a:t>
            </a:r>
            <a:r>
              <a:rPr lang="en-CA" dirty="0"/>
              <a:t>adjust in 1-1 interaction with an individual</a:t>
            </a:r>
          </a:p>
          <a:p>
            <a:pPr marL="1028700" lvl="1" indent="-342900"/>
            <a:r>
              <a:rPr lang="en-CA" b="1" dirty="0"/>
              <a:t>Noticing: </a:t>
            </a:r>
            <a:r>
              <a:rPr lang="en-CA" dirty="0"/>
              <a:t>make plain the power dimensions as you observe them</a:t>
            </a:r>
          </a:p>
          <a:p>
            <a:pPr marL="1028700" lvl="1" indent="-342900"/>
            <a:r>
              <a:rPr lang="en-CA" b="1" dirty="0"/>
              <a:t>Expectations: </a:t>
            </a:r>
            <a:r>
              <a:rPr lang="en-CA" dirty="0"/>
              <a:t>create an expectation that feedback is normal and to be anticipated</a:t>
            </a:r>
          </a:p>
          <a:p>
            <a:pPr marL="1028700" lvl="1" indent="-342900"/>
            <a:r>
              <a:rPr lang="en-CA" b="1" dirty="0"/>
              <a:t>Process adaption: </a:t>
            </a:r>
            <a:r>
              <a:rPr lang="en-CA" dirty="0"/>
              <a:t>(i.e. shuttle, virtual)</a:t>
            </a:r>
            <a:endParaRPr lang="en-CA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C7A7909-8CEB-9498-960F-031185B84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1725" y="3506393"/>
            <a:ext cx="5372551" cy="2765323"/>
          </a:xfrm>
        </p:spPr>
        <p:txBody>
          <a:bodyPr>
            <a:normAutofit fontScale="62500" lnSpcReduction="20000"/>
          </a:bodyPr>
          <a:lstStyle/>
          <a:p>
            <a:pPr marL="1028700" lvl="1" indent="-342900"/>
            <a:r>
              <a:rPr lang="en-CA" b="1" dirty="0"/>
              <a:t>Build capacity: </a:t>
            </a:r>
            <a:r>
              <a:rPr lang="en-CA" dirty="0"/>
              <a:t>includes emotional and legal capability</a:t>
            </a:r>
          </a:p>
          <a:p>
            <a:pPr marL="1028700" lvl="1" indent="-342900"/>
            <a:r>
              <a:rPr lang="en-CA" b="1" dirty="0"/>
              <a:t>Reduce vulnerability: </a:t>
            </a:r>
            <a:r>
              <a:rPr lang="en-CA" dirty="0"/>
              <a:t>address intersectional considerations and vulnerability reduction</a:t>
            </a:r>
          </a:p>
          <a:p>
            <a:pPr marL="1028700" lvl="1" indent="-342900"/>
            <a:r>
              <a:rPr lang="en-CA" b="1" dirty="0"/>
              <a:t>Voluntary compliance: </a:t>
            </a:r>
            <a:r>
              <a:rPr lang="en-CA" dirty="0"/>
              <a:t>use support, like relatives, to influence a high-conflict individual</a:t>
            </a:r>
          </a:p>
          <a:p>
            <a:pPr marL="1028700" lvl="1" indent="-342900"/>
            <a:r>
              <a:rPr lang="en-CA" b="1" dirty="0"/>
              <a:t>Voluntary process: </a:t>
            </a:r>
            <a:r>
              <a:rPr lang="en-CA" dirty="0"/>
              <a:t>emphasis the “process” is chosen and establish the requirements for participation</a:t>
            </a:r>
          </a:p>
          <a:p>
            <a:pPr marL="1028700" lvl="1" indent="-342900"/>
            <a:r>
              <a:rPr lang="en-CA" b="1" dirty="0"/>
              <a:t>Time: </a:t>
            </a:r>
            <a:r>
              <a:rPr lang="en-CA" dirty="0"/>
              <a:t>Elapse time to ensure integration of strategies </a:t>
            </a:r>
          </a:p>
          <a:p>
            <a:pPr marL="1028700" lvl="1" indent="-342900"/>
            <a:r>
              <a:rPr lang="en-CA" b="1" dirty="0"/>
              <a:t>Education: </a:t>
            </a:r>
            <a:r>
              <a:rPr lang="en-CA" dirty="0"/>
              <a:t>on the dynamics of violence/IPV</a:t>
            </a:r>
            <a:endParaRPr lang="en-CA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5DECFA0-1032-CE21-DFA1-B3F450D8791D}"/>
              </a:ext>
            </a:extLst>
          </p:cNvPr>
          <p:cNvSpPr txBox="1">
            <a:spLocks/>
          </p:cNvSpPr>
          <p:nvPr/>
        </p:nvSpPr>
        <p:spPr>
          <a:xfrm>
            <a:off x="6271725" y="260508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0386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4475A4-17C4-B890-A406-F0B8F2CC2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2A75-F2DB-18CA-5E51-60A8875BE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Restorative Mediation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80A05A-51D6-08B4-9AB5-CF8A512A4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2104103"/>
            <a:ext cx="5346222" cy="4085559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High responsibility taking by person responsible for violence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Applies lessons from restorative justice and individually prepares parties:</a:t>
            </a:r>
          </a:p>
          <a:p>
            <a:pPr marL="1028700" lvl="1" indent="-342900"/>
            <a:r>
              <a:rPr lang="en-CA" dirty="0"/>
              <a:t>Person affected by IPV, to share the impacts of the harm and their needs</a:t>
            </a:r>
          </a:p>
          <a:p>
            <a:pPr marL="1028700" lvl="1" indent="-342900"/>
            <a:r>
              <a:rPr lang="en-CA" dirty="0"/>
              <a:t>Person responsible, to take ownership and bear the costs of repairing the harm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Community assists with accountability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May include legal concepts and/or be coordinated with a court process (i.e. recommendations given to court)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1028700" lvl="1" indent="-342900"/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A7C6911-BB58-D96B-ADA1-EAC1BC097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2104103"/>
            <a:ext cx="5372551" cy="4218039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Time: </a:t>
            </a:r>
            <a:r>
              <a:rPr lang="en-CA" dirty="0"/>
              <a:t>long preparatory periods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Education: </a:t>
            </a:r>
            <a:r>
              <a:rPr lang="en-CA" dirty="0"/>
              <a:t>particularly for the person responsibility;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Storytelling: </a:t>
            </a:r>
            <a:r>
              <a:rPr lang="en-CA" dirty="0"/>
              <a:t>viewed as a justice 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Forgiveness/restoration: </a:t>
            </a:r>
            <a:endParaRPr lang="en-CA" dirty="0"/>
          </a:p>
          <a:p>
            <a:pPr marL="1028700" lvl="1" indent="-342900"/>
            <a:r>
              <a:rPr lang="en-CA" dirty="0"/>
              <a:t>May occur, not a condition of activity</a:t>
            </a:r>
          </a:p>
          <a:p>
            <a:pPr marL="1028700" lvl="1" indent="-342900"/>
            <a:r>
              <a:rPr lang="en-CA" dirty="0"/>
              <a:t>Not pressured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Use of cultural symbols and ceremonies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70C0"/>
                </a:solidFill>
              </a:rPr>
              <a:t>Practical outcomes</a:t>
            </a:r>
          </a:p>
          <a:p>
            <a:pPr marL="1028700" lvl="1" indent="-342900"/>
            <a:r>
              <a:rPr lang="en-CA" dirty="0"/>
              <a:t>May include legal agreements</a:t>
            </a:r>
          </a:p>
          <a:p>
            <a:pPr marL="1028700" lvl="1" indent="-342900"/>
            <a:r>
              <a:rPr lang="en-CA" dirty="0"/>
              <a:t>May include restorative actions</a:t>
            </a:r>
          </a:p>
          <a:p>
            <a:pPr marL="1028700" lvl="1" indent="-342900"/>
            <a:endParaRPr lang="en-CA" dirty="0"/>
          </a:p>
          <a:p>
            <a:pPr marL="1028700" lvl="1" indent="-342900"/>
            <a:endParaRPr lang="en-CA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7F45B6C-FCCC-ED08-A9C6-B0E8C753BDC9}"/>
              </a:ext>
            </a:extLst>
          </p:cNvPr>
          <p:cNvSpPr/>
          <p:nvPr/>
        </p:nvSpPr>
        <p:spPr>
          <a:xfrm>
            <a:off x="8594975" y="157313"/>
            <a:ext cx="3034696" cy="1780800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80774-A089-282F-BA84-64E13FD9BABC}"/>
              </a:ext>
            </a:extLst>
          </p:cNvPr>
          <p:cNvSpPr txBox="1"/>
          <p:nvPr/>
        </p:nvSpPr>
        <p:spPr>
          <a:xfrm>
            <a:off x="9083116" y="650961"/>
            <a:ext cx="25465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accent4"/>
                </a:solidFill>
              </a:rPr>
              <a:t>Critical Thinking: </a:t>
            </a:r>
            <a:r>
              <a:rPr lang="en-CA" i="1" dirty="0"/>
              <a:t>How do we encourage responsibility taking?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6297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A1A7F-2E00-AE12-33C1-EFA540E23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treet with red buildings&#10;&#10;AI-generated content may be incorrect.">
            <a:extLst>
              <a:ext uri="{FF2B5EF4-FFF2-40B4-BE49-F238E27FC236}">
                <a16:creationId xmlns:a16="http://schemas.microsoft.com/office/drawing/2014/main" id="{D587C0EB-1EE6-6D61-9431-A3F20AB5AB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539336"/>
            <a:ext cx="5026102" cy="37821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55CE7D-2B33-298E-1C84-3EDCF04DF4CD}"/>
              </a:ext>
            </a:extLst>
          </p:cNvPr>
          <p:cNvSpPr txBox="1"/>
          <p:nvPr/>
        </p:nvSpPr>
        <p:spPr>
          <a:xfrm>
            <a:off x="6683300" y="2120949"/>
            <a:ext cx="494562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4100" dirty="0">
                <a:latin typeface="+mj-lt"/>
                <a:ea typeface="+mj-ea"/>
                <a:cs typeface="+mj-cs"/>
              </a:rPr>
              <a:t>Thank you</a:t>
            </a:r>
          </a:p>
          <a:p>
            <a:endParaRPr lang="en-CA" sz="4100" dirty="0">
              <a:latin typeface="+mj-lt"/>
              <a:ea typeface="+mj-ea"/>
              <a:cs typeface="+mj-cs"/>
            </a:endParaRPr>
          </a:p>
          <a:p>
            <a:r>
              <a:rPr lang="en-CA" sz="4100" dirty="0">
                <a:latin typeface="+mj-lt"/>
                <a:ea typeface="+mj-ea"/>
                <a:cs typeface="+mj-cs"/>
              </a:rPr>
              <a:t>Aaron Leakey, aleakey@uvic.ca</a:t>
            </a:r>
          </a:p>
        </p:txBody>
      </p:sp>
    </p:spTree>
    <p:extLst>
      <p:ext uri="{BB962C8B-B14F-4D97-AF65-F5344CB8AC3E}">
        <p14:creationId xmlns:p14="http://schemas.microsoft.com/office/powerpoint/2010/main" val="232722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062D7-085C-3DD5-62A5-6AF8144DE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B96AA4-CF89-4E6E-2ABF-EEDCE1EB9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23" y="1425216"/>
            <a:ext cx="8009154" cy="48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738311-3962-C93C-4A7A-AA4530A9C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80" y="391631"/>
            <a:ext cx="11145039" cy="133958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3300" dirty="0"/>
              <a:t>Hester et al. (2023) perceived justice among IPV survivors</a:t>
            </a:r>
            <a:br>
              <a:rPr lang="en-CA" sz="4100" dirty="0"/>
            </a:br>
            <a:endParaRPr lang="en-CA" sz="4100" dirty="0"/>
          </a:p>
        </p:txBody>
      </p:sp>
    </p:spTree>
    <p:extLst>
      <p:ext uri="{BB962C8B-B14F-4D97-AF65-F5344CB8AC3E}">
        <p14:creationId xmlns:p14="http://schemas.microsoft.com/office/powerpoint/2010/main" val="327658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E370D9-4625-4130-80DF-2F78D1618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2ED984-83B2-A621-35F2-1E47392CA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14" y="1882723"/>
            <a:ext cx="6268680" cy="4179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564553-940D-AFA2-3E42-D90FACC2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Legal System Touchpoints and the Role of “Luck”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43807D-108D-8FA7-6424-1F742A255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“Touchpoints”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65914B-0E0D-2B72-0657-C242ED6E91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Multiple points of contact/interaction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Each touchpoint as a whole justice activity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Each touchpoint contained with a whole justice system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A550D2A-1589-61AF-741F-143D97DE85C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Each touchpoint an opportunity for trauma-informed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Interactional v. procedural/distributive justice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“Being Lucky” (Saxton, 2012)</a:t>
            </a:r>
          </a:p>
          <a:p>
            <a:pPr marL="1028700" lvl="1" indent="-342900"/>
            <a:r>
              <a:rPr lang="en-CA" dirty="0"/>
              <a:t>A supportive Person</a:t>
            </a:r>
          </a:p>
          <a:p>
            <a:pPr marL="1028700" lvl="1" indent="-342900"/>
            <a:r>
              <a:rPr lang="en-CA" dirty="0"/>
              <a:t>A safe and helpful response</a:t>
            </a:r>
          </a:p>
          <a:p>
            <a:pPr marL="1028700" lvl="1" indent="-342900"/>
            <a:r>
              <a:rPr lang="en-CA" dirty="0"/>
              <a:t>The “right” legal 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EB765B0-57CE-2D20-F918-DAB5E1CB373E}"/>
              </a:ext>
            </a:extLst>
          </p:cNvPr>
          <p:cNvSpPr txBox="1">
            <a:spLocks/>
          </p:cNvSpPr>
          <p:nvPr/>
        </p:nvSpPr>
        <p:spPr>
          <a:xfrm>
            <a:off x="6257120" y="260508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“Luck”</a:t>
            </a:r>
          </a:p>
        </p:txBody>
      </p:sp>
    </p:spTree>
    <p:extLst>
      <p:ext uri="{BB962C8B-B14F-4D97-AF65-F5344CB8AC3E}">
        <p14:creationId xmlns:p14="http://schemas.microsoft.com/office/powerpoint/2010/main" val="1615028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A3FB36-ACE7-6E39-6526-E761DA355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5199A-2686-D3C9-279E-1E25C771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Trauma in Legal Institutions and Processes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B3EE03-9E4A-6A7F-8FB3-8DC5903C2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Trauma Informed Practice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0B8C98E-F37C-281C-B5F0-3BB141D7EB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Trama: fear learning, body memory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“trigger”: flight, flight, freeze, fawn, tend and befriend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Core Need: </a:t>
            </a:r>
            <a:r>
              <a:rPr lang="en-CA" i="1" dirty="0"/>
              <a:t>Regulation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Window of Tolerance: Optimal </a:t>
            </a:r>
            <a:r>
              <a:rPr lang="en-CA" i="1" dirty="0"/>
              <a:t>Regulation Window</a:t>
            </a:r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0FF492-04D1-34B7-5E0F-66A6074F43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Arousal:</a:t>
            </a:r>
          </a:p>
          <a:p>
            <a:pPr marL="1028700" lvl="1" indent="-342900"/>
            <a:r>
              <a:rPr lang="en-CA" dirty="0"/>
              <a:t>Hyper: e.g. outbursts, anger</a:t>
            </a:r>
          </a:p>
          <a:p>
            <a:pPr marL="1028700" lvl="1" indent="-342900"/>
            <a:r>
              <a:rPr lang="en-CA" dirty="0"/>
              <a:t>Hypo: e.g. depressive, numb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Extinction: </a:t>
            </a:r>
          </a:p>
          <a:p>
            <a:pPr marL="1028700" lvl="1" indent="-342900"/>
            <a:r>
              <a:rPr lang="en-CA" dirty="0"/>
              <a:t>Trauma involves fear generalized across contexts</a:t>
            </a:r>
          </a:p>
          <a:p>
            <a:pPr marL="1028700" lvl="1" indent="-342900"/>
            <a:r>
              <a:rPr lang="en-CA" dirty="0"/>
              <a:t>Extinction is context specific </a:t>
            </a:r>
          </a:p>
        </p:txBody>
      </p:sp>
    </p:spTree>
    <p:extLst>
      <p:ext uri="{BB962C8B-B14F-4D97-AF65-F5344CB8AC3E}">
        <p14:creationId xmlns:p14="http://schemas.microsoft.com/office/powerpoint/2010/main" val="2209996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6A562D-F602-BEAB-06FD-867C3304C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41126-7E8D-C6B8-9B0B-8A5363CD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Indigenous Experience in Legal Institutions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8C689B-7D6E-8BFD-9372-805BD6CFC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Historical Trauma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9D3FD6-3769-6EF3-DA63-809A81C37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062116"/>
            <a:ext cx="5346222" cy="316844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Caveat: </a:t>
            </a:r>
            <a:r>
              <a:rPr lang="en-CA" dirty="0"/>
              <a:t>A range of Indigenous experience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i="1" dirty="0"/>
              <a:t>Caveat: </a:t>
            </a:r>
            <a:r>
              <a:rPr lang="en-CA" dirty="0"/>
              <a:t>risk of too close association of Indigenous experience and trauma</a:t>
            </a:r>
            <a:endParaRPr lang="en-US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Intergenerational trauma: </a:t>
            </a:r>
            <a:r>
              <a:rPr lang="en-US" dirty="0"/>
              <a:t>transmission of trauma at the level of the individual and the collective </a:t>
            </a:r>
            <a:r>
              <a:rPr lang="en-US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 dirty="0"/>
              <a:t>“Western Universality”</a:t>
            </a:r>
            <a:endParaRPr lang="en-CA" dirty="0"/>
          </a:p>
          <a:p>
            <a:pPr marL="1028700" lvl="1" indent="-342900"/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5A7EEC6-CFB7-8A6E-C43A-D203F46D1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354330"/>
            <a:ext cx="5372551" cy="307995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Western legal systems can be “trigger”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“Embedded Assumptions” (press, 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Unchanged power relationships</a:t>
            </a:r>
          </a:p>
          <a:p>
            <a:pPr marL="1028700" lvl="1" indent="-342900"/>
            <a:r>
              <a:rPr lang="en-CA" i="1" dirty="0" err="1"/>
              <a:t>Heirachy</a:t>
            </a:r>
            <a:r>
              <a:rPr lang="en-CA" i="1" dirty="0"/>
              <a:t> </a:t>
            </a:r>
            <a:r>
              <a:rPr lang="en-CA" dirty="0"/>
              <a:t>at the level of interpersonal and the level of system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Q: How do we design legal systems and offer legal services in legally pluralistic societies?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4B2357-EFDA-614D-85EB-291B9CF0F7B6}"/>
              </a:ext>
            </a:extLst>
          </p:cNvPr>
          <p:cNvSpPr txBox="1">
            <a:spLocks/>
          </p:cNvSpPr>
          <p:nvPr/>
        </p:nvSpPr>
        <p:spPr>
          <a:xfrm>
            <a:off x="6257120" y="260508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8841BA-45D7-4707-A078-BC7117073807}"/>
              </a:ext>
            </a:extLst>
          </p:cNvPr>
          <p:cNvSpPr txBox="1">
            <a:spLocks/>
          </p:cNvSpPr>
          <p:nvPr/>
        </p:nvSpPr>
        <p:spPr>
          <a:xfrm>
            <a:off x="6361148" y="2530418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Considerations </a:t>
            </a:r>
          </a:p>
        </p:txBody>
      </p:sp>
    </p:spTree>
    <p:extLst>
      <p:ext uri="{BB962C8B-B14F-4D97-AF65-F5344CB8AC3E}">
        <p14:creationId xmlns:p14="http://schemas.microsoft.com/office/powerpoint/2010/main" val="1055463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1BCE83-0162-154D-C1ED-5B04465A5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47D9-E100-4104-77B5-A3ABE5DE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Legal Pluralism and Trauma-Informed Approaches</a:t>
            </a:r>
            <a:br>
              <a:rPr lang="en-CA" sz="4100" dirty="0"/>
            </a:br>
            <a:endParaRPr lang="en-CA" sz="4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ADCCBC-5845-8D43-6721-74C162C39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4" y="2014047"/>
            <a:ext cx="10655971" cy="45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8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91DBA2-7E36-33B4-7452-EE67902D8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E5D6C-8A6F-9244-F90B-1E1DEAE74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3900" i="1" dirty="0"/>
              <a:t>What Lies Beyond</a:t>
            </a:r>
            <a:r>
              <a:rPr lang="en-CA" sz="3900" dirty="0"/>
              <a:t>: Pluralistic Legal Institutions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8355F-9E80-5DF3-0C7C-A04371FBC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i="0" dirty="0"/>
              <a:t>Considerations – Individual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A82220-CEF3-50DC-A030-E5855D70E6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Critical Reflexivity</a:t>
            </a:r>
          </a:p>
          <a:p>
            <a:pPr marL="1028700" lvl="1" indent="-342900"/>
            <a:r>
              <a:rPr lang="en-CA" i="1" dirty="0"/>
              <a:t>Ambiguity in Identity</a:t>
            </a:r>
          </a:p>
          <a:p>
            <a:pPr marL="1028700" lvl="1" indent="-342900"/>
            <a:r>
              <a:rPr lang="en-CA" i="1" dirty="0"/>
              <a:t>Attention to the micro-dimensions of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Awareness of trauma and it’s impacts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Provide culturally specific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Culturally rooted programing/mediation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Inclusion in the ‘design’ of legal systems and programs</a:t>
            </a:r>
          </a:p>
          <a:p>
            <a:pPr marL="342900" indent="-342900"/>
            <a:endParaRPr lang="en-CA" i="1" dirty="0"/>
          </a:p>
          <a:p>
            <a:pPr marL="342900" indent="-342900"/>
            <a:endParaRPr lang="en-CA" dirty="0"/>
          </a:p>
          <a:p>
            <a:pPr marL="1028700" lvl="1" indent="-342900"/>
            <a:endParaRPr lang="en-CA" dirty="0"/>
          </a:p>
          <a:p>
            <a:pPr marL="1028700" lvl="1" indent="-342900"/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66F284B-96F5-3650-B44F-79C271E67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9000"/>
            <a:ext cx="5372551" cy="289314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“Plurality of Sovereigns”  (Borrows, 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“Ethical space” (Ermine, 2007)</a:t>
            </a: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“Indigenous Law is Law” (Napoleon,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Critical engagement: “Did I break it?” (Napolean, 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What lies “beyond”</a:t>
            </a:r>
          </a:p>
          <a:p>
            <a:pPr marL="1028700" lvl="1" indent="-342900"/>
            <a:r>
              <a:rPr lang="en-CA" dirty="0"/>
              <a:t>Deep Democracy (Connolly, 2005)</a:t>
            </a:r>
          </a:p>
          <a:p>
            <a:pPr marL="1028700" lvl="1" indent="-342900"/>
            <a:r>
              <a:rPr lang="en-CA" dirty="0"/>
              <a:t>Culturalized institutions (Connolly, 2005)</a:t>
            </a:r>
          </a:p>
          <a:p>
            <a:pPr marL="1028700" lvl="1" indent="-342900"/>
            <a:r>
              <a:rPr lang="en-CA" dirty="0"/>
              <a:t>Responsive law (Nonet and Selznick, 2001)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CA0CD10-0756-A4D7-FEE8-B2888D39FE9F}"/>
              </a:ext>
            </a:extLst>
          </p:cNvPr>
          <p:cNvSpPr txBox="1">
            <a:spLocks/>
          </p:cNvSpPr>
          <p:nvPr/>
        </p:nvSpPr>
        <p:spPr>
          <a:xfrm>
            <a:off x="6271725" y="260508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Considerations - </a:t>
            </a:r>
            <a:r>
              <a:rPr lang="en-CA" i="0" dirty="0"/>
              <a:t>System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3298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1122F-5185-249B-0A3F-5AEC762BB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E2455-358E-549C-B39D-A89E25792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100" dirty="0"/>
              <a:t>Trauma in Legal Institutions and Processes</a:t>
            </a:r>
            <a:br>
              <a:rPr lang="en-CA" sz="4100" dirty="0"/>
            </a:br>
            <a:endParaRPr lang="en-CA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EBE84-8669-4156-D7AE-1D61E57DF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30418"/>
            <a:ext cx="5346222" cy="823912"/>
          </a:xfrm>
        </p:spPr>
        <p:txBody>
          <a:bodyPr anchor="t">
            <a:normAutofit/>
          </a:bodyPr>
          <a:lstStyle/>
          <a:p>
            <a:r>
              <a:rPr lang="en-CA" dirty="0"/>
              <a:t>Developmental Trauma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138CFE-6999-D71F-641D-F33C347E80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Adverse Life Experiences (ACEs)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Formative stages of brain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Internal working Models: </a:t>
            </a:r>
            <a:r>
              <a:rPr lang="en-US" dirty="0"/>
              <a:t>internalization of the conditions of primarily relationships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Complex trauma: </a:t>
            </a:r>
            <a:r>
              <a:rPr lang="en-US" dirty="0"/>
              <a:t>multiple, chronic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Attachment Insecurity: </a:t>
            </a:r>
            <a:r>
              <a:rPr lang="en-US" dirty="0"/>
              <a:t>impacts one’s ability to regulate internal states</a:t>
            </a:r>
          </a:p>
          <a:p>
            <a:pPr marL="1028700" lvl="1" indent="-342900"/>
            <a:endParaRPr lang="en-CA" dirty="0"/>
          </a:p>
          <a:p>
            <a:pPr marL="1028700" lvl="1" indent="-342900"/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F840ADC-D8E2-F967-5914-0F0B2DD87F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Attachment: </a:t>
            </a:r>
            <a:r>
              <a:rPr lang="en-CA" i="1" dirty="0"/>
              <a:t>emotional bonds </a:t>
            </a: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Attachment disruption </a:t>
            </a:r>
          </a:p>
          <a:p>
            <a:pPr marL="1028700" lvl="1" indent="-342900"/>
            <a:r>
              <a:rPr lang="en-CA" dirty="0"/>
              <a:t>Protest Behavior</a:t>
            </a:r>
          </a:p>
          <a:p>
            <a:pPr marL="1028700" lvl="1" indent="-342900"/>
            <a:r>
              <a:rPr lang="en-CA" dirty="0"/>
              <a:t>Reestablishing Strategies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Family Conflict</a:t>
            </a:r>
          </a:p>
          <a:p>
            <a:pPr marL="1028700" lvl="1" indent="-342900"/>
            <a:r>
              <a:rPr lang="en-CA" dirty="0"/>
              <a:t>Separation and Enmeshment</a:t>
            </a:r>
          </a:p>
          <a:p>
            <a:pPr marL="1028700" lvl="1" indent="-342900"/>
            <a:r>
              <a:rPr lang="en-CA" dirty="0"/>
              <a:t>De-enmeshment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Grief and Loss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3E01FE4-9ABB-8474-6013-8CEF66295E39}"/>
              </a:ext>
            </a:extLst>
          </p:cNvPr>
          <p:cNvSpPr txBox="1">
            <a:spLocks/>
          </p:cNvSpPr>
          <p:nvPr/>
        </p:nvSpPr>
        <p:spPr>
          <a:xfrm>
            <a:off x="6257120" y="2605087"/>
            <a:ext cx="5346222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IPV and Attachment</a:t>
            </a:r>
          </a:p>
        </p:txBody>
      </p:sp>
    </p:spTree>
    <p:extLst>
      <p:ext uri="{BB962C8B-B14F-4D97-AF65-F5344CB8AC3E}">
        <p14:creationId xmlns:p14="http://schemas.microsoft.com/office/powerpoint/2010/main" val="3100887904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Custom 88">
      <a:dk1>
        <a:sysClr val="windowText" lastClr="000000"/>
      </a:dk1>
      <a:lt1>
        <a:sysClr val="window" lastClr="FFFFFF"/>
      </a:lt1>
      <a:dk2>
        <a:srgbClr val="18223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939393"/>
      </a:accent6>
      <a:hlink>
        <a:srgbClr val="3E8FF1"/>
      </a:hlink>
      <a:folHlink>
        <a:srgbClr val="939393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5986</TotalTime>
  <Words>1829</Words>
  <Application>Microsoft Office PowerPoint</Application>
  <PresentationFormat>Widescreen</PresentationFormat>
  <Paragraphs>290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Arial</vt:lpstr>
      <vt:lpstr>Seaford</vt:lpstr>
      <vt:lpstr>LevelVTI</vt:lpstr>
      <vt:lpstr>Trauma Informed Approaches to Legal Service Delivery and Design </vt:lpstr>
      <vt:lpstr>The “justice gap” </vt:lpstr>
      <vt:lpstr>Hester et al. (2023) perceived justice among IPV survivors </vt:lpstr>
      <vt:lpstr>Legal System Touchpoints and the Role of “Luck” </vt:lpstr>
      <vt:lpstr>Trauma in Legal Institutions and Processes </vt:lpstr>
      <vt:lpstr>Indigenous Experience in Legal Institutions </vt:lpstr>
      <vt:lpstr>Legal Pluralism and Trauma-Informed Approaches </vt:lpstr>
      <vt:lpstr>What Lies Beyond: Pluralistic Legal Institutions </vt:lpstr>
      <vt:lpstr>Trauma in Legal Institutions and Processes </vt:lpstr>
      <vt:lpstr>Trauma in Legal Institutions and Processes </vt:lpstr>
      <vt:lpstr>Trauma in Legal Institutions and Processes </vt:lpstr>
      <vt:lpstr>Trauma Informed Practice </vt:lpstr>
      <vt:lpstr>TIP: “safety” in Family Mediation </vt:lpstr>
      <vt:lpstr>Screening for Violence in Family Mediation </vt:lpstr>
      <vt:lpstr>Trustworthiness in Family Mediation </vt:lpstr>
      <vt:lpstr>Choice in Family Mediation </vt:lpstr>
      <vt:lpstr> Collaboration and Mutuality in Family Mediation </vt:lpstr>
      <vt:lpstr> Collaboration and Mutuality in Family Mediation </vt:lpstr>
      <vt:lpstr>Empowerment in Family Mediation </vt:lpstr>
      <vt:lpstr>Context in Family Mediation </vt:lpstr>
      <vt:lpstr>The “myriad” of power imbalances </vt:lpstr>
      <vt:lpstr>Restorative Mediation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Leakey</dc:creator>
  <cp:lastModifiedBy>Aaron Leakey</cp:lastModifiedBy>
  <cp:revision>4</cp:revision>
  <dcterms:created xsi:type="dcterms:W3CDTF">2025-11-01T21:38:14Z</dcterms:created>
  <dcterms:modified xsi:type="dcterms:W3CDTF">2025-11-10T19:54:09Z</dcterms:modified>
</cp:coreProperties>
</file>