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handoutMasterIdLst>
    <p:handoutMasterId r:id="rId36"/>
  </p:handoutMasterIdLst>
  <p:sldIdLst>
    <p:sldId id="298" r:id="rId5"/>
    <p:sldId id="307" r:id="rId6"/>
    <p:sldId id="310" r:id="rId7"/>
    <p:sldId id="329" r:id="rId8"/>
    <p:sldId id="330" r:id="rId9"/>
    <p:sldId id="311" r:id="rId10"/>
    <p:sldId id="312" r:id="rId11"/>
    <p:sldId id="326" r:id="rId12"/>
    <p:sldId id="323" r:id="rId13"/>
    <p:sldId id="331" r:id="rId14"/>
    <p:sldId id="332" r:id="rId15"/>
    <p:sldId id="333" r:id="rId16"/>
    <p:sldId id="334" r:id="rId17"/>
    <p:sldId id="335" r:id="rId18"/>
    <p:sldId id="339" r:id="rId19"/>
    <p:sldId id="336" r:id="rId20"/>
    <p:sldId id="338" r:id="rId21"/>
    <p:sldId id="340" r:id="rId22"/>
    <p:sldId id="343" r:id="rId23"/>
    <p:sldId id="344" r:id="rId24"/>
    <p:sldId id="341" r:id="rId25"/>
    <p:sldId id="342" r:id="rId26"/>
    <p:sldId id="347" r:id="rId27"/>
    <p:sldId id="348" r:id="rId28"/>
    <p:sldId id="349" r:id="rId29"/>
    <p:sldId id="350" r:id="rId30"/>
    <p:sldId id="351" r:id="rId31"/>
    <p:sldId id="345" r:id="rId32"/>
    <p:sldId id="352" r:id="rId33"/>
    <p:sldId id="32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4A0"/>
    <a:srgbClr val="C1B544"/>
    <a:srgbClr val="6C757D"/>
    <a:srgbClr val="3D3D3D"/>
    <a:srgbClr val="343A40"/>
    <a:srgbClr val="1F386D"/>
    <a:srgbClr val="EAECED"/>
    <a:srgbClr val="29A799"/>
    <a:srgbClr val="CCCC00"/>
    <a:srgbClr val="99B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181B2-D44F-41FF-B4FE-8AFCFBA26E75}" v="3" dt="2025-11-18T15:27:34.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2" autoAdjust="0"/>
    <p:restoredTop sz="94691"/>
  </p:normalViewPr>
  <p:slideViewPr>
    <p:cSldViewPr snapToGrid="0">
      <p:cViewPr>
        <p:scale>
          <a:sx n="115" d="100"/>
          <a:sy n="115" d="100"/>
        </p:scale>
        <p:origin x="416" y="368"/>
      </p:cViewPr>
      <p:guideLst/>
    </p:cSldViewPr>
  </p:slideViewPr>
  <p:notesTextViewPr>
    <p:cViewPr>
      <p:scale>
        <a:sx n="1" d="1"/>
        <a:sy n="1" d="1"/>
      </p:scale>
      <p:origin x="0" y="0"/>
    </p:cViewPr>
  </p:notesTextViewPr>
  <p:notesViewPr>
    <p:cSldViewPr snapToGrid="0">
      <p:cViewPr varScale="1">
        <p:scale>
          <a:sx n="163" d="100"/>
          <a:sy n="163" d="100"/>
        </p:scale>
        <p:origin x="483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D3EB5-E31E-A387-9D14-0556E8796C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C6914-07D6-3717-25BF-1C3FA136A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A54BF-C90F-6543-940A-19907AF8D5DF}" type="datetimeFigureOut">
              <a:rPr lang="en-US" smtClean="0"/>
              <a:t>11/19/25</a:t>
            </a:fld>
            <a:endParaRPr lang="en-US"/>
          </a:p>
        </p:txBody>
      </p:sp>
      <p:sp>
        <p:nvSpPr>
          <p:cNvPr id="4" name="Footer Placeholder 3">
            <a:extLst>
              <a:ext uri="{FF2B5EF4-FFF2-40B4-BE49-F238E27FC236}">
                <a16:creationId xmlns:a16="http://schemas.microsoft.com/office/drawing/2014/main" id="{6C2C9464-6C2E-BEA7-08D1-6959BB25E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AF6E05-BC6E-9A78-FCF0-036770C987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3F627-75F0-EA4C-B250-23312FAC5BD5}" type="slidenum">
              <a:rPr lang="en-US" smtClean="0"/>
              <a:t>‹#›</a:t>
            </a:fld>
            <a:endParaRPr lang="en-US"/>
          </a:p>
        </p:txBody>
      </p:sp>
    </p:spTree>
    <p:extLst>
      <p:ext uri="{BB962C8B-B14F-4D97-AF65-F5344CB8AC3E}">
        <p14:creationId xmlns:p14="http://schemas.microsoft.com/office/powerpoint/2010/main" val="35826799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02:46:15.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95 0,'3645'-94'0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1B913-DEBD-D548-8BD0-4CFDB507D119}" type="datetimeFigureOut">
              <a:rPr lang="en-US" smtClean="0"/>
              <a:t>11/19/25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7D7B-71A7-EA44-871B-E9720EE7A99D}" type="slidenum">
              <a:rPr lang="en-US" smtClean="0"/>
              <a:t>‹#›</a:t>
            </a:fld>
            <a:endParaRPr lang="en-US"/>
          </a:p>
        </p:txBody>
      </p:sp>
    </p:spTree>
    <p:extLst>
      <p:ext uri="{BB962C8B-B14F-4D97-AF65-F5344CB8AC3E}">
        <p14:creationId xmlns:p14="http://schemas.microsoft.com/office/powerpoint/2010/main" val="142110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B7D7B-71A7-EA44-871B-E9720EE7A99D}" type="slidenum">
              <a:rPr lang="en-US" smtClean="0"/>
              <a:t>7</a:t>
            </a:fld>
            <a:endParaRPr lang="en-US"/>
          </a:p>
        </p:txBody>
      </p:sp>
    </p:spTree>
    <p:extLst>
      <p:ext uri="{BB962C8B-B14F-4D97-AF65-F5344CB8AC3E}">
        <p14:creationId xmlns:p14="http://schemas.microsoft.com/office/powerpoint/2010/main" val="142910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B7D7B-71A7-EA44-871B-E9720EE7A99D}" type="slidenum">
              <a:rPr lang="en-US" smtClean="0"/>
              <a:t>13</a:t>
            </a:fld>
            <a:endParaRPr lang="en-US"/>
          </a:p>
        </p:txBody>
      </p:sp>
    </p:spTree>
    <p:extLst>
      <p:ext uri="{BB962C8B-B14F-4D97-AF65-F5344CB8AC3E}">
        <p14:creationId xmlns:p14="http://schemas.microsoft.com/office/powerpoint/2010/main" val="3572779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up of a design&#10;&#10;AI-generated content may be incorrect.">
            <a:extLst>
              <a:ext uri="{FF2B5EF4-FFF2-40B4-BE49-F238E27FC236}">
                <a16:creationId xmlns:a16="http://schemas.microsoft.com/office/drawing/2014/main" id="{E27F0EEB-0BE2-BD83-5E2C-54E067AE98D1}"/>
              </a:ext>
            </a:extLst>
          </p:cNvPr>
          <p:cNvPicPr>
            <a:picLocks noChangeAspect="1"/>
          </p:cNvPicPr>
          <p:nvPr userDrawn="1"/>
        </p:nvPicPr>
        <p:blipFill>
          <a:blip r:embed="rId2"/>
          <a:stretch>
            <a:fillRect/>
          </a:stretch>
        </p:blipFill>
        <p:spPr>
          <a:xfrm rot="5400000" flipH="1">
            <a:off x="450548" y="2258305"/>
            <a:ext cx="2399031" cy="3937022"/>
          </a:xfrm>
          <a:prstGeom prst="rect">
            <a:avLst/>
          </a:prstGeom>
        </p:spPr>
      </p:pic>
      <p:sp>
        <p:nvSpPr>
          <p:cNvPr id="8" name="Rectangle 7">
            <a:extLst>
              <a:ext uri="{FF2B5EF4-FFF2-40B4-BE49-F238E27FC236}">
                <a16:creationId xmlns:a16="http://schemas.microsoft.com/office/drawing/2014/main" id="{C2A06F86-B458-212E-537B-5BD0F9FD644C}"/>
              </a:ext>
            </a:extLst>
          </p:cNvPr>
          <p:cNvSpPr/>
          <p:nvPr userDrawn="1"/>
        </p:nvSpPr>
        <p:spPr>
          <a:xfrm>
            <a:off x="-5576" y="1007723"/>
            <a:ext cx="3429000" cy="276352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 name="Title 1">
            <a:extLst>
              <a:ext uri="{FF2B5EF4-FFF2-40B4-BE49-F238E27FC236}">
                <a16:creationId xmlns:a16="http://schemas.microsoft.com/office/drawing/2014/main" id="{8B562B84-0D63-EE8F-50E0-D6F2913A7292}"/>
              </a:ext>
            </a:extLst>
          </p:cNvPr>
          <p:cNvSpPr>
            <a:spLocks noGrp="1"/>
          </p:cNvSpPr>
          <p:nvPr>
            <p:ph type="title"/>
          </p:nvPr>
        </p:nvSpPr>
        <p:spPr>
          <a:xfrm>
            <a:off x="444165" y="1251972"/>
            <a:ext cx="2741948" cy="2298472"/>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
        <p:nvSpPr>
          <p:cNvPr id="12" name="Text Placeholder 11">
            <a:extLst>
              <a:ext uri="{FF2B5EF4-FFF2-40B4-BE49-F238E27FC236}">
                <a16:creationId xmlns:a16="http://schemas.microsoft.com/office/drawing/2014/main" id="{8016CF43-0936-42F3-30CD-C3BEDBF69845}"/>
              </a:ext>
            </a:extLst>
          </p:cNvPr>
          <p:cNvSpPr>
            <a:spLocks noGrp="1"/>
          </p:cNvSpPr>
          <p:nvPr>
            <p:ph type="body" sz="quarter" idx="10"/>
          </p:nvPr>
        </p:nvSpPr>
        <p:spPr>
          <a:xfrm>
            <a:off x="3975100" y="1649413"/>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Rectangle 2">
            <a:extLst>
              <a:ext uri="{FF2B5EF4-FFF2-40B4-BE49-F238E27FC236}">
                <a16:creationId xmlns:a16="http://schemas.microsoft.com/office/drawing/2014/main" id="{EA723DF1-9D8C-C67E-E88A-D2A4237B0C9C}"/>
              </a:ext>
            </a:extLst>
          </p:cNvPr>
          <p:cNvSpPr/>
          <p:nvPr userDrawn="1"/>
        </p:nvSpPr>
        <p:spPr>
          <a:xfrm>
            <a:off x="6175906" y="-330200"/>
            <a:ext cx="1635254" cy="1505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80B98E5A-A95A-A06B-C429-04BEF26A8373}"/>
              </a:ext>
            </a:extLst>
          </p:cNvPr>
          <p:cNvSpPr/>
          <p:nvPr userDrawn="1"/>
        </p:nvSpPr>
        <p:spPr>
          <a:xfrm>
            <a:off x="9975554" y="-333757"/>
            <a:ext cx="1635254" cy="1562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706926D3-FE50-C4D6-CBEE-D35BDCF479CF}"/>
              </a:ext>
            </a:extLst>
          </p:cNvPr>
          <p:cNvSpPr/>
          <p:nvPr userDrawn="1"/>
        </p:nvSpPr>
        <p:spPr>
          <a:xfrm>
            <a:off x="8076064" y="-330200"/>
            <a:ext cx="1635254" cy="1449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10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525212"/>
            <a:ext cx="5087075" cy="536005"/>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525212"/>
            <a:ext cx="5087073" cy="553373"/>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8" name="Footer Placeholder 7"/>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13" name="Rectangle 12">
            <a:extLst>
              <a:ext uri="{FF2B5EF4-FFF2-40B4-BE49-F238E27FC236}">
                <a16:creationId xmlns:a16="http://schemas.microsoft.com/office/drawing/2014/main" id="{E4687138-170D-F842-A43A-0423CAA39968}"/>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4" name="Title 1">
            <a:extLst>
              <a:ext uri="{FF2B5EF4-FFF2-40B4-BE49-F238E27FC236}">
                <a16:creationId xmlns:a16="http://schemas.microsoft.com/office/drawing/2014/main" id="{BD4BC82F-4E71-F902-7210-90D4FCFA78B7}"/>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a:prstGeom prst="rect">
            <a:avLst/>
          </a:prstGeom>
        </p:spPr>
        <p:txBody>
          <a:bodyPr anchor="ctr"/>
          <a:lstStyle>
            <a:lvl1pPr algn="l">
              <a:defRPr sz="2000" b="0" i="0">
                <a:solidFill>
                  <a:schemeClr val="bg1"/>
                </a:solidFill>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a:prstGeom prst="rect">
            <a:avLst/>
          </a:prstGeo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lvl1pPr>
              <a:defRPr>
                <a:solidFill>
                  <a:schemeClr val="bg1"/>
                </a:solidFill>
              </a:defRPr>
            </a:lvl1pPr>
          </a:lstStyle>
          <a:p>
            <a:fld id="{B61BEF0D-F0BB-DE4B-95CE-6DB70DBA9567}" type="datetimeFigureOut">
              <a:rPr lang="en-US" smtClean="0"/>
              <a:pPr/>
              <a:t>11/19/25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i="0">
                <a:solidFill>
                  <a:schemeClr val="accent1"/>
                </a:solidFill>
                <a:latin typeface="CERAPRO-MEDIUM"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2585883"/>
            <a:ext cx="11029616" cy="3272913"/>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2" name="Rectangle 1">
            <a:extLst>
              <a:ext uri="{FF2B5EF4-FFF2-40B4-BE49-F238E27FC236}">
                <a16:creationId xmlns:a16="http://schemas.microsoft.com/office/drawing/2014/main" id="{36ACC670-2227-11F8-6186-42C16CF2DC1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5AABDF08-2EFE-9D21-5406-A50D85E8B49F}"/>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1154491"/>
            <a:ext cx="2906817" cy="5262184"/>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1288026"/>
            <a:ext cx="2004164" cy="4570773"/>
          </a:xfrm>
          <a:prstGeom prst="rect">
            <a:avLst/>
          </a:prstGeom>
        </p:spPr>
        <p:txBody>
          <a:bodyPr vert="eaVert"/>
          <a:lstStyle>
            <a:lvl1pPr>
              <a:defRPr b="0" i="0">
                <a:latin typeface="CERAPRO-MEDIUM"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1170039"/>
            <a:ext cx="7896279" cy="468876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a:prstGeom prst="rect">
            <a:avLst/>
          </a:prstGeom>
        </p:spPr>
        <p:txBody>
          <a:bodyPr/>
          <a:lstStyle>
            <a:lvl1pPr>
              <a:defRPr>
                <a:solidFill>
                  <a:schemeClr val="bg1"/>
                </a:solidFill>
              </a:defRPr>
            </a:lvl1pPr>
          </a:lstStyle>
          <a:p>
            <a:fld id="{B61BEF0D-F0BB-DE4B-95CE-6DB70DBA9567}" type="datetimeFigureOut">
              <a:rPr lang="en-US" smtClean="0"/>
              <a:pPr/>
              <a:t>11/19/25</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3" y="2180496"/>
            <a:ext cx="4235577" cy="3776243"/>
          </a:xfrm>
          <a:prstGeom prst="rect">
            <a:avLst/>
          </a:prstGeom>
        </p:spPr>
      </p:pic>
      <p:pic>
        <p:nvPicPr>
          <p:cNvPr id="9" name="Picture 2" descr="Home page">
            <a:extLst>
              <a:ext uri="{FF2B5EF4-FFF2-40B4-BE49-F238E27FC236}">
                <a16:creationId xmlns:a16="http://schemas.microsoft.com/office/drawing/2014/main" id="{3DC3704D-AD62-3658-B986-125D9DD052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6263" y="1010957"/>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11/19/25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sp>
        <p:nvSpPr>
          <p:cNvPr id="14" name="Text Placeholder 11">
            <a:extLst>
              <a:ext uri="{FF2B5EF4-FFF2-40B4-BE49-F238E27FC236}">
                <a16:creationId xmlns:a16="http://schemas.microsoft.com/office/drawing/2014/main" id="{B6E51D54-AE89-2C8B-5DF1-BF102043743C}"/>
              </a:ext>
            </a:extLst>
          </p:cNvPr>
          <p:cNvSpPr>
            <a:spLocks noGrp="1"/>
          </p:cNvSpPr>
          <p:nvPr>
            <p:ph type="body" sz="quarter" idx="10"/>
          </p:nvPr>
        </p:nvSpPr>
        <p:spPr>
          <a:xfrm>
            <a:off x="4992686" y="2180496"/>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11/19/25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grpSp>
        <p:nvGrpSpPr>
          <p:cNvPr id="19" name="Group 18">
            <a:extLst>
              <a:ext uri="{FF2B5EF4-FFF2-40B4-BE49-F238E27FC236}">
                <a16:creationId xmlns:a16="http://schemas.microsoft.com/office/drawing/2014/main" id="{D371C824-9E58-2D18-E78A-A3FBDBCDCFBB}"/>
              </a:ext>
            </a:extLst>
          </p:cNvPr>
          <p:cNvGrpSpPr/>
          <p:nvPr userDrawn="1"/>
        </p:nvGrpSpPr>
        <p:grpSpPr>
          <a:xfrm>
            <a:off x="4565650" y="2554151"/>
            <a:ext cx="3060700" cy="3033522"/>
            <a:chOff x="4611147" y="1799005"/>
            <a:chExt cx="3060700" cy="3033522"/>
          </a:xfrm>
        </p:grpSpPr>
        <p:sp>
          <p:nvSpPr>
            <p:cNvPr id="16" name="Title 1">
              <a:extLst>
                <a:ext uri="{FF2B5EF4-FFF2-40B4-BE49-F238E27FC236}">
                  <a16:creationId xmlns:a16="http://schemas.microsoft.com/office/drawing/2014/main" id="{0C7AB355-ACCA-697C-7AC6-A78156F70C03}"/>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17" name="Rectangle 16">
              <a:extLst>
                <a:ext uri="{FF2B5EF4-FFF2-40B4-BE49-F238E27FC236}">
                  <a16:creationId xmlns:a16="http://schemas.microsoft.com/office/drawing/2014/main" id="{DD277B76-EB3E-D44A-3DEE-C51F72603DD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18" name="Title 1">
              <a:extLst>
                <a:ext uri="{FF2B5EF4-FFF2-40B4-BE49-F238E27FC236}">
                  <a16:creationId xmlns:a16="http://schemas.microsoft.com/office/drawing/2014/main" id="{BAAB1A2A-E697-EE19-70AD-502F8A7E0338}"/>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0" name="Group 19">
            <a:extLst>
              <a:ext uri="{FF2B5EF4-FFF2-40B4-BE49-F238E27FC236}">
                <a16:creationId xmlns:a16="http://schemas.microsoft.com/office/drawing/2014/main" id="{290EF8C7-19A7-B3FE-F142-3ED931914934}"/>
              </a:ext>
            </a:extLst>
          </p:cNvPr>
          <p:cNvGrpSpPr/>
          <p:nvPr userDrawn="1"/>
        </p:nvGrpSpPr>
        <p:grpSpPr>
          <a:xfrm>
            <a:off x="785386" y="2554151"/>
            <a:ext cx="3060700" cy="3033522"/>
            <a:chOff x="4611147" y="1799005"/>
            <a:chExt cx="3060700" cy="3033522"/>
          </a:xfrm>
        </p:grpSpPr>
        <p:sp>
          <p:nvSpPr>
            <p:cNvPr id="21" name="Title 1">
              <a:extLst>
                <a:ext uri="{FF2B5EF4-FFF2-40B4-BE49-F238E27FC236}">
                  <a16:creationId xmlns:a16="http://schemas.microsoft.com/office/drawing/2014/main" id="{FA3D9C92-90B1-EE49-F593-764B401B10B0}"/>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2" name="Rectangle 21">
              <a:extLst>
                <a:ext uri="{FF2B5EF4-FFF2-40B4-BE49-F238E27FC236}">
                  <a16:creationId xmlns:a16="http://schemas.microsoft.com/office/drawing/2014/main" id="{657F7EFB-D910-8BEB-D6B7-EA6B8060335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3" name="Title 1">
              <a:extLst>
                <a:ext uri="{FF2B5EF4-FFF2-40B4-BE49-F238E27FC236}">
                  <a16:creationId xmlns:a16="http://schemas.microsoft.com/office/drawing/2014/main" id="{7C691736-B262-F0B3-B713-003C6B908932}"/>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4" name="Group 23">
            <a:extLst>
              <a:ext uri="{FF2B5EF4-FFF2-40B4-BE49-F238E27FC236}">
                <a16:creationId xmlns:a16="http://schemas.microsoft.com/office/drawing/2014/main" id="{E113A1A3-0CF5-0497-4D80-C6195FE5D59D}"/>
              </a:ext>
            </a:extLst>
          </p:cNvPr>
          <p:cNvGrpSpPr/>
          <p:nvPr userDrawn="1"/>
        </p:nvGrpSpPr>
        <p:grpSpPr>
          <a:xfrm>
            <a:off x="8357064" y="2554151"/>
            <a:ext cx="3060700" cy="3033522"/>
            <a:chOff x="4611147" y="1799005"/>
            <a:chExt cx="3060700" cy="3033522"/>
          </a:xfrm>
        </p:grpSpPr>
        <p:sp>
          <p:nvSpPr>
            <p:cNvPr id="25" name="Title 1">
              <a:extLst>
                <a:ext uri="{FF2B5EF4-FFF2-40B4-BE49-F238E27FC236}">
                  <a16:creationId xmlns:a16="http://schemas.microsoft.com/office/drawing/2014/main" id="{A4977EE6-7CC1-6657-3FE9-AD8E0A671FFC}"/>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6" name="Rectangle 25">
              <a:extLst>
                <a:ext uri="{FF2B5EF4-FFF2-40B4-BE49-F238E27FC236}">
                  <a16:creationId xmlns:a16="http://schemas.microsoft.com/office/drawing/2014/main" id="{546F60DF-9660-F734-ACD4-869AD4FD048F}"/>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7" name="Title 1">
              <a:extLst>
                <a:ext uri="{FF2B5EF4-FFF2-40B4-BE49-F238E27FC236}">
                  <a16:creationId xmlns:a16="http://schemas.microsoft.com/office/drawing/2014/main" id="{61BAF756-3F55-7BDC-E644-E7B1110D51F5}"/>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sp>
        <p:nvSpPr>
          <p:cNvPr id="28" name="Title 1">
            <a:extLst>
              <a:ext uri="{FF2B5EF4-FFF2-40B4-BE49-F238E27FC236}">
                <a16:creationId xmlns:a16="http://schemas.microsoft.com/office/drawing/2014/main" id="{EDFC2534-9D31-1E91-1730-5954C9537BA8}"/>
              </a:ext>
            </a:extLst>
          </p:cNvPr>
          <p:cNvSpPr>
            <a:spLocks noGrp="1"/>
          </p:cNvSpPr>
          <p:nvPr>
            <p:ph type="title"/>
          </p:nvPr>
        </p:nvSpPr>
        <p:spPr>
          <a:xfrm>
            <a:off x="1476049" y="1465328"/>
            <a:ext cx="8974701" cy="581416"/>
          </a:xfrm>
          <a:prstGeom prst="rect">
            <a:avLst/>
          </a:prstGeom>
        </p:spPr>
        <p:txBody>
          <a:bodyPr anchor="ctr"/>
          <a:lstStyle>
            <a:lvl1pPr algn="ctr">
              <a:defRPr sz="3600" b="0" i="0" cap="none" baseline="0">
                <a:solidFill>
                  <a:srgbClr val="C1B544"/>
                </a:solidFill>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8729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2" y="1179871"/>
            <a:ext cx="6065527" cy="5407741"/>
          </a:xfrm>
          <a:prstGeom prst="rect">
            <a:avLst/>
          </a:prstGeom>
        </p:spPr>
      </p:pic>
      <p:sp>
        <p:nvSpPr>
          <p:cNvPr id="2" name="Rectangle 1">
            <a:extLst>
              <a:ext uri="{FF2B5EF4-FFF2-40B4-BE49-F238E27FC236}">
                <a16:creationId xmlns:a16="http://schemas.microsoft.com/office/drawing/2014/main" id="{8D88E5BA-5F88-1B1C-0E52-47FCF1637020}"/>
              </a:ext>
            </a:extLst>
          </p:cNvPr>
          <p:cNvSpPr/>
          <p:nvPr userDrawn="1"/>
        </p:nvSpPr>
        <p:spPr>
          <a:xfrm>
            <a:off x="6391788" y="1179871"/>
            <a:ext cx="5473949" cy="540774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3" name="Title 1">
            <a:extLst>
              <a:ext uri="{FF2B5EF4-FFF2-40B4-BE49-F238E27FC236}">
                <a16:creationId xmlns:a16="http://schemas.microsoft.com/office/drawing/2014/main" id="{211637BC-498C-3CA5-671B-F9435E682077}"/>
              </a:ext>
            </a:extLst>
          </p:cNvPr>
          <p:cNvSpPr>
            <a:spLocks noGrp="1"/>
          </p:cNvSpPr>
          <p:nvPr>
            <p:ph type="title"/>
          </p:nvPr>
        </p:nvSpPr>
        <p:spPr>
          <a:xfrm>
            <a:off x="6892532" y="2623656"/>
            <a:ext cx="4689867" cy="2177646"/>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232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C5DC3-457A-B6F3-637D-89086054F06F}"/>
              </a:ext>
            </a:extLst>
          </p:cNvPr>
          <p:cNvPicPr>
            <a:picLocks noChangeAspect="1"/>
          </p:cNvPicPr>
          <p:nvPr userDrawn="1"/>
        </p:nvPicPr>
        <p:blipFill>
          <a:blip r:embed="rId2"/>
          <a:stretch>
            <a:fillRect/>
          </a:stretch>
        </p:blipFill>
        <p:spPr>
          <a:xfrm>
            <a:off x="-1" y="999672"/>
            <a:ext cx="7125630" cy="1193800"/>
          </a:xfrm>
          <a:prstGeom prst="rect">
            <a:avLst/>
          </a:prstGeom>
        </p:spPr>
      </p:pic>
      <p:pic>
        <p:nvPicPr>
          <p:cNvPr id="6" name="Picture 2" descr="Home page">
            <a:extLst>
              <a:ext uri="{FF2B5EF4-FFF2-40B4-BE49-F238E27FC236}">
                <a16:creationId xmlns:a16="http://schemas.microsoft.com/office/drawing/2014/main" id="{2AEF3732-7B0F-B952-5904-F84FF89454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6238" y="1037683"/>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677FD7-10FB-E9CF-F016-BC749C3EB4B2}"/>
              </a:ext>
            </a:extLst>
          </p:cNvPr>
          <p:cNvSpPr>
            <a:spLocks noGrp="1"/>
          </p:cNvSpPr>
          <p:nvPr>
            <p:ph type="title"/>
          </p:nvPr>
        </p:nvSpPr>
        <p:spPr>
          <a:xfrm>
            <a:off x="423231" y="999672"/>
            <a:ext cx="7771073" cy="1193800"/>
          </a:xfrm>
          <a:prstGeom prst="rect">
            <a:avLst/>
          </a:prstGeom>
        </p:spPr>
        <p:txBody>
          <a:bodyPr anchor="ctr"/>
          <a:lstStyle>
            <a:lvl1pPr>
              <a:defRPr sz="3400" b="0" i="0" cap="all"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756040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64352" y="1020431"/>
            <a:ext cx="10993549" cy="1475013"/>
          </a:xfrm>
          <a:prstGeom prst="rect">
            <a:avLst/>
          </a:prstGeom>
          <a:effectLst/>
        </p:spPr>
        <p:txBody>
          <a:bodyPr anchor="b">
            <a:normAutofit/>
          </a:bodyPr>
          <a:lstStyle>
            <a:lvl1pPr>
              <a:defRPr sz="3600">
                <a:solidFill>
                  <a:schemeClr val="accent1"/>
                </a:solidFill>
                <a:latin typeface="Cera Pro" pitchFamily="2" charset="0"/>
              </a:defRPr>
            </a:lvl1pPr>
          </a:lstStyle>
          <a:p>
            <a:r>
              <a:rPr lang="en-US" dirty="0"/>
              <a:t>Click to edit Master title style</a:t>
            </a:r>
          </a:p>
        </p:txBody>
      </p:sp>
      <p:sp>
        <p:nvSpPr>
          <p:cNvPr id="3" name="Subtitle 2"/>
          <p:cNvSpPr>
            <a:spLocks noGrp="1"/>
          </p:cNvSpPr>
          <p:nvPr>
            <p:ph type="subTitle" idx="1"/>
          </p:nvPr>
        </p:nvSpPr>
        <p:spPr>
          <a:xfrm>
            <a:off x="464355" y="2495445"/>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11/19/25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581192" y="2722880"/>
            <a:ext cx="11029615" cy="31359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a:prstGeom prst="rect">
            <a:avLst/>
          </a:prstGeom>
        </p:spPr>
        <p:txBody>
          <a:bodyPr anchor="b">
            <a:normAutofit/>
          </a:bodyPr>
          <a:lstStyle>
            <a:lvl1pPr algn="l">
              <a:defRPr sz="3600" b="0" i="0" cap="all">
                <a:solidFill>
                  <a:schemeClr val="accent1"/>
                </a:solidFill>
                <a:latin typeface="CERAPRO-MEDIUM" pitchFamily="2"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a:prstGeom prst="rect">
            <a:avLst/>
          </a:prstGeo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11/19/25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674374"/>
            <a:ext cx="5422390" cy="3186676"/>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674374"/>
            <a:ext cx="5422392" cy="31866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11/19/25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9" name="Rectangle 8">
            <a:extLst>
              <a:ext uri="{FF2B5EF4-FFF2-40B4-BE49-F238E27FC236}">
                <a16:creationId xmlns:a16="http://schemas.microsoft.com/office/drawing/2014/main" id="{5BB605F6-B793-E5D2-67A8-5ACB2F66C46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013DEBB7-147D-C610-D229-022A24768356}"/>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60E793-E77F-AED7-D896-671AEE3CA104}"/>
              </a:ext>
            </a:extLst>
          </p:cNvPr>
          <p:cNvSpPr/>
          <p:nvPr userDrawn="1"/>
        </p:nvSpPr>
        <p:spPr>
          <a:xfrm>
            <a:off x="-10886" y="9243"/>
            <a:ext cx="12192000" cy="989960"/>
          </a:xfrm>
          <a:prstGeom prst="rect">
            <a:avLst/>
          </a:prstGeom>
          <a:solidFill>
            <a:srgbClr val="EAECE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11/19/25</a:t>
            </a:fld>
            <a:endParaRPr lang="en-US" dirty="0"/>
          </a:p>
        </p:txBody>
      </p:sp>
      <p:sp>
        <p:nvSpPr>
          <p:cNvPr id="5" name="Footer Placeholder 4"/>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6" name="Slide Number Placeholder 5"/>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1443390-59D3-7191-DB81-B2DB91D8F9E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80234" y="250031"/>
            <a:ext cx="2257548" cy="540268"/>
          </a:xfrm>
          <a:prstGeom prst="rect">
            <a:avLst/>
          </a:prstGeom>
        </p:spPr>
      </p:pic>
      <p:pic>
        <p:nvPicPr>
          <p:cNvPr id="15" name="Picture 14">
            <a:extLst>
              <a:ext uri="{FF2B5EF4-FFF2-40B4-BE49-F238E27FC236}">
                <a16:creationId xmlns:a16="http://schemas.microsoft.com/office/drawing/2014/main" id="{DFACB4D8-12B2-B0FC-F05D-DA3FF41525A9}"/>
              </a:ext>
            </a:extLst>
          </p:cNvPr>
          <p:cNvPicPr>
            <a:picLocks noChangeAspect="1"/>
          </p:cNvPicPr>
          <p:nvPr userDrawn="1"/>
        </p:nvPicPr>
        <p:blipFill>
          <a:blip r:embed="rId19"/>
          <a:srcRect/>
          <a:stretch/>
        </p:blipFill>
        <p:spPr>
          <a:xfrm>
            <a:off x="9544432" y="0"/>
            <a:ext cx="2647567" cy="98996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 id="2147483662" r:id="rId4"/>
    <p:sldLayoutId id="2147483663" r:id="rId5"/>
    <p:sldLayoutId id="2147483649" r:id="rId6"/>
    <p:sldLayoutId id="2147483650"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800" b="1" kern="1200">
          <a:solidFill>
            <a:schemeClr val="tx2"/>
          </a:solidFill>
          <a:latin typeface="Cera Pro" pitchFamily="2" charset="0"/>
          <a:ea typeface="+mn-ea"/>
          <a:cs typeface="+mn-cs"/>
        </a:defRPr>
      </a:lvl1pPr>
      <a:lvl2pPr marL="630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600" kern="1200">
          <a:solidFill>
            <a:srgbClr val="3254A0"/>
          </a:solidFill>
          <a:latin typeface="Cera Pro" pitchFamily="2" charset="0"/>
          <a:ea typeface="+mn-ea"/>
          <a:cs typeface="+mn-cs"/>
        </a:defRPr>
      </a:lvl2pPr>
      <a:lvl3pPr marL="900000" indent="-270000" algn="l" defTabSz="457200" rtl="0" eaLnBrk="1" latinLnBrk="0" hangingPunct="1">
        <a:spcBef>
          <a:spcPct val="20000"/>
        </a:spcBef>
        <a:spcAft>
          <a:spcPts val="600"/>
        </a:spcAft>
        <a:buClr>
          <a:srgbClr val="C1B544"/>
        </a:buClr>
        <a:buSzPct val="100000"/>
        <a:buFont typeface="Arial" panose="020B0604020202020204" pitchFamily="34" charset="0"/>
        <a:buChar char="•"/>
        <a:defRPr sz="1400" kern="1200">
          <a:solidFill>
            <a:srgbClr val="C1B544"/>
          </a:solidFill>
          <a:latin typeface="Cera Pro" pitchFamily="2" charset="0"/>
          <a:ea typeface="+mn-ea"/>
          <a:cs typeface="+mn-cs"/>
        </a:defRPr>
      </a:lvl3pPr>
      <a:lvl4pPr marL="124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4pPr>
      <a:lvl5pPr marL="160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wsociety.nu.ca/sites/default/files/public/AML%20and%20CIV/Client%20ID%20Verification%20Flow%20Chart.pdf" TargetMode="External"/><Relationship Id="rId2" Type="http://schemas.openxmlformats.org/officeDocument/2006/relationships/hyperlink" Target="https://www.lawsociety.nu.ca/sites/default/files/public/AML%20and%20CIV/Client%20ID%20Verification%20Overview_2025_Final_EN.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lawsociety.nu.ca/sites/default/files/public/AML%20and%20CIV/Source%20of%20Funds_2025_Final_EN.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flsc.ca/wp-content/uploads/2025/07/FLSC_FATF-Effectiveness-Document_-July-2-2025.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linkprotect.cudasvc.com/url?a=https%3a%2f%2fwww.canlii.org%2fen%2fon%2fonlst%2fdoc%2f2024%2f2024onlsth133%2f2024onlsth133.html&amp;c=E,1,SW_oR-T3UHJ4K2bmdUbPUiCHaKeMZkp55TA8ecBdqtqMrhKW6BaUn8GnU8vJwCq8hezdP03ThLoNi45XRvjwTq25AcMA9p17TsN2UBU0vqBU&amp;typo=1" TargetMode="External"/><Relationship Id="rId2" Type="http://schemas.openxmlformats.org/officeDocument/2006/relationships/hyperlink" Target="https://www.lawsociety.bc.ca/lsbc/apps/hearings/viewreport.cfm?hearing_id=1620" TargetMode="External"/><Relationship Id="rId1" Type="http://schemas.openxmlformats.org/officeDocument/2006/relationships/slideLayout" Target="../slideLayouts/slideLayout7.xml"/><Relationship Id="rId5" Type="http://schemas.openxmlformats.org/officeDocument/2006/relationships/hyperlink" Target="https://www.canlii.org/en/on/onlst/doc/2023/2023onlsth13/2023onlsth13.html?resultId=f7ab58265bcd4456b598da3078207257&amp;searchId=2024-11-25T16:26:07:343/b6706016db2e4c7992ae05d4d874f29f&amp;searchUrlHash=AAAAAQBYInByb2Zlc3Npb25hbCBtaXNjb25kdWN0IiBBTkQgIkxhdyBTb2NpZXR5IiBBTkQgIm1vbmV5LWxhdW5kZXJpbmciIE9SICJtb25leSBsYXVuZGVyaW5nIgAAAAAB" TargetMode="External"/><Relationship Id="rId4" Type="http://schemas.openxmlformats.org/officeDocument/2006/relationships/hyperlink" Target="https://www.canlii.org/en/ab/abls/doc/2024/2024abls7/2024abls7.html?resultId=46a9e3c1ccc54ccba6ae8cee46067f3e&amp;searchId=2025-05-09T13:59:58:067/6cc171d2b0df44b89d46ceb9506576a0&amp;searchUrlHash=AAAAAQALSmFzb24gTWNLZW4AAAAAA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awsociety.nu.ca/en/society-code-lpa-rules-and-al" TargetMode="External"/><Relationship Id="rId2" Type="http://schemas.openxmlformats.org/officeDocument/2006/relationships/hyperlink" Target="https://www.lawsociety.nu.ca/sites/default/files/public/AML%20and%20CIV/Receipt%20of%20Cash%20Checklist_2025_FInal_EN.pdf" TargetMode="External"/><Relationship Id="rId1" Type="http://schemas.openxmlformats.org/officeDocument/2006/relationships/slideLayout" Target="../slideLayouts/slideLayout1.xml"/><Relationship Id="rId6" Type="http://schemas.openxmlformats.org/officeDocument/2006/relationships/hyperlink" Target="https://www.lawsociety.nu.ca/sites/default/files/public/AML%20and%20CIV/Source%20of%20Funds_2025_Final_EN.pdf" TargetMode="External"/><Relationship Id="rId5" Type="http://schemas.openxmlformats.org/officeDocument/2006/relationships/hyperlink" Target="https://www.lawsociety.nu.ca/sites/default/files/public/AML%20and%20CIV/Client%20ID%20Verification%20Flow%20Chart.pdf" TargetMode="External"/><Relationship Id="rId4" Type="http://schemas.openxmlformats.org/officeDocument/2006/relationships/hyperlink" Target="https://www.lawsociety.nu.ca/sites/default/files/public/AML%20and%20CIV/Client%20ID%20Verification%20Overview_2025_Final_EN.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flsc.ca/what-we-do/fighting-money-laundering-and-terrorist-financin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lawsociety.nu.ca/sites/default/files/public/AML%20and%20CIV/Receipt%20of%20Cash%20Checklist_2025_FInal_EN.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flying a kite over a rocky hill&#10;&#10;AI-generated content may be incorrect.">
            <a:extLst>
              <a:ext uri="{FF2B5EF4-FFF2-40B4-BE49-F238E27FC236}">
                <a16:creationId xmlns:a16="http://schemas.microsoft.com/office/drawing/2014/main" id="{85F96C03-5CDF-E784-DD46-2A0C9ECAD6D0}"/>
              </a:ext>
            </a:extLst>
          </p:cNvPr>
          <p:cNvPicPr>
            <a:picLocks noChangeAspect="1"/>
          </p:cNvPicPr>
          <p:nvPr/>
        </p:nvPicPr>
        <p:blipFill>
          <a:blip r:embed="rId2"/>
          <a:stretch>
            <a:fillRect/>
          </a:stretch>
        </p:blipFill>
        <p:spPr>
          <a:xfrm>
            <a:off x="0" y="21772"/>
            <a:ext cx="12192000" cy="6858000"/>
          </a:xfrm>
          <a:prstGeom prst="rect">
            <a:avLst/>
          </a:prstGeom>
        </p:spPr>
      </p:pic>
      <p:pic>
        <p:nvPicPr>
          <p:cNvPr id="6" name="Graphic 5">
            <a:extLst>
              <a:ext uri="{FF2B5EF4-FFF2-40B4-BE49-F238E27FC236}">
                <a16:creationId xmlns:a16="http://schemas.microsoft.com/office/drawing/2014/main" id="{6C10C352-AB6E-06D1-B6BB-4ED573054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746" y="317654"/>
            <a:ext cx="3304721" cy="790873"/>
          </a:xfrm>
          <a:prstGeom prst="rect">
            <a:avLst/>
          </a:prstGeom>
        </p:spPr>
      </p:pic>
      <p:sp>
        <p:nvSpPr>
          <p:cNvPr id="7" name="TextBox 6">
            <a:extLst>
              <a:ext uri="{FF2B5EF4-FFF2-40B4-BE49-F238E27FC236}">
                <a16:creationId xmlns:a16="http://schemas.microsoft.com/office/drawing/2014/main" id="{AA19F6AE-6829-20F4-BC63-120DA06394F0}"/>
              </a:ext>
            </a:extLst>
          </p:cNvPr>
          <p:cNvSpPr txBox="1"/>
          <p:nvPr/>
        </p:nvSpPr>
        <p:spPr>
          <a:xfrm>
            <a:off x="400801" y="3589625"/>
            <a:ext cx="7261532" cy="2862322"/>
          </a:xfrm>
          <a:prstGeom prst="rect">
            <a:avLst/>
          </a:prstGeom>
          <a:noFill/>
        </p:spPr>
        <p:txBody>
          <a:bodyPr wrap="square" rtlCol="0">
            <a:spAutoFit/>
          </a:bodyPr>
          <a:lstStyle/>
          <a:p>
            <a:br>
              <a:rPr lang="en-CA" sz="3600" u="sng" dirty="0">
                <a:solidFill>
                  <a:srgbClr val="FFFFFF"/>
                </a:solidFill>
                <a:latin typeface="Cera Pro" pitchFamily="2" charset="0"/>
                <a:cs typeface="Arial" panose="020B0604020202020204" pitchFamily="34" charset="0"/>
              </a:rPr>
            </a:br>
            <a:r>
              <a:rPr lang="en-CA" sz="4000" dirty="0">
                <a:solidFill>
                  <a:schemeClr val="bg1"/>
                </a:solidFill>
                <a:latin typeface="Cera Pro" pitchFamily="2" charset="0"/>
                <a:cs typeface="Arial" panose="020B0604020202020204" pitchFamily="34" charset="0"/>
              </a:rPr>
              <a:t>Overview of Anti-Money Laundering Rules</a:t>
            </a:r>
          </a:p>
          <a:p>
            <a:endParaRPr lang="en-CA" sz="4000" dirty="0">
              <a:solidFill>
                <a:schemeClr val="bg1"/>
              </a:solidFill>
              <a:latin typeface="Cera Pro" pitchFamily="2" charset="0"/>
              <a:cs typeface="Arial" panose="020B0604020202020204" pitchFamily="34" charset="0"/>
            </a:endParaRPr>
          </a:p>
          <a:p>
            <a:r>
              <a:rPr lang="en-CA" sz="2400" dirty="0">
                <a:solidFill>
                  <a:schemeClr val="accent1">
                    <a:lumMod val="40000"/>
                    <a:lumOff val="60000"/>
                  </a:schemeClr>
                </a:solidFill>
                <a:latin typeface="Cera Pro" pitchFamily="2" charset="0"/>
                <a:cs typeface="Arial" panose="020B0604020202020204" pitchFamily="34" charset="0"/>
              </a:rPr>
              <a:t>November 2025</a:t>
            </a:r>
            <a:endParaRPr lang="en-US" sz="2400" dirty="0">
              <a:solidFill>
                <a:schemeClr val="accent1">
                  <a:lumMod val="40000"/>
                  <a:lumOff val="60000"/>
                </a:schemeClr>
              </a:solidFill>
              <a:latin typeface="Cera Pro" pitchFamily="2" charset="0"/>
            </a:endParaRPr>
          </a:p>
        </p:txBody>
      </p:sp>
    </p:spTree>
    <p:extLst>
      <p:ext uri="{BB962C8B-B14F-4D97-AF65-F5344CB8AC3E}">
        <p14:creationId xmlns:p14="http://schemas.microsoft.com/office/powerpoint/2010/main" val="110169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EF98-A6AF-39DF-1D0F-35657E24CBDA}"/>
              </a:ext>
            </a:extLst>
          </p:cNvPr>
          <p:cNvSpPr>
            <a:spLocks noGrp="1"/>
          </p:cNvSpPr>
          <p:nvPr>
            <p:ph type="title"/>
          </p:nvPr>
        </p:nvSpPr>
        <p:spPr/>
        <p:txBody>
          <a:bodyPr/>
          <a:lstStyle/>
          <a:p>
            <a:r>
              <a:rPr lang="en-US" dirty="0"/>
              <a:t>IDENTIFYING INDIVIDUALS</a:t>
            </a:r>
          </a:p>
        </p:txBody>
      </p:sp>
      <p:sp>
        <p:nvSpPr>
          <p:cNvPr id="3" name="Content Placeholder 2">
            <a:extLst>
              <a:ext uri="{FF2B5EF4-FFF2-40B4-BE49-F238E27FC236}">
                <a16:creationId xmlns:a16="http://schemas.microsoft.com/office/drawing/2014/main" id="{CFE3F9FF-EDA3-7B9F-6DFC-D678378D8AD7}"/>
              </a:ext>
            </a:extLst>
          </p:cNvPr>
          <p:cNvSpPr>
            <a:spLocks noGrp="1"/>
          </p:cNvSpPr>
          <p:nvPr>
            <p:ph idx="1"/>
          </p:nvPr>
        </p:nvSpPr>
        <p:spPr/>
        <p:txBody>
          <a:bodyPr>
            <a:normAutofit/>
          </a:bodyPr>
          <a:lstStyle/>
          <a:p>
            <a:pPr marL="324000" lvl="1" indent="0">
              <a:buNone/>
            </a:pPr>
            <a:r>
              <a:rPr lang="en-US" sz="1800" dirty="0"/>
              <a:t>	</a:t>
            </a:r>
            <a:r>
              <a:rPr lang="en-US" sz="2400" b="1" dirty="0"/>
              <a:t>Rule 80.3(a) - obtain and record:</a:t>
            </a:r>
            <a:endParaRPr lang="en-US" sz="2400" b="1" dirty="0">
              <a:solidFill>
                <a:schemeClr val="tx1"/>
              </a:solidFill>
            </a:endParaRPr>
          </a:p>
          <a:p>
            <a:pPr lvl="3"/>
            <a:r>
              <a:rPr lang="en-GB" sz="2200" dirty="0">
                <a:solidFill>
                  <a:schemeClr val="tx1"/>
                </a:solidFill>
              </a:rPr>
              <a:t>full name</a:t>
            </a:r>
          </a:p>
          <a:p>
            <a:pPr lvl="3"/>
            <a:r>
              <a:rPr lang="en-GB" sz="2200" dirty="0">
                <a:solidFill>
                  <a:schemeClr val="tx1"/>
                </a:solidFill>
              </a:rPr>
              <a:t>home address and telephone #</a:t>
            </a:r>
          </a:p>
          <a:p>
            <a:pPr lvl="3"/>
            <a:r>
              <a:rPr lang="en-GB" sz="2200" dirty="0">
                <a:solidFill>
                  <a:schemeClr val="tx1"/>
                </a:solidFill>
              </a:rPr>
              <a:t>occupation(s)</a:t>
            </a:r>
          </a:p>
          <a:p>
            <a:pPr lvl="3"/>
            <a:r>
              <a:rPr lang="en-GB" sz="2200" dirty="0">
                <a:solidFill>
                  <a:schemeClr val="tx1"/>
                </a:solidFill>
              </a:rPr>
              <a:t>work address and telephone # (if applicable)</a:t>
            </a:r>
          </a:p>
          <a:p>
            <a:pPr lvl="3"/>
            <a:r>
              <a:rPr lang="en-GB" sz="2200" dirty="0">
                <a:solidFill>
                  <a:schemeClr val="tx1"/>
                </a:solidFill>
              </a:rPr>
              <a:t>the applicable date of the identification</a:t>
            </a:r>
          </a:p>
          <a:p>
            <a:pPr marL="0" indent="0">
              <a:buNone/>
            </a:pPr>
            <a:endParaRPr lang="en-US" dirty="0"/>
          </a:p>
        </p:txBody>
      </p:sp>
    </p:spTree>
    <p:extLst>
      <p:ext uri="{BB962C8B-B14F-4D97-AF65-F5344CB8AC3E}">
        <p14:creationId xmlns:p14="http://schemas.microsoft.com/office/powerpoint/2010/main" val="309710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F455-8714-7847-6C85-863A02CC74DD}"/>
              </a:ext>
            </a:extLst>
          </p:cNvPr>
          <p:cNvSpPr>
            <a:spLocks noGrp="1"/>
          </p:cNvSpPr>
          <p:nvPr>
            <p:ph type="title"/>
          </p:nvPr>
        </p:nvSpPr>
        <p:spPr/>
        <p:txBody>
          <a:bodyPr/>
          <a:lstStyle/>
          <a:p>
            <a:r>
              <a:rPr lang="en-US" dirty="0"/>
              <a:t>Identifying organizations</a:t>
            </a:r>
          </a:p>
        </p:txBody>
      </p:sp>
      <p:sp>
        <p:nvSpPr>
          <p:cNvPr id="3" name="Content Placeholder 2">
            <a:extLst>
              <a:ext uri="{FF2B5EF4-FFF2-40B4-BE49-F238E27FC236}">
                <a16:creationId xmlns:a16="http://schemas.microsoft.com/office/drawing/2014/main" id="{CF13AD4E-7038-AF4A-3F86-8146688A7654}"/>
              </a:ext>
            </a:extLst>
          </p:cNvPr>
          <p:cNvSpPr>
            <a:spLocks noGrp="1"/>
          </p:cNvSpPr>
          <p:nvPr>
            <p:ph idx="1"/>
          </p:nvPr>
        </p:nvSpPr>
        <p:spPr>
          <a:xfrm>
            <a:off x="581192" y="2722880"/>
            <a:ext cx="11029615" cy="3495040"/>
          </a:xfrm>
        </p:spPr>
        <p:txBody>
          <a:bodyPr>
            <a:normAutofit lnSpcReduction="10000"/>
          </a:bodyPr>
          <a:lstStyle/>
          <a:p>
            <a:pPr marL="0" indent="0">
              <a:buNone/>
            </a:pPr>
            <a:r>
              <a:rPr lang="en-US" sz="2400" dirty="0">
                <a:solidFill>
                  <a:srgbClr val="3254A0"/>
                </a:solidFill>
              </a:rPr>
              <a:t>	Rule 80.3(b) – obtain and record:</a:t>
            </a:r>
          </a:p>
          <a:p>
            <a:pPr lvl="3"/>
            <a:r>
              <a:rPr lang="en-GB" sz="2000" dirty="0">
                <a:solidFill>
                  <a:schemeClr val="tx1"/>
                </a:solidFill>
              </a:rPr>
              <a:t>full name</a:t>
            </a:r>
          </a:p>
          <a:p>
            <a:pPr lvl="3"/>
            <a:r>
              <a:rPr lang="en-GB" sz="2000" dirty="0">
                <a:solidFill>
                  <a:schemeClr val="tx1"/>
                </a:solidFill>
              </a:rPr>
              <a:t>business address</a:t>
            </a:r>
          </a:p>
          <a:p>
            <a:pPr lvl="3"/>
            <a:r>
              <a:rPr lang="en-GB" sz="2000" dirty="0">
                <a:solidFill>
                  <a:schemeClr val="tx1"/>
                </a:solidFill>
              </a:rPr>
              <a:t>business telephone #</a:t>
            </a:r>
          </a:p>
          <a:p>
            <a:pPr lvl="3"/>
            <a:r>
              <a:rPr lang="en-GB" sz="2000" dirty="0">
                <a:solidFill>
                  <a:schemeClr val="tx1"/>
                </a:solidFill>
              </a:rPr>
              <a:t>incorporation # or business ID # (if applicable)</a:t>
            </a:r>
          </a:p>
          <a:p>
            <a:pPr lvl="3"/>
            <a:r>
              <a:rPr lang="en-GB" sz="2000" dirty="0">
                <a:solidFill>
                  <a:schemeClr val="tx1"/>
                </a:solidFill>
              </a:rPr>
              <a:t>type of business</a:t>
            </a:r>
          </a:p>
          <a:p>
            <a:pPr lvl="3"/>
            <a:r>
              <a:rPr lang="en-GB" sz="2000" dirty="0">
                <a:solidFill>
                  <a:schemeClr val="tx1"/>
                </a:solidFill>
              </a:rPr>
              <a:t>name, position, and contact information of person authorized to give instructions</a:t>
            </a:r>
          </a:p>
          <a:p>
            <a:pPr lvl="3"/>
            <a:r>
              <a:rPr lang="en-GB" sz="2000" dirty="0">
                <a:solidFill>
                  <a:schemeClr val="tx1"/>
                </a:solidFill>
              </a:rPr>
              <a:t>the applicable date of the identification</a:t>
            </a:r>
            <a:endParaRPr lang="en-US" sz="2000" dirty="0">
              <a:solidFill>
                <a:schemeClr val="tx1"/>
              </a:solidFill>
            </a:endParaRPr>
          </a:p>
        </p:txBody>
      </p:sp>
    </p:spTree>
    <p:extLst>
      <p:ext uri="{BB962C8B-B14F-4D97-AF65-F5344CB8AC3E}">
        <p14:creationId xmlns:p14="http://schemas.microsoft.com/office/powerpoint/2010/main" val="127629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2102-D576-BD1F-4568-E89F495313F6}"/>
              </a:ext>
            </a:extLst>
          </p:cNvPr>
          <p:cNvSpPr>
            <a:spLocks noGrp="1"/>
          </p:cNvSpPr>
          <p:nvPr>
            <p:ph type="title"/>
          </p:nvPr>
        </p:nvSpPr>
        <p:spPr/>
        <p:txBody>
          <a:bodyPr/>
          <a:lstStyle/>
          <a:p>
            <a:r>
              <a:rPr lang="en-US" dirty="0"/>
              <a:t>Exceptions to identification requirement</a:t>
            </a:r>
          </a:p>
        </p:txBody>
      </p:sp>
      <p:sp>
        <p:nvSpPr>
          <p:cNvPr id="3" name="Content Placeholder 2">
            <a:extLst>
              <a:ext uri="{FF2B5EF4-FFF2-40B4-BE49-F238E27FC236}">
                <a16:creationId xmlns:a16="http://schemas.microsoft.com/office/drawing/2014/main" id="{EFD19C03-21CA-401F-B103-AC5665C2AA28}"/>
              </a:ext>
            </a:extLst>
          </p:cNvPr>
          <p:cNvSpPr>
            <a:spLocks noGrp="1"/>
          </p:cNvSpPr>
          <p:nvPr>
            <p:ph idx="1"/>
          </p:nvPr>
        </p:nvSpPr>
        <p:spPr/>
        <p:txBody>
          <a:bodyPr>
            <a:normAutofit/>
          </a:bodyPr>
          <a:lstStyle/>
          <a:p>
            <a:pPr marL="324000" lvl="1" indent="0">
              <a:buNone/>
            </a:pPr>
            <a:r>
              <a:rPr lang="en-US" sz="2200" dirty="0"/>
              <a:t>	</a:t>
            </a:r>
            <a:r>
              <a:rPr lang="en-US" sz="2800" b="1" dirty="0"/>
              <a:t>Rule 80.2(2)</a:t>
            </a:r>
          </a:p>
          <a:p>
            <a:pPr lvl="2"/>
            <a:r>
              <a:rPr lang="en-GB" sz="2400" dirty="0">
                <a:solidFill>
                  <a:schemeClr val="tx1"/>
                </a:solidFill>
              </a:rPr>
              <a:t>providing legal services to your employer</a:t>
            </a:r>
          </a:p>
          <a:p>
            <a:pPr lvl="2"/>
            <a:r>
              <a:rPr lang="en-GB" sz="2400" dirty="0">
                <a:solidFill>
                  <a:schemeClr val="tx1"/>
                </a:solidFill>
              </a:rPr>
              <a:t>acting as an agent for another lawyer</a:t>
            </a:r>
          </a:p>
          <a:p>
            <a:pPr lvl="2"/>
            <a:r>
              <a:rPr lang="en-GB" sz="2400" dirty="0">
                <a:solidFill>
                  <a:schemeClr val="tx1"/>
                </a:solidFill>
              </a:rPr>
              <a:t>acting on a referral from lawyer who has already done the identification</a:t>
            </a:r>
          </a:p>
          <a:p>
            <a:pPr lvl="2"/>
            <a:r>
              <a:rPr lang="en-GB" sz="2400" dirty="0">
                <a:solidFill>
                  <a:schemeClr val="tx1"/>
                </a:solidFill>
              </a:rPr>
              <a:t>acting as duty counsel </a:t>
            </a:r>
            <a:endParaRPr lang="en-US" sz="2400" b="1" dirty="0"/>
          </a:p>
        </p:txBody>
      </p:sp>
    </p:spTree>
    <p:extLst>
      <p:ext uri="{BB962C8B-B14F-4D97-AF65-F5344CB8AC3E}">
        <p14:creationId xmlns:p14="http://schemas.microsoft.com/office/powerpoint/2010/main" val="107194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8BB4-649A-9EC0-64AC-8055419204AF}"/>
              </a:ext>
            </a:extLst>
          </p:cNvPr>
          <p:cNvSpPr>
            <a:spLocks noGrp="1"/>
          </p:cNvSpPr>
          <p:nvPr>
            <p:ph type="title"/>
          </p:nvPr>
        </p:nvSpPr>
        <p:spPr/>
        <p:txBody>
          <a:bodyPr/>
          <a:lstStyle/>
          <a:p>
            <a:r>
              <a:rPr lang="en-US" dirty="0"/>
              <a:t>Verifying client identity</a:t>
            </a:r>
          </a:p>
        </p:txBody>
      </p:sp>
      <p:sp>
        <p:nvSpPr>
          <p:cNvPr id="3" name="Content Placeholder 2">
            <a:extLst>
              <a:ext uri="{FF2B5EF4-FFF2-40B4-BE49-F238E27FC236}">
                <a16:creationId xmlns:a16="http://schemas.microsoft.com/office/drawing/2014/main" id="{AD089A36-A804-D185-B703-38FE38BCFA7D}"/>
              </a:ext>
            </a:extLst>
          </p:cNvPr>
          <p:cNvSpPr>
            <a:spLocks noGrp="1"/>
          </p:cNvSpPr>
          <p:nvPr>
            <p:ph idx="1"/>
          </p:nvPr>
        </p:nvSpPr>
        <p:spPr/>
        <p:txBody>
          <a:bodyPr>
            <a:normAutofit/>
          </a:bodyPr>
          <a:lstStyle/>
          <a:p>
            <a:pPr marL="0" indent="0">
              <a:buNone/>
            </a:pPr>
            <a:r>
              <a:rPr lang="en-US" sz="2400" dirty="0"/>
              <a:t>Rule 80.6</a:t>
            </a:r>
          </a:p>
          <a:p>
            <a:r>
              <a:rPr lang="en-US" sz="2400" dirty="0"/>
              <a:t>When engage in or give instructions regarding a financial transaction must:</a:t>
            </a:r>
          </a:p>
          <a:p>
            <a:pPr lvl="1"/>
            <a:r>
              <a:rPr lang="en-US" sz="2200" dirty="0"/>
              <a:t>Obtain and record information on the source of funds (80.6(1)(a)), and</a:t>
            </a:r>
          </a:p>
          <a:p>
            <a:pPr lvl="1"/>
            <a:r>
              <a:rPr lang="en-US" sz="2200" dirty="0"/>
              <a:t>Verify the identity of the client (80.6(1)(b)) and obtain a copy of the documents relied upon (80.7) </a:t>
            </a:r>
          </a:p>
        </p:txBody>
      </p:sp>
    </p:spTree>
    <p:extLst>
      <p:ext uri="{BB962C8B-B14F-4D97-AF65-F5344CB8AC3E}">
        <p14:creationId xmlns:p14="http://schemas.microsoft.com/office/powerpoint/2010/main" val="168538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06D9-D833-5B84-1858-4EC095856355}"/>
              </a:ext>
            </a:extLst>
          </p:cNvPr>
          <p:cNvSpPr>
            <a:spLocks noGrp="1"/>
          </p:cNvSpPr>
          <p:nvPr>
            <p:ph type="title"/>
          </p:nvPr>
        </p:nvSpPr>
        <p:spPr/>
        <p:txBody>
          <a:bodyPr/>
          <a:lstStyle/>
          <a:p>
            <a:r>
              <a:rPr lang="en-US" dirty="0"/>
              <a:t>Verifying identity of an individual</a:t>
            </a:r>
          </a:p>
        </p:txBody>
      </p:sp>
      <p:sp>
        <p:nvSpPr>
          <p:cNvPr id="3" name="Content Placeholder 2">
            <a:extLst>
              <a:ext uri="{FF2B5EF4-FFF2-40B4-BE49-F238E27FC236}">
                <a16:creationId xmlns:a16="http://schemas.microsoft.com/office/drawing/2014/main" id="{3D62C161-CE9D-63B2-C83C-33F57D8465DE}"/>
              </a:ext>
            </a:extLst>
          </p:cNvPr>
          <p:cNvSpPr>
            <a:spLocks noGrp="1"/>
          </p:cNvSpPr>
          <p:nvPr>
            <p:ph idx="1"/>
          </p:nvPr>
        </p:nvSpPr>
        <p:spPr>
          <a:xfrm>
            <a:off x="581192" y="2722880"/>
            <a:ext cx="11029615" cy="3420745"/>
          </a:xfrm>
        </p:spPr>
        <p:txBody>
          <a:bodyPr>
            <a:normAutofit lnSpcReduction="10000"/>
          </a:bodyPr>
          <a:lstStyle/>
          <a:p>
            <a:pPr marL="0" indent="0">
              <a:buNone/>
            </a:pPr>
            <a:r>
              <a:rPr lang="en-GB" sz="2400" dirty="0"/>
              <a:t>Four ways to verify the identity of an individual (including individual providing instructions for an organization) (Rules 80.6(2) and 80.61(a))</a:t>
            </a:r>
          </a:p>
          <a:p>
            <a:r>
              <a:rPr lang="en-GB" b="0" dirty="0">
                <a:solidFill>
                  <a:srgbClr val="3254A0"/>
                </a:solidFill>
              </a:rPr>
              <a:t>Photo identification issued by federal, provincial, territorial, or foreign government (other than a municipal government)</a:t>
            </a:r>
          </a:p>
          <a:p>
            <a:r>
              <a:rPr lang="en-GB" b="0" dirty="0">
                <a:solidFill>
                  <a:srgbClr val="3254A0"/>
                </a:solidFill>
              </a:rPr>
              <a:t>Information contained in Canadian credit file</a:t>
            </a:r>
          </a:p>
          <a:p>
            <a:r>
              <a:rPr lang="en-GB" b="0" dirty="0">
                <a:solidFill>
                  <a:srgbClr val="3254A0"/>
                </a:solidFill>
              </a:rPr>
              <a:t>Information from any two reliable sources containing the individual’s name and address, their name and date of birth, or their name and confirmation of a deposit account, credit card account or other loan with a financial institution (Dual method)</a:t>
            </a:r>
          </a:p>
          <a:p>
            <a:r>
              <a:rPr lang="en-GB" b="0" dirty="0">
                <a:solidFill>
                  <a:srgbClr val="3254A0"/>
                </a:solidFill>
              </a:rPr>
              <a:t>Using an agent</a:t>
            </a:r>
          </a:p>
          <a:p>
            <a:pPr marL="0" indent="0">
              <a:buNone/>
            </a:pPr>
            <a:r>
              <a:rPr lang="en-GB" dirty="0"/>
              <a:t>All documents used to verify identity must be valid and current</a:t>
            </a:r>
          </a:p>
        </p:txBody>
      </p:sp>
    </p:spTree>
    <p:extLst>
      <p:ext uri="{BB962C8B-B14F-4D97-AF65-F5344CB8AC3E}">
        <p14:creationId xmlns:p14="http://schemas.microsoft.com/office/powerpoint/2010/main" val="43752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3863-1F9D-EDD9-CBB6-EC1484362650}"/>
              </a:ext>
            </a:extLst>
          </p:cNvPr>
          <p:cNvSpPr>
            <a:spLocks noGrp="1"/>
          </p:cNvSpPr>
          <p:nvPr>
            <p:ph type="title"/>
          </p:nvPr>
        </p:nvSpPr>
        <p:spPr/>
        <p:txBody>
          <a:bodyPr/>
          <a:lstStyle/>
          <a:p>
            <a:r>
              <a:rPr lang="en-US" dirty="0"/>
              <a:t>Timing of verification - individuals</a:t>
            </a:r>
          </a:p>
        </p:txBody>
      </p:sp>
      <p:sp>
        <p:nvSpPr>
          <p:cNvPr id="3" name="Content Placeholder 2">
            <a:extLst>
              <a:ext uri="{FF2B5EF4-FFF2-40B4-BE49-F238E27FC236}">
                <a16:creationId xmlns:a16="http://schemas.microsoft.com/office/drawing/2014/main" id="{61A2E06C-2B81-C807-3A88-E7EC947D4077}"/>
              </a:ext>
            </a:extLst>
          </p:cNvPr>
          <p:cNvSpPr>
            <a:spLocks noGrp="1"/>
          </p:cNvSpPr>
          <p:nvPr>
            <p:ph idx="1"/>
          </p:nvPr>
        </p:nvSpPr>
        <p:spPr/>
        <p:txBody>
          <a:bodyPr/>
          <a:lstStyle/>
          <a:p>
            <a:pPr marL="324000" lvl="1" indent="0">
              <a:buNone/>
            </a:pPr>
            <a:endParaRPr lang="en-GB" sz="3000" dirty="0"/>
          </a:p>
          <a:p>
            <a:pPr marL="324000" lvl="1" indent="0">
              <a:buNone/>
            </a:pPr>
            <a:r>
              <a:rPr lang="en-GB" sz="3000" dirty="0"/>
              <a:t>Upon engaging in or giving instruction regarding receiving, paying, or transferring of funds (also applies for individual providing instruction for organizational client) (Rule 80.63)</a:t>
            </a:r>
          </a:p>
          <a:p>
            <a:endParaRPr lang="en-US" dirty="0"/>
          </a:p>
        </p:txBody>
      </p:sp>
    </p:spTree>
    <p:extLst>
      <p:ext uri="{BB962C8B-B14F-4D97-AF65-F5344CB8AC3E}">
        <p14:creationId xmlns:p14="http://schemas.microsoft.com/office/powerpoint/2010/main" val="40767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BBCD-BE2A-1AD6-8644-8A98EA8486E1}"/>
              </a:ext>
            </a:extLst>
          </p:cNvPr>
          <p:cNvSpPr>
            <a:spLocks noGrp="1"/>
          </p:cNvSpPr>
          <p:nvPr>
            <p:ph type="title"/>
          </p:nvPr>
        </p:nvSpPr>
        <p:spPr/>
        <p:txBody>
          <a:bodyPr/>
          <a:lstStyle/>
          <a:p>
            <a:r>
              <a:rPr lang="en-US" dirty="0"/>
              <a:t>Verifying identity of an organization</a:t>
            </a:r>
          </a:p>
        </p:txBody>
      </p:sp>
      <p:sp>
        <p:nvSpPr>
          <p:cNvPr id="3" name="Content Placeholder 2">
            <a:extLst>
              <a:ext uri="{FF2B5EF4-FFF2-40B4-BE49-F238E27FC236}">
                <a16:creationId xmlns:a16="http://schemas.microsoft.com/office/drawing/2014/main" id="{92951378-D61D-CE71-1828-AC604AC600E8}"/>
              </a:ext>
            </a:extLst>
          </p:cNvPr>
          <p:cNvSpPr>
            <a:spLocks noGrp="1"/>
          </p:cNvSpPr>
          <p:nvPr>
            <p:ph idx="1"/>
          </p:nvPr>
        </p:nvSpPr>
        <p:spPr/>
        <p:txBody>
          <a:bodyPr>
            <a:normAutofit lnSpcReduction="10000"/>
          </a:bodyPr>
          <a:lstStyle/>
          <a:p>
            <a:pPr marL="0" indent="0">
              <a:buNone/>
            </a:pPr>
            <a:r>
              <a:rPr lang="en-GB" sz="2000" dirty="0"/>
              <a:t>If an organization such as a corporation, created or registered pursuant to legislation:</a:t>
            </a:r>
          </a:p>
          <a:p>
            <a:pPr marL="324000" lvl="1" indent="0">
              <a:buNone/>
            </a:pPr>
            <a:r>
              <a:rPr lang="en-GB" sz="1800" dirty="0"/>
              <a:t>Written information from a government registry confirming the existence, name and address of the organization, including the names of its directors, where applicable, such as: </a:t>
            </a:r>
          </a:p>
          <a:p>
            <a:pPr marL="324000" lvl="1" indent="0">
              <a:buNone/>
            </a:pPr>
            <a:r>
              <a:rPr lang="en-GB" sz="1800" dirty="0"/>
              <a:t>			a certificate of corporate status issued by a public body;</a:t>
            </a:r>
          </a:p>
          <a:p>
            <a:pPr marL="324000" lvl="1" indent="0">
              <a:buNone/>
            </a:pPr>
            <a:r>
              <a:rPr lang="en-GB" sz="1800" dirty="0"/>
              <a:t>			a copy annual filing</a:t>
            </a:r>
          </a:p>
          <a:p>
            <a:pPr marL="324000" lvl="1" indent="0">
              <a:buNone/>
            </a:pPr>
            <a:r>
              <a:rPr lang="en-GB" sz="1800" dirty="0"/>
              <a:t>	 		a copy of a similar record obtained from a public body that confirms the organization's existence</a:t>
            </a:r>
          </a:p>
          <a:p>
            <a:pPr marL="0" indent="0">
              <a:buNone/>
            </a:pPr>
            <a:r>
              <a:rPr lang="en-US" sz="2000" b="1" dirty="0">
                <a:solidFill>
                  <a:schemeClr val="tx2"/>
                </a:solidFill>
              </a:rPr>
              <a:t>Organizations such as trusts, partnerships:</a:t>
            </a:r>
          </a:p>
          <a:p>
            <a:pPr marL="324000" lvl="1" indent="0">
              <a:buNone/>
            </a:pPr>
            <a:r>
              <a:rPr lang="en-GB" sz="1800" dirty="0"/>
              <a:t>Copy of the organization's constating documents, such as a trust or partnership agreement, articles of association</a:t>
            </a:r>
            <a:endParaRPr lang="en-US" sz="1800" b="1" dirty="0">
              <a:solidFill>
                <a:schemeClr val="tx2"/>
              </a:solidFill>
            </a:endParaRPr>
          </a:p>
        </p:txBody>
      </p:sp>
    </p:spTree>
    <p:extLst>
      <p:ext uri="{BB962C8B-B14F-4D97-AF65-F5344CB8AC3E}">
        <p14:creationId xmlns:p14="http://schemas.microsoft.com/office/powerpoint/2010/main" val="135886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AEFC-8D0B-6E3C-561E-604C2FD175C6}"/>
              </a:ext>
            </a:extLst>
          </p:cNvPr>
          <p:cNvSpPr>
            <a:spLocks noGrp="1"/>
          </p:cNvSpPr>
          <p:nvPr>
            <p:ph type="title"/>
          </p:nvPr>
        </p:nvSpPr>
        <p:spPr/>
        <p:txBody>
          <a:bodyPr/>
          <a:lstStyle/>
          <a:p>
            <a:r>
              <a:rPr lang="en-GB" dirty="0"/>
              <a:t>identifying directors, shareholders and beneficial owners</a:t>
            </a:r>
            <a:endParaRPr lang="en-US" dirty="0"/>
          </a:p>
        </p:txBody>
      </p:sp>
      <p:sp>
        <p:nvSpPr>
          <p:cNvPr id="3" name="Content Placeholder 2">
            <a:extLst>
              <a:ext uri="{FF2B5EF4-FFF2-40B4-BE49-F238E27FC236}">
                <a16:creationId xmlns:a16="http://schemas.microsoft.com/office/drawing/2014/main" id="{32BA66FE-712B-90A5-8369-39FFD183D528}"/>
              </a:ext>
            </a:extLst>
          </p:cNvPr>
          <p:cNvSpPr>
            <a:spLocks noGrp="1"/>
          </p:cNvSpPr>
          <p:nvPr>
            <p:ph idx="1"/>
          </p:nvPr>
        </p:nvSpPr>
        <p:spPr/>
        <p:txBody>
          <a:bodyPr>
            <a:noAutofit/>
          </a:bodyPr>
          <a:lstStyle/>
          <a:p>
            <a:pPr marL="0" indent="0">
              <a:buNone/>
            </a:pPr>
            <a:r>
              <a:rPr lang="en-US" sz="2400" dirty="0"/>
              <a:t>Rule 80.62 requires you to obtain and record the following information for organizational clients:</a:t>
            </a:r>
          </a:p>
          <a:p>
            <a:r>
              <a:rPr lang="en-GB" sz="2000" b="0" dirty="0">
                <a:solidFill>
                  <a:srgbClr val="3254A0"/>
                </a:solidFill>
              </a:rPr>
              <a:t>the names of all directors of the organization, other than an organization that is a securities dealer;</a:t>
            </a:r>
          </a:p>
          <a:p>
            <a:r>
              <a:rPr lang="en-GB" sz="2000" b="0" dirty="0">
                <a:solidFill>
                  <a:srgbClr val="3254A0"/>
                </a:solidFill>
              </a:rPr>
              <a:t>the names and addresses of all persons who own, directly or indirectly, 25 per cent or more of the organization or of the shares of the organization;</a:t>
            </a:r>
          </a:p>
          <a:p>
            <a:r>
              <a:rPr lang="en-GB" sz="2000" b="0" dirty="0">
                <a:solidFill>
                  <a:srgbClr val="3254A0"/>
                </a:solidFill>
              </a:rPr>
              <a:t>the names and addresses of all trustees and all known beneficiaries and settlors of the trust; and</a:t>
            </a:r>
          </a:p>
          <a:p>
            <a:r>
              <a:rPr lang="en-GB" sz="2000" b="0" dirty="0">
                <a:solidFill>
                  <a:srgbClr val="3254A0"/>
                </a:solidFill>
              </a:rPr>
              <a:t>information establishing the ownership, control and structure of the organization. </a:t>
            </a:r>
            <a:endParaRPr lang="en-US" sz="2000" b="0" dirty="0">
              <a:solidFill>
                <a:srgbClr val="3254A0"/>
              </a:solidFill>
            </a:endParaRPr>
          </a:p>
        </p:txBody>
      </p:sp>
    </p:spTree>
    <p:extLst>
      <p:ext uri="{BB962C8B-B14F-4D97-AF65-F5344CB8AC3E}">
        <p14:creationId xmlns:p14="http://schemas.microsoft.com/office/powerpoint/2010/main" val="14385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036A-CFE5-BD1D-123C-4B91E4921C5C}"/>
              </a:ext>
            </a:extLst>
          </p:cNvPr>
          <p:cNvSpPr>
            <a:spLocks noGrp="1"/>
          </p:cNvSpPr>
          <p:nvPr>
            <p:ph type="title"/>
          </p:nvPr>
        </p:nvSpPr>
        <p:spPr/>
        <p:txBody>
          <a:bodyPr/>
          <a:lstStyle/>
          <a:p>
            <a:r>
              <a:rPr lang="en-US" dirty="0"/>
              <a:t>Timing of verification - organizations</a:t>
            </a:r>
          </a:p>
        </p:txBody>
      </p:sp>
      <p:sp>
        <p:nvSpPr>
          <p:cNvPr id="3" name="Content Placeholder 2">
            <a:extLst>
              <a:ext uri="{FF2B5EF4-FFF2-40B4-BE49-F238E27FC236}">
                <a16:creationId xmlns:a16="http://schemas.microsoft.com/office/drawing/2014/main" id="{E1873069-E5C4-CB1B-DB11-ADDF521BBB0C}"/>
              </a:ext>
            </a:extLst>
          </p:cNvPr>
          <p:cNvSpPr>
            <a:spLocks noGrp="1"/>
          </p:cNvSpPr>
          <p:nvPr>
            <p:ph idx="1"/>
          </p:nvPr>
        </p:nvSpPr>
        <p:spPr/>
        <p:txBody>
          <a:bodyPr>
            <a:normAutofit/>
          </a:bodyPr>
          <a:lstStyle/>
          <a:p>
            <a:pPr marL="324000" lvl="1" indent="0">
              <a:buNone/>
            </a:pPr>
            <a:endParaRPr lang="en-GB" sz="3000" dirty="0"/>
          </a:p>
          <a:p>
            <a:pPr marL="324000" lvl="1" indent="0">
              <a:buNone/>
            </a:pPr>
            <a:r>
              <a:rPr lang="en-GB" sz="3000" dirty="0"/>
              <a:t>Upon engaging in or giving instructions in respect of a financial transaction, but in any event no later than 30 days thereafter</a:t>
            </a:r>
            <a:endParaRPr lang="en-US" sz="3000" dirty="0"/>
          </a:p>
        </p:txBody>
      </p:sp>
    </p:spTree>
    <p:extLst>
      <p:ext uri="{BB962C8B-B14F-4D97-AF65-F5344CB8AC3E}">
        <p14:creationId xmlns:p14="http://schemas.microsoft.com/office/powerpoint/2010/main" val="283716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C483-9CE6-A874-7702-3D367D4282C4}"/>
              </a:ext>
            </a:extLst>
          </p:cNvPr>
          <p:cNvSpPr>
            <a:spLocks noGrp="1"/>
          </p:cNvSpPr>
          <p:nvPr>
            <p:ph type="title"/>
          </p:nvPr>
        </p:nvSpPr>
        <p:spPr/>
        <p:txBody>
          <a:bodyPr/>
          <a:lstStyle/>
          <a:p>
            <a:r>
              <a:rPr lang="en-US" dirty="0"/>
              <a:t>Exceptions to verification requirement (rule 80.5)</a:t>
            </a:r>
          </a:p>
        </p:txBody>
      </p:sp>
      <p:sp>
        <p:nvSpPr>
          <p:cNvPr id="3" name="Content Placeholder 2">
            <a:extLst>
              <a:ext uri="{FF2B5EF4-FFF2-40B4-BE49-F238E27FC236}">
                <a16:creationId xmlns:a16="http://schemas.microsoft.com/office/drawing/2014/main" id="{3D87A82B-B617-11D6-9E7D-2DC465105840}"/>
              </a:ext>
            </a:extLst>
          </p:cNvPr>
          <p:cNvSpPr>
            <a:spLocks noGrp="1"/>
          </p:cNvSpPr>
          <p:nvPr>
            <p:ph idx="1"/>
          </p:nvPr>
        </p:nvSpPr>
        <p:spPr/>
        <p:txBody>
          <a:bodyPr>
            <a:normAutofit fontScale="92500" lnSpcReduction="20000"/>
          </a:bodyPr>
          <a:lstStyle/>
          <a:p>
            <a:pPr lvl="1"/>
            <a:r>
              <a:rPr lang="en-GB" sz="2200" dirty="0">
                <a:solidFill>
                  <a:schemeClr val="tx1"/>
                </a:solidFill>
              </a:rPr>
              <a:t>client is or funds are paid by/to financial institution, public body, or reporting issuer</a:t>
            </a:r>
          </a:p>
          <a:p>
            <a:pPr lvl="1"/>
            <a:r>
              <a:rPr lang="en-GB" sz="2200" dirty="0">
                <a:solidFill>
                  <a:schemeClr val="tx1"/>
                </a:solidFill>
              </a:rPr>
              <a:t>funds are:</a:t>
            </a:r>
          </a:p>
          <a:p>
            <a:pPr lvl="2"/>
            <a:r>
              <a:rPr lang="en-GB" sz="2200" dirty="0">
                <a:solidFill>
                  <a:schemeClr val="tx1"/>
                </a:solidFill>
              </a:rPr>
              <a:t>received from trust account of another lawyer</a:t>
            </a:r>
          </a:p>
          <a:p>
            <a:pPr lvl="2"/>
            <a:r>
              <a:rPr lang="en-GB" sz="2200" dirty="0">
                <a:solidFill>
                  <a:schemeClr val="tx1"/>
                </a:solidFill>
              </a:rPr>
              <a:t>received from peace officer, law enforcement agency, or public official acting in their official capacity</a:t>
            </a:r>
          </a:p>
          <a:p>
            <a:pPr lvl="2"/>
            <a:r>
              <a:rPr lang="en-GB" sz="2200" dirty="0">
                <a:solidFill>
                  <a:schemeClr val="tx1"/>
                </a:solidFill>
              </a:rPr>
              <a:t>paid or received to pay court order, fine, penalty</a:t>
            </a:r>
          </a:p>
          <a:p>
            <a:pPr lvl="2"/>
            <a:r>
              <a:rPr lang="en-GB" sz="2200" dirty="0">
                <a:solidFill>
                  <a:schemeClr val="tx1"/>
                </a:solidFill>
              </a:rPr>
              <a:t>paid or received for professional fees, disbursements, or expenses</a:t>
            </a:r>
          </a:p>
          <a:p>
            <a:pPr lvl="1"/>
            <a:r>
              <a:rPr lang="en-GB" sz="2200" dirty="0">
                <a:solidFill>
                  <a:schemeClr val="tx1"/>
                </a:solidFill>
              </a:rPr>
              <a:t>electronic transfer of funds (EFT)</a:t>
            </a:r>
          </a:p>
          <a:p>
            <a:endParaRPr lang="en-US" dirty="0"/>
          </a:p>
        </p:txBody>
      </p:sp>
    </p:spTree>
    <p:extLst>
      <p:ext uri="{BB962C8B-B14F-4D97-AF65-F5344CB8AC3E}">
        <p14:creationId xmlns:p14="http://schemas.microsoft.com/office/powerpoint/2010/main" val="147056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434333" y="1309124"/>
            <a:ext cx="2808830" cy="2177646"/>
          </a:xfrm>
        </p:spPr>
        <p:txBody>
          <a:bodyPr/>
          <a:lstStyle/>
          <a:p>
            <a:pPr marL="9525"/>
            <a:r>
              <a:rPr lang="en-US" sz="3600" dirty="0">
                <a:solidFill>
                  <a:schemeClr val="bg1"/>
                </a:solidFill>
                <a:latin typeface="CERAPRO-LIGHT" pitchFamily="2" charset="0"/>
                <a:cs typeface="Arial" panose="020B0604020202020204" pitchFamily="34" charset="0"/>
              </a:rPr>
              <a:t>Session Outline</a:t>
            </a:r>
            <a:endParaRPr lang="en-CA" sz="3600" dirty="0">
              <a:solidFill>
                <a:schemeClr val="bg1"/>
              </a:solidFill>
              <a:latin typeface="CERAPRO-LIGHT" pitchFamily="2" charset="0"/>
              <a:cs typeface="Arial" panose="020B0604020202020204" pitchFamily="34" charset="0"/>
            </a:endParaRPr>
          </a:p>
        </p:txBody>
      </p:sp>
      <p:sp>
        <p:nvSpPr>
          <p:cNvPr id="11" name="TextBox 10">
            <a:extLst>
              <a:ext uri="{FF2B5EF4-FFF2-40B4-BE49-F238E27FC236}">
                <a16:creationId xmlns:a16="http://schemas.microsoft.com/office/drawing/2014/main" id="{91CA7271-4708-331A-334A-4466466FE58C}"/>
              </a:ext>
            </a:extLst>
          </p:cNvPr>
          <p:cNvSpPr txBox="1"/>
          <p:nvPr/>
        </p:nvSpPr>
        <p:spPr>
          <a:xfrm>
            <a:off x="3975099" y="1642286"/>
            <a:ext cx="7422243" cy="4770537"/>
          </a:xfrm>
          <a:prstGeom prst="rect">
            <a:avLst/>
          </a:prstGeom>
          <a:noFill/>
        </p:spPr>
        <p:txBody>
          <a:bodyPr wrap="square">
            <a:spAutoFit/>
          </a:bodyPr>
          <a:lstStyle/>
          <a:p>
            <a:pPr lvl="0"/>
            <a:r>
              <a:rPr lang="en-GB" sz="2800" dirty="0"/>
              <a:t>Understanding anti-money laundering rules and how to comply</a:t>
            </a:r>
          </a:p>
          <a:p>
            <a:pPr lvl="0"/>
            <a:endParaRPr lang="en-GB" sz="2800" dirty="0"/>
          </a:p>
          <a:p>
            <a:pPr lvl="2"/>
            <a:r>
              <a:rPr lang="en-GB" sz="2800" dirty="0"/>
              <a:t>Why do law societies regulate in this area?</a:t>
            </a:r>
          </a:p>
          <a:p>
            <a:pPr lvl="2"/>
            <a:endParaRPr lang="en-GB" sz="2800" dirty="0"/>
          </a:p>
          <a:p>
            <a:pPr lvl="2"/>
            <a:r>
              <a:rPr lang="en-GB" sz="2800" dirty="0"/>
              <a:t>What are the rules and where can you find them?</a:t>
            </a:r>
          </a:p>
          <a:p>
            <a:pPr lvl="2"/>
            <a:endParaRPr lang="en-GB" sz="2800" dirty="0"/>
          </a:p>
          <a:p>
            <a:pPr lvl="2"/>
            <a:r>
              <a:rPr lang="en-GB" sz="2800" dirty="0"/>
              <a:t>Introduction of practical tools to assist with understanding and compliance</a:t>
            </a:r>
          </a:p>
          <a:p>
            <a:pPr lvl="2"/>
            <a:endParaRPr lang="en-GB" sz="2400" dirty="0"/>
          </a:p>
        </p:txBody>
      </p:sp>
    </p:spTree>
    <p:extLst>
      <p:ext uri="{BB962C8B-B14F-4D97-AF65-F5344CB8AC3E}">
        <p14:creationId xmlns:p14="http://schemas.microsoft.com/office/powerpoint/2010/main" val="229803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959C-DAA2-E3B2-90ED-884536FFE627}"/>
              </a:ext>
            </a:extLst>
          </p:cNvPr>
          <p:cNvSpPr>
            <a:spLocks noGrp="1"/>
          </p:cNvSpPr>
          <p:nvPr>
            <p:ph type="title"/>
          </p:nvPr>
        </p:nvSpPr>
        <p:spPr/>
        <p:txBody>
          <a:bodyPr/>
          <a:lstStyle/>
          <a:p>
            <a:r>
              <a:rPr lang="en-US" dirty="0"/>
              <a:t>Law Society Resources</a:t>
            </a:r>
          </a:p>
        </p:txBody>
      </p:sp>
      <p:sp>
        <p:nvSpPr>
          <p:cNvPr id="3" name="Text Placeholder 2">
            <a:extLst>
              <a:ext uri="{FF2B5EF4-FFF2-40B4-BE49-F238E27FC236}">
                <a16:creationId xmlns:a16="http://schemas.microsoft.com/office/drawing/2014/main" id="{B543A0C8-C00A-763D-A809-0E6F609ABC7E}"/>
              </a:ext>
            </a:extLst>
          </p:cNvPr>
          <p:cNvSpPr>
            <a:spLocks noGrp="1"/>
          </p:cNvSpPr>
          <p:nvPr>
            <p:ph type="body" sz="quarter" idx="10"/>
          </p:nvPr>
        </p:nvSpPr>
        <p:spPr/>
        <p:txBody>
          <a:bodyPr>
            <a:normAutofit/>
          </a:bodyPr>
          <a:lstStyle/>
          <a:p>
            <a:pPr marL="0" indent="0">
              <a:buNone/>
            </a:pPr>
            <a:r>
              <a:rPr lang="en-US" sz="3200" dirty="0">
                <a:solidFill>
                  <a:srgbClr val="3254A0"/>
                </a:solidFill>
                <a:hlinkClick r:id="rId2">
                  <a:extLst>
                    <a:ext uri="{A12FA001-AC4F-418D-AE19-62706E023703}">
                      <ahyp:hlinkClr xmlns:ahyp="http://schemas.microsoft.com/office/drawing/2018/hyperlinkcolor" val="tx"/>
                    </a:ext>
                  </a:extLst>
                </a:hlinkClick>
              </a:rPr>
              <a:t>Client identification and verification overview</a:t>
            </a:r>
            <a:endParaRPr lang="en-US" sz="3200" dirty="0">
              <a:solidFill>
                <a:srgbClr val="3254A0"/>
              </a:solidFill>
            </a:endParaRPr>
          </a:p>
          <a:p>
            <a:pPr marL="0" indent="0">
              <a:buNone/>
            </a:pPr>
            <a:endParaRPr lang="en-US" sz="3200" dirty="0">
              <a:highlight>
                <a:srgbClr val="FFFF00"/>
              </a:highlight>
            </a:endParaRPr>
          </a:p>
          <a:p>
            <a:pPr marL="0" indent="0">
              <a:buNone/>
            </a:pPr>
            <a:r>
              <a:rPr lang="en-US" sz="3200" dirty="0">
                <a:solidFill>
                  <a:srgbClr val="3254A0"/>
                </a:solidFill>
                <a:hlinkClick r:id="rId3">
                  <a:extLst>
                    <a:ext uri="{A12FA001-AC4F-418D-AE19-62706E023703}">
                      <ahyp:hlinkClr xmlns:ahyp="http://schemas.microsoft.com/office/drawing/2018/hyperlinkcolor" val="tx"/>
                    </a:ext>
                  </a:extLst>
                </a:hlinkClick>
              </a:rPr>
              <a:t>Client identification and verification flow chart</a:t>
            </a:r>
            <a:endParaRPr lang="en-US" sz="3200" dirty="0">
              <a:solidFill>
                <a:srgbClr val="3254A0"/>
              </a:solidFill>
            </a:endParaRPr>
          </a:p>
        </p:txBody>
      </p:sp>
    </p:spTree>
    <p:extLst>
      <p:ext uri="{BB962C8B-B14F-4D97-AF65-F5344CB8AC3E}">
        <p14:creationId xmlns:p14="http://schemas.microsoft.com/office/powerpoint/2010/main" val="67426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57B0-8EDB-029B-333F-69C65EFF97B3}"/>
              </a:ext>
            </a:extLst>
          </p:cNvPr>
          <p:cNvSpPr>
            <a:spLocks noGrp="1"/>
          </p:cNvSpPr>
          <p:nvPr>
            <p:ph type="title"/>
          </p:nvPr>
        </p:nvSpPr>
        <p:spPr/>
        <p:txBody>
          <a:bodyPr/>
          <a:lstStyle/>
          <a:p>
            <a:r>
              <a:rPr lang="en-US"/>
              <a:t>Source of funds</a:t>
            </a:r>
            <a:endParaRPr lang="en-US" dirty="0"/>
          </a:p>
        </p:txBody>
      </p:sp>
      <p:sp>
        <p:nvSpPr>
          <p:cNvPr id="3" name="Text Placeholder 2">
            <a:extLst>
              <a:ext uri="{FF2B5EF4-FFF2-40B4-BE49-F238E27FC236}">
                <a16:creationId xmlns:a16="http://schemas.microsoft.com/office/drawing/2014/main" id="{2BF88A47-9B2D-AF9A-D701-71E8262389D4}"/>
              </a:ext>
            </a:extLst>
          </p:cNvPr>
          <p:cNvSpPr>
            <a:spLocks noGrp="1"/>
          </p:cNvSpPr>
          <p:nvPr>
            <p:ph type="body" sz="quarter" idx="10"/>
          </p:nvPr>
        </p:nvSpPr>
        <p:spPr/>
        <p:txBody>
          <a:bodyPr>
            <a:normAutofit/>
          </a:bodyPr>
          <a:lstStyle/>
          <a:p>
            <a:pPr fontAlgn="base"/>
            <a:r>
              <a:rPr lang="en-GB" sz="2400" b="0" dirty="0"/>
              <a:t>When engaged in or giving instructions about a financial transaction on behalf of a client, lawyer must obtain and record, with the applicable date, information about the source of the funds being used for the transaction (Rule 80.6(1)(a))</a:t>
            </a:r>
          </a:p>
          <a:p>
            <a:pPr fontAlgn="base"/>
            <a:r>
              <a:rPr lang="en-GB" sz="2400" b="0" dirty="0"/>
              <a:t>“Source of funds” means the economic activity or action generating the funds being used for the transaction. Examples include savings from salary, insurance proceeds, inheritance, proceeds from the sale of property, and bank loan</a:t>
            </a:r>
          </a:p>
          <a:p>
            <a:pPr fontAlgn="base"/>
            <a:r>
              <a:rPr lang="en-GB" sz="2400" b="0" dirty="0"/>
              <a:t>Law society has new </a:t>
            </a:r>
            <a:r>
              <a:rPr lang="en-GB" sz="2400" b="0" dirty="0">
                <a:solidFill>
                  <a:srgbClr val="3254A0"/>
                </a:solidFill>
                <a:hlinkClick r:id="rId2">
                  <a:extLst>
                    <a:ext uri="{A12FA001-AC4F-418D-AE19-62706E023703}">
                      <ahyp:hlinkClr xmlns:ahyp="http://schemas.microsoft.com/office/drawing/2018/hyperlinkcolor" val="tx"/>
                    </a:ext>
                  </a:extLst>
                </a:hlinkClick>
              </a:rPr>
              <a:t>guidance on source of funds</a:t>
            </a:r>
            <a:endParaRPr lang="en-GB" sz="2400" b="0" dirty="0">
              <a:solidFill>
                <a:srgbClr val="3254A0"/>
              </a:solidFill>
            </a:endParaRPr>
          </a:p>
          <a:p>
            <a:pPr marL="0" indent="0">
              <a:buNone/>
            </a:pPr>
            <a:endParaRPr lang="en-US" dirty="0"/>
          </a:p>
        </p:txBody>
      </p:sp>
    </p:spTree>
    <p:extLst>
      <p:ext uri="{BB962C8B-B14F-4D97-AF65-F5344CB8AC3E}">
        <p14:creationId xmlns:p14="http://schemas.microsoft.com/office/powerpoint/2010/main" val="270349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B046-47EE-0E8F-6560-DA6F6624087D}"/>
              </a:ext>
            </a:extLst>
          </p:cNvPr>
          <p:cNvSpPr>
            <a:spLocks noGrp="1"/>
          </p:cNvSpPr>
          <p:nvPr>
            <p:ph type="title"/>
          </p:nvPr>
        </p:nvSpPr>
        <p:spPr/>
        <p:txBody>
          <a:bodyPr/>
          <a:lstStyle/>
          <a:p>
            <a:r>
              <a:rPr lang="en-US" dirty="0"/>
              <a:t>Ongoing monitoring</a:t>
            </a:r>
          </a:p>
        </p:txBody>
      </p:sp>
      <p:sp>
        <p:nvSpPr>
          <p:cNvPr id="3" name="Text Placeholder 2">
            <a:extLst>
              <a:ext uri="{FF2B5EF4-FFF2-40B4-BE49-F238E27FC236}">
                <a16:creationId xmlns:a16="http://schemas.microsoft.com/office/drawing/2014/main" id="{48E00FFD-10F7-AEDE-E787-67277B11A674}"/>
              </a:ext>
            </a:extLst>
          </p:cNvPr>
          <p:cNvSpPr>
            <a:spLocks noGrp="1"/>
          </p:cNvSpPr>
          <p:nvPr>
            <p:ph type="body" sz="quarter" idx="10"/>
          </p:nvPr>
        </p:nvSpPr>
        <p:spPr/>
        <p:txBody>
          <a:bodyPr>
            <a:normAutofit/>
          </a:bodyPr>
          <a:lstStyle/>
          <a:p>
            <a:pPr marL="0" indent="0">
              <a:buNone/>
            </a:pPr>
            <a:r>
              <a:rPr lang="en-GB" dirty="0"/>
              <a:t>Rule 80.9</a:t>
            </a:r>
          </a:p>
          <a:p>
            <a:pPr marL="0" indent="0">
              <a:buNone/>
            </a:pPr>
            <a:r>
              <a:rPr lang="en-GB" b="0" dirty="0"/>
              <a:t>Requires lawyers to periodically assess the business relationship with the client to determine whether</a:t>
            </a:r>
          </a:p>
          <a:p>
            <a:pPr marL="457200" indent="-457200">
              <a:buAutoNum type="alphaUcPeriod"/>
            </a:pPr>
            <a:r>
              <a:rPr lang="en-GB" b="0" dirty="0"/>
              <a:t>the client's information in respect of their activities</a:t>
            </a:r>
          </a:p>
          <a:p>
            <a:pPr marL="457200" indent="-457200">
              <a:buAutoNum type="alphaUcPeriod"/>
            </a:pPr>
            <a:r>
              <a:rPr lang="en-GB" b="0" dirty="0"/>
              <a:t>the client's information in respect of the source of the funds, and</a:t>
            </a:r>
          </a:p>
          <a:p>
            <a:pPr marL="457200" indent="-457200">
              <a:buAutoNum type="alphaUcPeriod"/>
            </a:pPr>
            <a:r>
              <a:rPr lang="en-GB" b="0" dirty="0"/>
              <a:t>the client's instructions in respect of transactions</a:t>
            </a:r>
          </a:p>
          <a:p>
            <a:pPr marL="0" indent="0">
              <a:buNone/>
            </a:pPr>
            <a:r>
              <a:rPr lang="en-GB" b="0" dirty="0"/>
              <a:t>is consistent with the purpose of the retainer and the information the lawyer has about the client and whether there is a risk the lawyer may be assisting in or encouraging dishonesty, fraud, crime or illegal conduct</a:t>
            </a:r>
            <a:endParaRPr lang="en-US" b="0" dirty="0"/>
          </a:p>
        </p:txBody>
      </p:sp>
    </p:spTree>
    <p:extLst>
      <p:ext uri="{BB962C8B-B14F-4D97-AF65-F5344CB8AC3E}">
        <p14:creationId xmlns:p14="http://schemas.microsoft.com/office/powerpoint/2010/main" val="85847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24A1-BAFE-8B05-9C21-E1487B149AE1}"/>
              </a:ext>
            </a:extLst>
          </p:cNvPr>
          <p:cNvSpPr>
            <a:spLocks noGrp="1"/>
          </p:cNvSpPr>
          <p:nvPr>
            <p:ph type="title"/>
          </p:nvPr>
        </p:nvSpPr>
        <p:spPr/>
        <p:txBody>
          <a:bodyPr/>
          <a:lstStyle/>
          <a:p>
            <a:r>
              <a:rPr lang="en-US" dirty="0"/>
              <a:t>Ensuring compliance</a:t>
            </a:r>
          </a:p>
        </p:txBody>
      </p:sp>
      <p:sp>
        <p:nvSpPr>
          <p:cNvPr id="3" name="Text Placeholder 2">
            <a:extLst>
              <a:ext uri="{FF2B5EF4-FFF2-40B4-BE49-F238E27FC236}">
                <a16:creationId xmlns:a16="http://schemas.microsoft.com/office/drawing/2014/main" id="{F67D12C2-D77C-54FE-D86E-5562C2E365DF}"/>
              </a:ext>
            </a:extLst>
          </p:cNvPr>
          <p:cNvSpPr>
            <a:spLocks noGrp="1"/>
          </p:cNvSpPr>
          <p:nvPr>
            <p:ph type="body" sz="quarter" idx="10"/>
          </p:nvPr>
        </p:nvSpPr>
        <p:spPr/>
        <p:txBody>
          <a:bodyPr>
            <a:normAutofit/>
          </a:bodyPr>
          <a:lstStyle/>
          <a:p>
            <a:pPr marL="0" indent="0">
              <a:buNone/>
            </a:pPr>
            <a:endParaRPr lang="en-US" sz="2800" dirty="0"/>
          </a:p>
          <a:p>
            <a:pPr marL="0" indent="0">
              <a:buNone/>
            </a:pPr>
            <a:endParaRPr lang="en-US" sz="2800" dirty="0"/>
          </a:p>
          <a:p>
            <a:pPr marL="0" indent="0">
              <a:buNone/>
            </a:pPr>
            <a:r>
              <a:rPr lang="en-US" sz="2800" dirty="0">
                <a:solidFill>
                  <a:srgbClr val="3254A0"/>
                </a:solidFill>
              </a:rPr>
              <a:t>Ensuring compliance with anti-money laundering rules and acting when the rules are breached are essential elements of law society regulation</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52810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0EE0-2909-D6D0-5883-12775D96DFCF}"/>
              </a:ext>
            </a:extLst>
          </p:cNvPr>
          <p:cNvSpPr>
            <a:spLocks noGrp="1"/>
          </p:cNvSpPr>
          <p:nvPr>
            <p:ph type="title"/>
          </p:nvPr>
        </p:nvSpPr>
        <p:spPr/>
        <p:txBody>
          <a:bodyPr/>
          <a:lstStyle/>
          <a:p>
            <a:r>
              <a:rPr lang="en-US" dirty="0"/>
              <a:t>Assessing compliance – law society powers</a:t>
            </a:r>
          </a:p>
        </p:txBody>
      </p:sp>
      <p:sp>
        <p:nvSpPr>
          <p:cNvPr id="3" name="Content Placeholder 2">
            <a:extLst>
              <a:ext uri="{FF2B5EF4-FFF2-40B4-BE49-F238E27FC236}">
                <a16:creationId xmlns:a16="http://schemas.microsoft.com/office/drawing/2014/main" id="{69BEC26A-F304-6461-7AF4-2693707CFC22}"/>
              </a:ext>
            </a:extLst>
          </p:cNvPr>
          <p:cNvSpPr>
            <a:spLocks noGrp="1"/>
          </p:cNvSpPr>
          <p:nvPr>
            <p:ph idx="1"/>
          </p:nvPr>
        </p:nvSpPr>
        <p:spPr/>
        <p:txBody>
          <a:bodyPr>
            <a:normAutofit/>
          </a:bodyPr>
          <a:lstStyle/>
          <a:p>
            <a:pPr marL="0" indent="0">
              <a:buNone/>
            </a:pPr>
            <a:endParaRPr lang="en-US" dirty="0"/>
          </a:p>
          <a:p>
            <a:pPr lvl="1"/>
            <a:r>
              <a:rPr lang="en-US" sz="2400" dirty="0"/>
              <a:t>In an investigation the Law Society can compel a member to answer questions and produce documents (LPA 24(2))</a:t>
            </a:r>
          </a:p>
          <a:p>
            <a:pPr lvl="1"/>
            <a:r>
              <a:rPr lang="en-US" sz="2400" dirty="0"/>
              <a:t>Law society also has power to audit member’s financial records (LPA 47)</a:t>
            </a:r>
          </a:p>
        </p:txBody>
      </p:sp>
    </p:spTree>
    <p:extLst>
      <p:ext uri="{BB962C8B-B14F-4D97-AF65-F5344CB8AC3E}">
        <p14:creationId xmlns:p14="http://schemas.microsoft.com/office/powerpoint/2010/main" val="25208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DB76-D937-2889-F124-68376FE80E5E}"/>
              </a:ext>
            </a:extLst>
          </p:cNvPr>
          <p:cNvSpPr>
            <a:spLocks noGrp="1"/>
          </p:cNvSpPr>
          <p:nvPr>
            <p:ph type="title"/>
          </p:nvPr>
        </p:nvSpPr>
        <p:spPr/>
        <p:txBody>
          <a:bodyPr/>
          <a:lstStyle/>
          <a:p>
            <a:r>
              <a:rPr lang="en-US" dirty="0"/>
              <a:t>Consequences for non-compliance</a:t>
            </a:r>
          </a:p>
        </p:txBody>
      </p:sp>
      <p:sp>
        <p:nvSpPr>
          <p:cNvPr id="3" name="Content Placeholder 2">
            <a:extLst>
              <a:ext uri="{FF2B5EF4-FFF2-40B4-BE49-F238E27FC236}">
                <a16:creationId xmlns:a16="http://schemas.microsoft.com/office/drawing/2014/main" id="{3198B219-D1FB-09A4-C65F-32AA2EBC39AC}"/>
              </a:ext>
            </a:extLst>
          </p:cNvPr>
          <p:cNvSpPr>
            <a:spLocks noGrp="1"/>
          </p:cNvSpPr>
          <p:nvPr>
            <p:ph idx="1"/>
          </p:nvPr>
        </p:nvSpPr>
        <p:spPr/>
        <p:txBody>
          <a:bodyPr/>
          <a:lstStyle/>
          <a:p>
            <a:r>
              <a:rPr lang="en-US" sz="2400" b="0" dirty="0"/>
              <a:t>Law societies can and do discipline lawyers for breaching anti-money laundering and related rules</a:t>
            </a:r>
          </a:p>
          <a:p>
            <a:r>
              <a:rPr lang="en-US" sz="2400" b="0" dirty="0"/>
              <a:t>A finding of conduct unbecoming or professional misconduct can result in penalties ranging from reprimand, fine, suspension, disbarment (LPA 29.1-31)</a:t>
            </a:r>
          </a:p>
          <a:p>
            <a:r>
              <a:rPr lang="en-US" sz="2400" b="0" dirty="0">
                <a:solidFill>
                  <a:srgbClr val="3254A0"/>
                </a:solidFill>
                <a:hlinkClick r:id="rId2">
                  <a:extLst>
                    <a:ext uri="{A12FA001-AC4F-418D-AE19-62706E023703}">
                      <ahyp:hlinkClr xmlns:ahyp="http://schemas.microsoft.com/office/drawing/2018/hyperlinkcolor" val="tx"/>
                    </a:ext>
                  </a:extLst>
                </a:hlinkClick>
              </a:rPr>
              <a:t>Recent report </a:t>
            </a:r>
            <a:r>
              <a:rPr lang="en-US" sz="2400" b="0" dirty="0"/>
              <a:t>by Federation of Law Societies of Canada on effectiveness of law society regulation includes comprehensive list of relevant discipline cases and outcomes </a:t>
            </a:r>
          </a:p>
          <a:p>
            <a:endParaRPr lang="en-US" dirty="0"/>
          </a:p>
        </p:txBody>
      </p:sp>
    </p:spTree>
    <p:extLst>
      <p:ext uri="{BB962C8B-B14F-4D97-AF65-F5344CB8AC3E}">
        <p14:creationId xmlns:p14="http://schemas.microsoft.com/office/powerpoint/2010/main" val="375577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4455-38DF-0DAE-4A32-75B5B86EB19E}"/>
              </a:ext>
            </a:extLst>
          </p:cNvPr>
          <p:cNvSpPr>
            <a:spLocks noGrp="1"/>
          </p:cNvSpPr>
          <p:nvPr>
            <p:ph type="title"/>
          </p:nvPr>
        </p:nvSpPr>
        <p:spPr/>
        <p:txBody>
          <a:bodyPr/>
          <a:lstStyle/>
          <a:p>
            <a:r>
              <a:rPr lang="en-US" dirty="0"/>
              <a:t>Examples of discipline cases</a:t>
            </a:r>
          </a:p>
        </p:txBody>
      </p:sp>
      <p:sp>
        <p:nvSpPr>
          <p:cNvPr id="3" name="Content Placeholder 2">
            <a:extLst>
              <a:ext uri="{FF2B5EF4-FFF2-40B4-BE49-F238E27FC236}">
                <a16:creationId xmlns:a16="http://schemas.microsoft.com/office/drawing/2014/main" id="{64D9ADEB-1071-02F2-8423-F5D455FD3BDA}"/>
              </a:ext>
            </a:extLst>
          </p:cNvPr>
          <p:cNvSpPr>
            <a:spLocks noGrp="1"/>
          </p:cNvSpPr>
          <p:nvPr>
            <p:ph idx="1"/>
          </p:nvPr>
        </p:nvSpPr>
        <p:spPr/>
        <p:txBody>
          <a:bodyPr>
            <a:normAutofit lnSpcReduction="10000"/>
          </a:bodyPr>
          <a:lstStyle/>
          <a:p>
            <a:r>
              <a:rPr lang="en-US" i="1" dirty="0">
                <a:solidFill>
                  <a:srgbClr val="3254A0"/>
                </a:solidFill>
                <a:hlinkClick r:id="rId2">
                  <a:extLst>
                    <a:ext uri="{A12FA001-AC4F-418D-AE19-62706E023703}">
                      <ahyp:hlinkClr xmlns:ahyp="http://schemas.microsoft.com/office/drawing/2018/hyperlinkcolor" val="tx"/>
                    </a:ext>
                  </a:extLst>
                </a:hlinkClick>
              </a:rPr>
              <a:t>Law Society of B.C. v Dureault</a:t>
            </a:r>
            <a:r>
              <a:rPr lang="en-US" i="1" dirty="0">
                <a:solidFill>
                  <a:srgbClr val="3254A0"/>
                </a:solidFill>
              </a:rPr>
              <a:t> </a:t>
            </a:r>
            <a:r>
              <a:rPr lang="en-US" dirty="0">
                <a:solidFill>
                  <a:srgbClr val="3254A0"/>
                </a:solidFill>
              </a:rPr>
              <a:t>	</a:t>
            </a:r>
            <a:r>
              <a:rPr lang="en-US" b="0" dirty="0">
                <a:solidFill>
                  <a:schemeClr val="tx1"/>
                </a:solidFill>
              </a:rPr>
              <a:t>lawyer was possible dupe in facilitating crime; in using trust account failed to make reasonable inquiries or ensure sufficient connection to legal services; failed to comply with client identification and verification rules; agreed to 3-month suspension</a:t>
            </a:r>
            <a:endParaRPr lang="en-US" b="0" i="1" dirty="0">
              <a:solidFill>
                <a:schemeClr val="tx1"/>
              </a:solidFill>
            </a:endParaRPr>
          </a:p>
          <a:p>
            <a:r>
              <a:rPr lang="en-US" i="1" dirty="0">
                <a:solidFill>
                  <a:srgbClr val="3254A0"/>
                </a:solidFill>
                <a:hlinkClick r:id="rId3">
                  <a:extLst>
                    <a:ext uri="{A12FA001-AC4F-418D-AE19-62706E023703}">
                      <ahyp:hlinkClr xmlns:ahyp="http://schemas.microsoft.com/office/drawing/2018/hyperlinkcolor" val="tx"/>
                    </a:ext>
                  </a:extLst>
                </a:hlinkClick>
              </a:rPr>
              <a:t>Law Society of Ontario v Starr</a:t>
            </a:r>
            <a:r>
              <a:rPr lang="en-US" i="1" dirty="0">
                <a:solidFill>
                  <a:srgbClr val="3254A0"/>
                </a:solidFill>
              </a:rPr>
              <a:t>		</a:t>
            </a:r>
            <a:r>
              <a:rPr lang="en-GB" b="0" dirty="0"/>
              <a:t>licence revoked for misconduct including: (a) receiving sums of cash over the allowed amount ($42,500) for one client matter; (b) using his trust account for purposes unrelated to legal services (c) drawing on trust funds held for other clients (d) proposing a scheme to launder money for his clien</a:t>
            </a:r>
            <a:r>
              <a:rPr lang="en-GB" dirty="0"/>
              <a:t>t</a:t>
            </a:r>
          </a:p>
          <a:p>
            <a:r>
              <a:rPr lang="en-US" i="1" dirty="0">
                <a:solidFill>
                  <a:srgbClr val="3254A0"/>
                </a:solidFill>
                <a:hlinkClick r:id="rId4">
                  <a:extLst>
                    <a:ext uri="{A12FA001-AC4F-418D-AE19-62706E023703}">
                      <ahyp:hlinkClr xmlns:ahyp="http://schemas.microsoft.com/office/drawing/2018/hyperlinkcolor" val="tx"/>
                    </a:ext>
                  </a:extLst>
                </a:hlinkClick>
              </a:rPr>
              <a:t>Law Society of Alberta v McKen</a:t>
            </a:r>
            <a:r>
              <a:rPr lang="en-US" i="1" dirty="0">
                <a:solidFill>
                  <a:srgbClr val="3254A0"/>
                </a:solidFill>
              </a:rPr>
              <a:t>	</a:t>
            </a:r>
            <a:r>
              <a:rPr lang="en-US" b="0" dirty="0">
                <a:solidFill>
                  <a:schemeClr val="tx1"/>
                </a:solidFill>
              </a:rPr>
              <a:t>lawyer suspended for 45 days with cost order of $7500 for failing to identify two clients as required by the rules</a:t>
            </a:r>
          </a:p>
          <a:p>
            <a:r>
              <a:rPr lang="en-US" i="1" dirty="0">
                <a:solidFill>
                  <a:srgbClr val="3254A0"/>
                </a:solidFill>
                <a:hlinkClick r:id="rId5">
                  <a:extLst>
                    <a:ext uri="{A12FA001-AC4F-418D-AE19-62706E023703}">
                      <ahyp:hlinkClr xmlns:ahyp="http://schemas.microsoft.com/office/drawing/2018/hyperlinkcolor" val="tx"/>
                    </a:ext>
                  </a:extLst>
                </a:hlinkClick>
              </a:rPr>
              <a:t>Law Society of Ontario v Davis</a:t>
            </a:r>
            <a:r>
              <a:rPr lang="en-US" i="1" dirty="0">
                <a:solidFill>
                  <a:srgbClr val="3254A0"/>
                </a:solidFill>
              </a:rPr>
              <a:t>		</a:t>
            </a:r>
            <a:r>
              <a:rPr lang="en-US" b="0" dirty="0">
                <a:solidFill>
                  <a:schemeClr val="tx1"/>
                </a:solidFill>
              </a:rPr>
              <a:t>lawyer disbarred f</a:t>
            </a:r>
            <a:r>
              <a:rPr lang="en-GB" b="0" dirty="0">
                <a:solidFill>
                  <a:schemeClr val="tx1"/>
                </a:solidFill>
              </a:rPr>
              <a:t>or receiving money in cash ($157,400) where it was likely that the cash was the proceeds of crime</a:t>
            </a:r>
            <a:endParaRPr lang="en-US" b="0" dirty="0">
              <a:solidFill>
                <a:schemeClr val="tx1"/>
              </a:solidFill>
            </a:endParaRPr>
          </a:p>
        </p:txBody>
      </p:sp>
    </p:spTree>
    <p:extLst>
      <p:ext uri="{BB962C8B-B14F-4D97-AF65-F5344CB8AC3E}">
        <p14:creationId xmlns:p14="http://schemas.microsoft.com/office/powerpoint/2010/main" val="236685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72E4-015E-5FEF-82FA-792D1653E4AC}"/>
              </a:ext>
            </a:extLst>
          </p:cNvPr>
          <p:cNvSpPr>
            <a:spLocks noGrp="1"/>
          </p:cNvSpPr>
          <p:nvPr>
            <p:ph type="title"/>
          </p:nvPr>
        </p:nvSpPr>
        <p:spPr/>
        <p:txBody>
          <a:bodyPr/>
          <a:lstStyle/>
          <a:p>
            <a:r>
              <a:rPr lang="en-US" dirty="0"/>
              <a:t>Law Society of Nunavut Resources</a:t>
            </a:r>
          </a:p>
        </p:txBody>
      </p:sp>
      <p:sp>
        <p:nvSpPr>
          <p:cNvPr id="3" name="Text Placeholder 2">
            <a:extLst>
              <a:ext uri="{FF2B5EF4-FFF2-40B4-BE49-F238E27FC236}">
                <a16:creationId xmlns:a16="http://schemas.microsoft.com/office/drawing/2014/main" id="{62D71F13-1EA9-332D-2AE4-43A2FC9EB5C5}"/>
              </a:ext>
            </a:extLst>
          </p:cNvPr>
          <p:cNvSpPr>
            <a:spLocks noGrp="1"/>
          </p:cNvSpPr>
          <p:nvPr>
            <p:ph type="body" sz="quarter" idx="10"/>
          </p:nvPr>
        </p:nvSpPr>
        <p:spPr/>
        <p:txBody>
          <a:bodyPr>
            <a:normAutofit lnSpcReduction="10000"/>
          </a:bodyPr>
          <a:lstStyle/>
          <a:p>
            <a:endParaRPr lang="en-US" dirty="0">
              <a:solidFill>
                <a:srgbClr val="3254A0"/>
              </a:solidFill>
              <a:hlinkClick r:id="rId2">
                <a:extLst>
                  <a:ext uri="{A12FA001-AC4F-418D-AE19-62706E023703}">
                    <ahyp:hlinkClr xmlns:ahyp="http://schemas.microsoft.com/office/drawing/2018/hyperlinkcolor" val="tx"/>
                  </a:ext>
                </a:extLst>
              </a:hlinkClick>
            </a:endParaRPr>
          </a:p>
          <a:p>
            <a:pPr marL="0" indent="0">
              <a:buNone/>
            </a:pPr>
            <a:r>
              <a:rPr lang="en-US" sz="3200" dirty="0">
                <a:solidFill>
                  <a:srgbClr val="C1B544"/>
                </a:solidFill>
                <a:hlinkClick r:id="rId3">
                  <a:extLst>
                    <a:ext uri="{A12FA001-AC4F-418D-AE19-62706E023703}">
                      <ahyp:hlinkClr xmlns:ahyp="http://schemas.microsoft.com/office/drawing/2018/hyperlinkcolor" val="tx"/>
                    </a:ext>
                  </a:extLst>
                </a:hlinkClick>
              </a:rPr>
              <a:t>LSN Website: Code, LPA, Rules &amp; al</a:t>
            </a:r>
            <a:endParaRPr lang="en-US" sz="3200" dirty="0">
              <a:solidFill>
                <a:srgbClr val="C1B544"/>
              </a:solidFill>
              <a:hlinkClick r:id="rId2">
                <a:extLst>
                  <a:ext uri="{A12FA001-AC4F-418D-AE19-62706E023703}">
                    <ahyp:hlinkClr xmlns:ahyp="http://schemas.microsoft.com/office/drawing/2018/hyperlinkcolor" val="tx"/>
                  </a:ext>
                </a:extLst>
              </a:hlinkClick>
            </a:endParaRPr>
          </a:p>
          <a:p>
            <a:pPr marL="0" indent="0">
              <a:buNone/>
            </a:pPr>
            <a:endParaRPr lang="en-US" sz="3200" dirty="0">
              <a:solidFill>
                <a:srgbClr val="3254A0"/>
              </a:solidFill>
              <a:hlinkClick r:id="rId2">
                <a:extLst>
                  <a:ext uri="{A12FA001-AC4F-418D-AE19-62706E023703}">
                    <ahyp:hlinkClr xmlns:ahyp="http://schemas.microsoft.com/office/drawing/2018/hyperlinkcolor" val="tx"/>
                  </a:ext>
                </a:extLst>
              </a:hlinkClick>
            </a:endParaRPr>
          </a:p>
          <a:p>
            <a:r>
              <a:rPr lang="en-US" sz="2800" dirty="0">
                <a:solidFill>
                  <a:srgbClr val="3254A0"/>
                </a:solidFill>
                <a:hlinkClick r:id="rId2">
                  <a:extLst>
                    <a:ext uri="{A12FA001-AC4F-418D-AE19-62706E023703}">
                      <ahyp:hlinkClr xmlns:ahyp="http://schemas.microsoft.com/office/drawing/2018/hyperlinkcolor" val="tx"/>
                    </a:ext>
                  </a:extLst>
                </a:hlinkClick>
              </a:rPr>
              <a:t>Receipt of Cash Checklist</a:t>
            </a:r>
            <a:endParaRPr lang="en-US" sz="2800" dirty="0">
              <a:solidFill>
                <a:srgbClr val="3254A0"/>
              </a:solidFill>
            </a:endParaRPr>
          </a:p>
          <a:p>
            <a:r>
              <a:rPr lang="en-US" sz="2800" dirty="0">
                <a:solidFill>
                  <a:srgbClr val="3254A0"/>
                </a:solidFill>
                <a:hlinkClick r:id="rId4">
                  <a:extLst>
                    <a:ext uri="{A12FA001-AC4F-418D-AE19-62706E023703}">
                      <ahyp:hlinkClr xmlns:ahyp="http://schemas.microsoft.com/office/drawing/2018/hyperlinkcolor" val="tx"/>
                    </a:ext>
                  </a:extLst>
                </a:hlinkClick>
              </a:rPr>
              <a:t>Client Identification and Verification Overview</a:t>
            </a:r>
            <a:endParaRPr lang="en-US" sz="2800" dirty="0">
              <a:solidFill>
                <a:srgbClr val="3254A0"/>
              </a:solidFill>
            </a:endParaRPr>
          </a:p>
          <a:p>
            <a:r>
              <a:rPr lang="en-US" sz="2800" dirty="0">
                <a:solidFill>
                  <a:srgbClr val="3254A0"/>
                </a:solidFill>
                <a:hlinkClick r:id="rId5">
                  <a:extLst>
                    <a:ext uri="{A12FA001-AC4F-418D-AE19-62706E023703}">
                      <ahyp:hlinkClr xmlns:ahyp="http://schemas.microsoft.com/office/drawing/2018/hyperlinkcolor" val="tx"/>
                    </a:ext>
                  </a:extLst>
                </a:hlinkClick>
              </a:rPr>
              <a:t>Client Identification and Verification Flow Chart</a:t>
            </a:r>
            <a:endParaRPr lang="en-US" sz="2800" dirty="0">
              <a:solidFill>
                <a:srgbClr val="3254A0"/>
              </a:solidFill>
            </a:endParaRPr>
          </a:p>
          <a:p>
            <a:r>
              <a:rPr lang="en-US" sz="2800" dirty="0">
                <a:solidFill>
                  <a:srgbClr val="3254A0"/>
                </a:solidFill>
                <a:hlinkClick r:id="rId6">
                  <a:extLst>
                    <a:ext uri="{A12FA001-AC4F-418D-AE19-62706E023703}">
                      <ahyp:hlinkClr xmlns:ahyp="http://schemas.microsoft.com/office/drawing/2018/hyperlinkcolor" val="tx"/>
                    </a:ext>
                  </a:extLst>
                </a:hlinkClick>
              </a:rPr>
              <a:t>Source of Funds Guidance</a:t>
            </a:r>
            <a:endParaRPr lang="en-US" sz="2800" dirty="0">
              <a:solidFill>
                <a:srgbClr val="3254A0"/>
              </a:solidFill>
            </a:endParaRPr>
          </a:p>
        </p:txBody>
      </p:sp>
    </p:spTree>
    <p:extLst>
      <p:ext uri="{BB962C8B-B14F-4D97-AF65-F5344CB8AC3E}">
        <p14:creationId xmlns:p14="http://schemas.microsoft.com/office/powerpoint/2010/main" val="1899796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B6ED-CF39-A475-F2C4-15EB962F9839}"/>
              </a:ext>
            </a:extLst>
          </p:cNvPr>
          <p:cNvSpPr>
            <a:spLocks noGrp="1"/>
          </p:cNvSpPr>
          <p:nvPr>
            <p:ph type="title"/>
          </p:nvPr>
        </p:nvSpPr>
        <p:spPr/>
        <p:txBody>
          <a:bodyPr/>
          <a:lstStyle/>
          <a:p>
            <a:r>
              <a:rPr lang="en-US" dirty="0"/>
              <a:t>Other resources</a:t>
            </a:r>
          </a:p>
        </p:txBody>
      </p:sp>
      <p:sp>
        <p:nvSpPr>
          <p:cNvPr id="3" name="Text Placeholder 2">
            <a:extLst>
              <a:ext uri="{FF2B5EF4-FFF2-40B4-BE49-F238E27FC236}">
                <a16:creationId xmlns:a16="http://schemas.microsoft.com/office/drawing/2014/main" id="{6580DA8E-17FC-D46A-94D3-2C812E11B1F7}"/>
              </a:ext>
            </a:extLst>
          </p:cNvPr>
          <p:cNvSpPr>
            <a:spLocks noGrp="1"/>
          </p:cNvSpPr>
          <p:nvPr>
            <p:ph type="body" sz="quarter" idx="10"/>
          </p:nvPr>
        </p:nvSpPr>
        <p:spPr/>
        <p:txBody>
          <a:bodyPr/>
          <a:lstStyle/>
          <a:p>
            <a:pPr marL="0" indent="0">
              <a:buNone/>
            </a:pPr>
            <a:endParaRPr lang="en-US" sz="2400" dirty="0"/>
          </a:p>
          <a:p>
            <a:pPr marL="0" indent="0">
              <a:buNone/>
            </a:pPr>
            <a:r>
              <a:rPr lang="en-US" sz="2400" dirty="0"/>
              <a:t>Federation of Law Societies of Canada website contains extensive resources including an online educational program and guidance documents</a:t>
            </a:r>
          </a:p>
          <a:p>
            <a:pPr marL="0" indent="0">
              <a:buNone/>
            </a:pPr>
            <a:endParaRPr lang="en-US" dirty="0"/>
          </a:p>
          <a:p>
            <a:pPr marL="0" indent="0">
              <a:buNone/>
            </a:pPr>
            <a:r>
              <a:rPr lang="en-US" dirty="0"/>
              <a:t>Available here: </a:t>
            </a:r>
          </a:p>
          <a:p>
            <a:pPr marL="0" indent="0">
              <a:buNone/>
            </a:pPr>
            <a:r>
              <a:rPr lang="en-US" dirty="0">
                <a:solidFill>
                  <a:srgbClr val="3254A0"/>
                </a:solidFill>
                <a:hlinkClick r:id="rId2">
                  <a:extLst>
                    <a:ext uri="{A12FA001-AC4F-418D-AE19-62706E023703}">
                      <ahyp:hlinkClr xmlns:ahyp="http://schemas.microsoft.com/office/drawing/2018/hyperlinkcolor" val="tx"/>
                    </a:ext>
                  </a:extLst>
                </a:hlinkClick>
              </a:rPr>
              <a:t>https://flsc.ca/what-we-do/fighting-money-laundering-and-terrorist-financing/</a:t>
            </a:r>
            <a:endParaRPr lang="en-US" dirty="0">
              <a:solidFill>
                <a:srgbClr val="3254A0"/>
              </a:solidFill>
            </a:endParaRPr>
          </a:p>
          <a:p>
            <a:pPr marL="0" indent="0">
              <a:buNone/>
            </a:pPr>
            <a:endParaRPr lang="en-US" dirty="0"/>
          </a:p>
        </p:txBody>
      </p:sp>
      <p:sp>
        <p:nvSpPr>
          <p:cNvPr id="4" name="AutoShape 2" descr="Federation of Law Societies of Canada">
            <a:extLst>
              <a:ext uri="{FF2B5EF4-FFF2-40B4-BE49-F238E27FC236}">
                <a16:creationId xmlns:a16="http://schemas.microsoft.com/office/drawing/2014/main" id="{726758D5-B307-3951-87BD-74DE68951C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0696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CD2C-EA22-520A-0179-2AE5AC5E9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C1075-2F42-24C9-78F1-2351D024384B}"/>
              </a:ext>
            </a:extLst>
          </p:cNvPr>
          <p:cNvSpPr>
            <a:spLocks noGrp="1"/>
          </p:cNvSpPr>
          <p:nvPr>
            <p:ph type="title"/>
          </p:nvPr>
        </p:nvSpPr>
        <p:spPr/>
        <p:txBody>
          <a:bodyPr/>
          <a:lstStyle/>
          <a:p>
            <a:r>
              <a:rPr lang="en-US" dirty="0"/>
              <a:t>Other resources</a:t>
            </a:r>
          </a:p>
        </p:txBody>
      </p:sp>
      <p:sp>
        <p:nvSpPr>
          <p:cNvPr id="3" name="Text Placeholder 2">
            <a:extLst>
              <a:ext uri="{FF2B5EF4-FFF2-40B4-BE49-F238E27FC236}">
                <a16:creationId xmlns:a16="http://schemas.microsoft.com/office/drawing/2014/main" id="{B2BEA3C0-632B-B7A6-6B5C-07CB001F8722}"/>
              </a:ext>
            </a:extLst>
          </p:cNvPr>
          <p:cNvSpPr>
            <a:spLocks noGrp="1"/>
          </p:cNvSpPr>
          <p:nvPr>
            <p:ph type="body" sz="quarter" idx="10"/>
          </p:nvPr>
        </p:nvSpPr>
        <p:spPr/>
        <p:txBody>
          <a:bodyPr/>
          <a:lstStyle/>
          <a:p>
            <a:pPr marL="0" indent="0">
              <a:buNone/>
            </a:pPr>
            <a:r>
              <a:rPr lang="en-US" sz="2400" dirty="0"/>
              <a:t>Federation of Law Societies of Canada</a:t>
            </a:r>
            <a:endParaRPr lang="en-US" dirty="0"/>
          </a:p>
        </p:txBody>
      </p:sp>
      <p:sp>
        <p:nvSpPr>
          <p:cNvPr id="4" name="AutoShape 2" descr="Federation of Law Societies of Canada">
            <a:extLst>
              <a:ext uri="{FF2B5EF4-FFF2-40B4-BE49-F238E27FC236}">
                <a16:creationId xmlns:a16="http://schemas.microsoft.com/office/drawing/2014/main" id="{15B0A612-9AB6-DC7C-97AD-407B8D0719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625518F-4036-24C3-8729-53B7F3B8A555}"/>
              </a:ext>
            </a:extLst>
          </p:cNvPr>
          <p:cNvPicPr>
            <a:picLocks noChangeAspect="1"/>
          </p:cNvPicPr>
          <p:nvPr/>
        </p:nvPicPr>
        <p:blipFill>
          <a:blip r:embed="rId2"/>
          <a:stretch>
            <a:fillRect/>
          </a:stretch>
        </p:blipFill>
        <p:spPr>
          <a:xfrm>
            <a:off x="3907366" y="2514600"/>
            <a:ext cx="7099424" cy="353429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54D441F-1AF6-28B8-FDB6-CD5FED589BB9}"/>
                  </a:ext>
                </a:extLst>
              </p14:cNvPr>
              <p14:cNvContentPartPr/>
              <p14:nvPr/>
            </p14:nvContentPartPr>
            <p14:xfrm>
              <a:off x="6239280" y="3115320"/>
              <a:ext cx="1312920" cy="34200"/>
            </p14:xfrm>
          </p:contentPart>
        </mc:Choice>
        <mc:Fallback xmlns="">
          <p:pic>
            <p:nvPicPr>
              <p:cNvPr id="8" name="Ink 7">
                <a:extLst>
                  <a:ext uri="{FF2B5EF4-FFF2-40B4-BE49-F238E27FC236}">
                    <a16:creationId xmlns:a16="http://schemas.microsoft.com/office/drawing/2014/main" id="{054D441F-1AF6-28B8-FDB6-CD5FED589BB9}"/>
                  </a:ext>
                </a:extLst>
              </p:cNvPr>
              <p:cNvPicPr/>
              <p:nvPr/>
            </p:nvPicPr>
            <p:blipFill>
              <a:blip r:embed="rId4"/>
              <a:stretch>
                <a:fillRect/>
              </a:stretch>
            </p:blipFill>
            <p:spPr>
              <a:xfrm>
                <a:off x="6185640" y="3007680"/>
                <a:ext cx="1420560" cy="249840"/>
              </a:xfrm>
              <a:prstGeom prst="rect">
                <a:avLst/>
              </a:prstGeom>
            </p:spPr>
          </p:pic>
        </mc:Fallback>
      </mc:AlternateContent>
    </p:spTree>
    <p:extLst>
      <p:ext uri="{BB962C8B-B14F-4D97-AF65-F5344CB8AC3E}">
        <p14:creationId xmlns:p14="http://schemas.microsoft.com/office/powerpoint/2010/main" val="130052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8E070D-1A93-D78A-731D-839D46BF6746}"/>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525"/>
            <a:r>
              <a:rPr lang="en-US" sz="3400" dirty="0">
                <a:latin typeface="CERAPRO-LIGHT" pitchFamily="2" charset="0"/>
                <a:cs typeface="Arial" panose="020B0604020202020204" pitchFamily="34" charset="0"/>
              </a:rPr>
              <a:t>History and rationale</a:t>
            </a:r>
          </a:p>
        </p:txBody>
      </p:sp>
      <p:sp>
        <p:nvSpPr>
          <p:cNvPr id="3" name="TextBox 2">
            <a:extLst>
              <a:ext uri="{FF2B5EF4-FFF2-40B4-BE49-F238E27FC236}">
                <a16:creationId xmlns:a16="http://schemas.microsoft.com/office/drawing/2014/main" id="{2E92E251-FBD6-DACD-1C59-FFE262CE1E45}"/>
              </a:ext>
            </a:extLst>
          </p:cNvPr>
          <p:cNvSpPr txBox="1"/>
          <p:nvPr/>
        </p:nvSpPr>
        <p:spPr>
          <a:xfrm>
            <a:off x="4557931" y="1645920"/>
            <a:ext cx="5289453" cy="3046988"/>
          </a:xfrm>
          <a:prstGeom prst="rect">
            <a:avLst/>
          </a:prstGeom>
          <a:noFill/>
        </p:spPr>
        <p:txBody>
          <a:bodyPr wrap="square" rtlCol="0">
            <a:spAutoFit/>
          </a:bodyPr>
          <a:lstStyle/>
          <a:p>
            <a:r>
              <a:rPr lang="en-US" sz="2400" dirty="0"/>
              <a:t>Law societies have been involved in the fight against money laundering for more than 20 years</a:t>
            </a:r>
          </a:p>
          <a:p>
            <a:endParaRPr lang="en-US" sz="2400" dirty="0"/>
          </a:p>
          <a:p>
            <a:r>
              <a:rPr lang="en-US" sz="2400" dirty="0"/>
              <a:t>Started in response to federal government efforts to require lawyers to secretly report on clients engaged in suspicious and large cash transactions   </a:t>
            </a:r>
          </a:p>
        </p:txBody>
      </p:sp>
    </p:spTree>
    <p:extLst>
      <p:ext uri="{BB962C8B-B14F-4D97-AF65-F5344CB8AC3E}">
        <p14:creationId xmlns:p14="http://schemas.microsoft.com/office/powerpoint/2010/main" val="774014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57F3-41D6-369C-2C90-AE0D5215A9D7}"/>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7234D40F-8B95-A52E-B197-96CB6BA8A5DB}"/>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22473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5C27-3C8D-29EE-0714-59319823DA42}"/>
              </a:ext>
            </a:extLst>
          </p:cNvPr>
          <p:cNvSpPr>
            <a:spLocks noGrp="1"/>
          </p:cNvSpPr>
          <p:nvPr>
            <p:ph type="title"/>
          </p:nvPr>
        </p:nvSpPr>
        <p:spPr/>
        <p:txBody>
          <a:bodyPr/>
          <a:lstStyle/>
          <a:p>
            <a:r>
              <a:rPr lang="en-US" dirty="0"/>
              <a:t>Legal challenge</a:t>
            </a:r>
          </a:p>
        </p:txBody>
      </p:sp>
      <p:sp>
        <p:nvSpPr>
          <p:cNvPr id="3" name="Content Placeholder 2">
            <a:extLst>
              <a:ext uri="{FF2B5EF4-FFF2-40B4-BE49-F238E27FC236}">
                <a16:creationId xmlns:a16="http://schemas.microsoft.com/office/drawing/2014/main" id="{0785515C-A67A-ED87-E0BE-CDFE27DA575A}"/>
              </a:ext>
            </a:extLst>
          </p:cNvPr>
          <p:cNvSpPr>
            <a:spLocks noGrp="1"/>
          </p:cNvSpPr>
          <p:nvPr>
            <p:ph idx="1"/>
          </p:nvPr>
        </p:nvSpPr>
        <p:spPr>
          <a:xfrm>
            <a:off x="581192" y="2722880"/>
            <a:ext cx="11029615" cy="3298092"/>
          </a:xfrm>
        </p:spPr>
        <p:txBody>
          <a:bodyPr>
            <a:normAutofit/>
          </a:bodyPr>
          <a:lstStyle/>
          <a:p>
            <a:r>
              <a:rPr lang="en-US" dirty="0"/>
              <a:t>legal challenge launched in 2001 resulted in injunction preventing government from imposing suspicious and large cash reporting requirements on lawyers</a:t>
            </a:r>
          </a:p>
          <a:p>
            <a:r>
              <a:rPr lang="en-US" dirty="0"/>
              <a:t>Led to agreement between the law societies and government suspending litigation and requiring government to get the agreement of the law societies before imposing any other requirements on lawyers under the </a:t>
            </a:r>
            <a:r>
              <a:rPr lang="en-US" i="1" dirty="0"/>
              <a:t>Proceeds of Crime (Money Laundering) and Terrorist Financing Act</a:t>
            </a:r>
          </a:p>
          <a:p>
            <a:r>
              <a:rPr lang="en-US" dirty="0"/>
              <a:t>legal challenge resumed in 2011 in response to government attempts to apply client identification and verification requirements to legal professionals</a:t>
            </a:r>
          </a:p>
          <a:p>
            <a:r>
              <a:rPr lang="en-US" dirty="0"/>
              <a:t>2015: SCC upheld that constitutional challenge, noting that the Model Rules adopted and implemented by the law societies were a reasonable alternative to federal regulation</a:t>
            </a:r>
          </a:p>
        </p:txBody>
      </p:sp>
    </p:spTree>
    <p:extLst>
      <p:ext uri="{BB962C8B-B14F-4D97-AF65-F5344CB8AC3E}">
        <p14:creationId xmlns:p14="http://schemas.microsoft.com/office/powerpoint/2010/main" val="202456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FD6A-FBF8-A165-401A-40CA0CBF858C}"/>
              </a:ext>
            </a:extLst>
          </p:cNvPr>
          <p:cNvSpPr>
            <a:spLocks noGrp="1"/>
          </p:cNvSpPr>
          <p:nvPr>
            <p:ph type="title"/>
          </p:nvPr>
        </p:nvSpPr>
        <p:spPr/>
        <p:txBody>
          <a:bodyPr/>
          <a:lstStyle/>
          <a:p>
            <a:r>
              <a:rPr lang="en-US" dirty="0"/>
              <a:t>Model rules</a:t>
            </a:r>
          </a:p>
        </p:txBody>
      </p:sp>
      <p:sp>
        <p:nvSpPr>
          <p:cNvPr id="3" name="Content Placeholder 2">
            <a:extLst>
              <a:ext uri="{FF2B5EF4-FFF2-40B4-BE49-F238E27FC236}">
                <a16:creationId xmlns:a16="http://schemas.microsoft.com/office/drawing/2014/main" id="{2F6D51C4-31DD-81F0-6A24-362728B76978}"/>
              </a:ext>
            </a:extLst>
          </p:cNvPr>
          <p:cNvSpPr>
            <a:spLocks noGrp="1"/>
          </p:cNvSpPr>
          <p:nvPr>
            <p:ph idx="1"/>
          </p:nvPr>
        </p:nvSpPr>
        <p:spPr>
          <a:xfrm>
            <a:off x="581192" y="2722880"/>
            <a:ext cx="11029615" cy="3482848"/>
          </a:xfrm>
        </p:spPr>
        <p:txBody>
          <a:bodyPr>
            <a:noAutofit/>
          </a:bodyPr>
          <a:lstStyle/>
          <a:p>
            <a:pPr marL="0" indent="0">
              <a:buNone/>
            </a:pPr>
            <a:r>
              <a:rPr lang="en-US" sz="2400" dirty="0"/>
              <a:t>Working through the Federation, Canadian law societies have developed and implemented three model anti-money laundering rules:</a:t>
            </a:r>
          </a:p>
          <a:p>
            <a:pPr lvl="1"/>
            <a:r>
              <a:rPr lang="en-US" sz="2200" dirty="0"/>
              <a:t>Model Rule on Cash Transactions</a:t>
            </a:r>
          </a:p>
          <a:p>
            <a:pPr lvl="1"/>
            <a:r>
              <a:rPr lang="en-US" sz="2200" dirty="0"/>
              <a:t>Model Rule on Client Identification and Verification</a:t>
            </a:r>
          </a:p>
          <a:p>
            <a:pPr lvl="1"/>
            <a:r>
              <a:rPr lang="en-US" sz="2200" dirty="0"/>
              <a:t>Model Trust Accounting Rule</a:t>
            </a:r>
          </a:p>
          <a:p>
            <a:pPr marL="324000" lvl="1" indent="0">
              <a:buNone/>
            </a:pPr>
            <a:r>
              <a:rPr lang="en-US" sz="2200" dirty="0">
                <a:solidFill>
                  <a:schemeClr val="tx1"/>
                </a:solidFill>
              </a:rPr>
              <a:t>Together these rules limit the amount of cash lawyers may accept, impose extensive due diligence obligations on lawyers, and restrict the use of professional trust accounts</a:t>
            </a:r>
          </a:p>
        </p:txBody>
      </p:sp>
    </p:spTree>
    <p:extLst>
      <p:ext uri="{BB962C8B-B14F-4D97-AF65-F5344CB8AC3E}">
        <p14:creationId xmlns:p14="http://schemas.microsoft.com/office/powerpoint/2010/main" val="24106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77F31-A89A-B6B2-B806-83B25948B71F}"/>
              </a:ext>
            </a:extLst>
          </p:cNvPr>
          <p:cNvSpPr txBox="1"/>
          <p:nvPr/>
        </p:nvSpPr>
        <p:spPr>
          <a:xfrm>
            <a:off x="3983915" y="1524996"/>
            <a:ext cx="6208568" cy="3477875"/>
          </a:xfrm>
          <a:prstGeom prst="rect">
            <a:avLst/>
          </a:prstGeom>
          <a:noFill/>
        </p:spPr>
        <p:txBody>
          <a:bodyPr wrap="square">
            <a:spAutoFit/>
          </a:bodyPr>
          <a:lstStyle/>
          <a:p>
            <a:r>
              <a:rPr lang="en-CA" sz="2800" b="1" dirty="0">
                <a:solidFill>
                  <a:srgbClr val="3254A0"/>
                </a:solidFill>
                <a:latin typeface="CERAPRO-MEDIUM" pitchFamily="2" charset="0"/>
              </a:rPr>
              <a:t>Cash Transactions</a:t>
            </a:r>
          </a:p>
          <a:p>
            <a:endParaRPr lang="en-CA" sz="2800" b="1" dirty="0">
              <a:solidFill>
                <a:srgbClr val="3254A0"/>
              </a:solidFill>
              <a:latin typeface="CERAPRO-MEDIUM" pitchFamily="2" charset="0"/>
            </a:endParaRPr>
          </a:p>
          <a:p>
            <a:r>
              <a:rPr lang="en-CA" sz="2800" b="1" dirty="0">
                <a:solidFill>
                  <a:srgbClr val="3254A0"/>
                </a:solidFill>
                <a:latin typeface="CERAPRO-MEDIUM" pitchFamily="2" charset="0"/>
              </a:rPr>
              <a:t>	Rule 80.1</a:t>
            </a:r>
          </a:p>
          <a:p>
            <a:endParaRPr lang="en-CA" sz="2800" b="1" dirty="0">
              <a:solidFill>
                <a:srgbClr val="3254A0"/>
              </a:solidFill>
              <a:latin typeface="CERAPRO-MEDIUM" pitchFamily="2" charset="0"/>
            </a:endParaRPr>
          </a:p>
          <a:p>
            <a:r>
              <a:rPr lang="en-CA" sz="2800" b="1" dirty="0">
                <a:solidFill>
                  <a:srgbClr val="3254A0"/>
                </a:solidFill>
                <a:latin typeface="CERAPRO-MEDIUM" pitchFamily="2" charset="0"/>
              </a:rPr>
              <a:t>Client Identification and Verification</a:t>
            </a:r>
          </a:p>
          <a:p>
            <a:endParaRPr lang="en-CA" sz="2800" b="1" dirty="0">
              <a:solidFill>
                <a:srgbClr val="3254A0"/>
              </a:solidFill>
              <a:latin typeface="CERAPRO-MEDIUM" pitchFamily="2" charset="0"/>
            </a:endParaRPr>
          </a:p>
          <a:p>
            <a:r>
              <a:rPr lang="en-CA" sz="2800" b="1" dirty="0">
                <a:solidFill>
                  <a:srgbClr val="3254A0"/>
                </a:solidFill>
                <a:latin typeface="CERAPRO-MEDIUM" pitchFamily="2" charset="0"/>
              </a:rPr>
              <a:t>	Rules 80.2-80.9</a:t>
            </a:r>
          </a:p>
          <a:p>
            <a:endParaRPr lang="en-CA" sz="2400" b="1" dirty="0">
              <a:solidFill>
                <a:srgbClr val="C1B544"/>
              </a:solidFill>
              <a:latin typeface="CERAPRO-MEDIUM" pitchFamily="2" charset="0"/>
            </a:endParaRPr>
          </a:p>
        </p:txBody>
      </p:sp>
      <p:sp>
        <p:nvSpPr>
          <p:cNvPr id="8" name="Title 1">
            <a:extLst>
              <a:ext uri="{FF2B5EF4-FFF2-40B4-BE49-F238E27FC236}">
                <a16:creationId xmlns:a16="http://schemas.microsoft.com/office/drawing/2014/main" id="{42FEF819-0654-E6B7-7D14-2FAD26AA7343}"/>
              </a:ext>
            </a:extLst>
          </p:cNvPr>
          <p:cNvSpPr>
            <a:spLocks noGrp="1"/>
          </p:cNvSpPr>
          <p:nvPr>
            <p:ph type="title"/>
          </p:nvPr>
        </p:nvSpPr>
        <p:spPr>
          <a:xfrm>
            <a:off x="373223" y="1173391"/>
            <a:ext cx="3248817" cy="2391339"/>
          </a:xfrm>
        </p:spPr>
        <p:txBody>
          <a:bodyPr/>
          <a:lstStyle/>
          <a:p>
            <a:pPr marL="9525"/>
            <a:r>
              <a:rPr lang="en-US" sz="3400" dirty="0">
                <a:latin typeface="CERAPRO-LIGHT" pitchFamily="2" charset="0"/>
                <a:cs typeface="Arial" panose="020B0604020202020204" pitchFamily="34" charset="0"/>
              </a:rPr>
              <a:t>Nunavut AML rules</a:t>
            </a:r>
            <a:endParaRPr lang="en-US" sz="3400" dirty="0">
              <a:solidFill>
                <a:schemeClr val="bg1"/>
              </a:solidFill>
              <a:latin typeface="CERAPRO-LIGHT" pitchFamily="2" charset="0"/>
              <a:cs typeface="Arial" panose="020B0604020202020204" pitchFamily="34" charset="0"/>
            </a:endParaRPr>
          </a:p>
        </p:txBody>
      </p:sp>
    </p:spTree>
    <p:extLst>
      <p:ext uri="{BB962C8B-B14F-4D97-AF65-F5344CB8AC3E}">
        <p14:creationId xmlns:p14="http://schemas.microsoft.com/office/powerpoint/2010/main" val="62721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423230" y="1173392"/>
            <a:ext cx="3248817" cy="2362764"/>
          </a:xfrm>
        </p:spPr>
        <p:txBody>
          <a:bodyPr/>
          <a:lstStyle/>
          <a:p>
            <a:pPr marL="9525"/>
            <a:r>
              <a:rPr lang="en-US" sz="3400" dirty="0">
                <a:solidFill>
                  <a:schemeClr val="bg1"/>
                </a:solidFill>
                <a:latin typeface="CERAPRO-LIGHT" pitchFamily="2" charset="0"/>
                <a:cs typeface="Arial" panose="020B0604020202020204" pitchFamily="34" charset="0"/>
              </a:rPr>
              <a:t>Cash Transactions</a:t>
            </a:r>
          </a:p>
        </p:txBody>
      </p:sp>
      <p:sp>
        <p:nvSpPr>
          <p:cNvPr id="5" name="TextBox 4">
            <a:extLst>
              <a:ext uri="{FF2B5EF4-FFF2-40B4-BE49-F238E27FC236}">
                <a16:creationId xmlns:a16="http://schemas.microsoft.com/office/drawing/2014/main" id="{C3A4D655-E3D4-3301-B5B5-1DD972C4E443}"/>
              </a:ext>
            </a:extLst>
          </p:cNvPr>
          <p:cNvSpPr txBox="1"/>
          <p:nvPr/>
        </p:nvSpPr>
        <p:spPr>
          <a:xfrm>
            <a:off x="4166795" y="1493584"/>
            <a:ext cx="6208568" cy="461665"/>
          </a:xfrm>
          <a:prstGeom prst="rect">
            <a:avLst/>
          </a:prstGeom>
          <a:noFill/>
        </p:spPr>
        <p:txBody>
          <a:bodyPr wrap="square">
            <a:spAutoFit/>
          </a:bodyPr>
          <a:lstStyle/>
          <a:p>
            <a:r>
              <a:rPr lang="en-CA" sz="2400" b="1" dirty="0">
                <a:solidFill>
                  <a:srgbClr val="3254A0"/>
                </a:solidFill>
                <a:latin typeface="CERAPRO-MEDIUM" pitchFamily="2" charset="0"/>
              </a:rPr>
              <a:t>Rule 80.1</a:t>
            </a:r>
          </a:p>
        </p:txBody>
      </p:sp>
      <p:sp>
        <p:nvSpPr>
          <p:cNvPr id="6" name="TextBox 5">
            <a:extLst>
              <a:ext uri="{FF2B5EF4-FFF2-40B4-BE49-F238E27FC236}">
                <a16:creationId xmlns:a16="http://schemas.microsoft.com/office/drawing/2014/main" id="{54137B56-566E-5DD5-9348-B0D8CEB6DCF7}"/>
              </a:ext>
            </a:extLst>
          </p:cNvPr>
          <p:cNvSpPr txBox="1"/>
          <p:nvPr/>
        </p:nvSpPr>
        <p:spPr>
          <a:xfrm>
            <a:off x="4030376" y="2225095"/>
            <a:ext cx="7614942" cy="3754874"/>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3D3D3D"/>
                </a:solidFill>
                <a:latin typeface="Cera Pro" pitchFamily="2" charset="0"/>
              </a:rPr>
              <a:t>Limits value of cash a lawyer may receive in relation to a client matter </a:t>
            </a:r>
          </a:p>
          <a:p>
            <a:pPr marL="285750" indent="-285750">
              <a:buFont typeface="Arial" panose="020B0604020202020204" pitchFamily="34" charset="0"/>
              <a:buChar char="•"/>
            </a:pPr>
            <a:r>
              <a:rPr lang="en-US" sz="2000" dirty="0">
                <a:solidFill>
                  <a:srgbClr val="3D3D3D"/>
                </a:solidFill>
                <a:latin typeface="Cera Pro" pitchFamily="2" charset="0"/>
              </a:rPr>
              <a:t>Subject to some exceptions lawyers may not accept cash in an aggregate amount of more than $7500 in relation to a client matter</a:t>
            </a:r>
          </a:p>
          <a:p>
            <a:pPr marL="285750" indent="-285750">
              <a:buFont typeface="Arial" panose="020B0604020202020204" pitchFamily="34" charset="0"/>
              <a:buChar char="•"/>
            </a:pPr>
            <a:r>
              <a:rPr lang="en-US" sz="2000" dirty="0">
                <a:solidFill>
                  <a:srgbClr val="3D3D3D"/>
                </a:solidFill>
                <a:latin typeface="Cera Pro" pitchFamily="2" charset="0"/>
              </a:rPr>
              <a:t>Exceptions:</a:t>
            </a:r>
          </a:p>
          <a:p>
            <a:pPr marL="742950" lvl="1" indent="-285750">
              <a:buFont typeface="Arial" panose="020B0604020202020204" pitchFamily="34" charset="0"/>
              <a:buChar char="•"/>
            </a:pPr>
            <a:r>
              <a:rPr lang="en-US" sz="2000" dirty="0">
                <a:solidFill>
                  <a:srgbClr val="3D3D3D"/>
                </a:solidFill>
                <a:latin typeface="Cera Pro" pitchFamily="2" charset="0"/>
              </a:rPr>
              <a:t>received from a financial institution or public body</a:t>
            </a:r>
          </a:p>
          <a:p>
            <a:pPr marL="742950" lvl="1" indent="-285750">
              <a:buFont typeface="Arial" panose="020B0604020202020204" pitchFamily="34" charset="0"/>
              <a:buChar char="•"/>
            </a:pPr>
            <a:r>
              <a:rPr lang="en-US" sz="2000" dirty="0">
                <a:solidFill>
                  <a:srgbClr val="3D3D3D"/>
                </a:solidFill>
                <a:latin typeface="Cera Pro" pitchFamily="2" charset="0"/>
              </a:rPr>
              <a:t>received from a peace officer, law enforcement agency, or other agent of the Crown acting in official capacity</a:t>
            </a:r>
          </a:p>
          <a:p>
            <a:pPr marL="742950" lvl="1" indent="-285750">
              <a:buFont typeface="Arial" panose="020B0604020202020204" pitchFamily="34" charset="0"/>
              <a:buChar char="•"/>
            </a:pPr>
            <a:r>
              <a:rPr lang="en-US" sz="2000" dirty="0">
                <a:solidFill>
                  <a:srgbClr val="3D3D3D"/>
                </a:solidFill>
                <a:latin typeface="Cera Pro" pitchFamily="2" charset="0"/>
              </a:rPr>
              <a:t>used to pay a fine, penalty or bail</a:t>
            </a:r>
          </a:p>
          <a:p>
            <a:pPr marL="742950" lvl="1" indent="-285750">
              <a:buFont typeface="Arial" panose="020B0604020202020204" pitchFamily="34" charset="0"/>
              <a:buChar char="•"/>
            </a:pPr>
            <a:r>
              <a:rPr lang="en-US" sz="2000" dirty="0">
                <a:solidFill>
                  <a:srgbClr val="3D3D3D"/>
                </a:solidFill>
                <a:latin typeface="Cera Pro" pitchFamily="2" charset="0"/>
              </a:rPr>
              <a:t>received for professional fees, disbursements, or expenses</a:t>
            </a:r>
          </a:p>
          <a:p>
            <a:pPr lvl="1"/>
            <a:r>
              <a:rPr lang="en-US" sz="2000" dirty="0">
                <a:solidFill>
                  <a:srgbClr val="3D3D3D"/>
                </a:solidFill>
                <a:latin typeface="Cera Pro" pitchFamily="2" charset="0"/>
              </a:rPr>
              <a:t>Refunds of such cash must be made in cash</a:t>
            </a:r>
            <a:br>
              <a:rPr lang="en-US" dirty="0">
                <a:solidFill>
                  <a:srgbClr val="3D3D3D"/>
                </a:solidFill>
                <a:latin typeface="Cera Pro" pitchFamily="2" charset="0"/>
              </a:rPr>
            </a:br>
            <a:endParaRPr lang="en-CA" dirty="0">
              <a:solidFill>
                <a:srgbClr val="3D3D3D"/>
              </a:solidFill>
              <a:latin typeface="Cera Pro" pitchFamily="2" charset="0"/>
              <a:cs typeface="Arial" panose="020B0604020202020204" pitchFamily="34" charset="0"/>
            </a:endParaRPr>
          </a:p>
        </p:txBody>
      </p:sp>
    </p:spTree>
    <p:extLst>
      <p:ext uri="{BB962C8B-B14F-4D97-AF65-F5344CB8AC3E}">
        <p14:creationId xmlns:p14="http://schemas.microsoft.com/office/powerpoint/2010/main" val="20888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3380-2E2F-8AEF-E2E5-9D76542C60E6}"/>
              </a:ext>
            </a:extLst>
          </p:cNvPr>
          <p:cNvSpPr>
            <a:spLocks noGrp="1"/>
          </p:cNvSpPr>
          <p:nvPr>
            <p:ph type="title"/>
          </p:nvPr>
        </p:nvSpPr>
        <p:spPr/>
        <p:txBody>
          <a:bodyPr/>
          <a:lstStyle/>
          <a:p>
            <a:r>
              <a:rPr lang="en-US" dirty="0"/>
              <a:t>Receipt of cash checklist</a:t>
            </a:r>
          </a:p>
        </p:txBody>
      </p:sp>
      <p:sp>
        <p:nvSpPr>
          <p:cNvPr id="3" name="Text Placeholder 2">
            <a:extLst>
              <a:ext uri="{FF2B5EF4-FFF2-40B4-BE49-F238E27FC236}">
                <a16:creationId xmlns:a16="http://schemas.microsoft.com/office/drawing/2014/main" id="{DFA0D933-8957-9795-0D68-C03D24A5234D}"/>
              </a:ext>
            </a:extLst>
          </p:cNvPr>
          <p:cNvSpPr>
            <a:spLocks noGrp="1"/>
          </p:cNvSpPr>
          <p:nvPr>
            <p:ph type="body" sz="quarter" idx="10"/>
          </p:nvPr>
        </p:nvSpPr>
        <p:spPr>
          <a:xfrm>
            <a:off x="3932238" y="1577975"/>
            <a:ext cx="7199313" cy="4581525"/>
          </a:xfrm>
        </p:spPr>
        <p:txBody>
          <a:bodyPr/>
          <a:lstStyle/>
          <a:p>
            <a:endParaRPr lang="en-US" dirty="0"/>
          </a:p>
          <a:p>
            <a:endParaRPr lang="en-US" dirty="0"/>
          </a:p>
          <a:p>
            <a:r>
              <a:rPr lang="en-US" sz="2400" dirty="0"/>
              <a:t>Law Society of Nunavut has developed some precedents, charts and checklists to assist you in complying with the anti-money laundering rules</a:t>
            </a:r>
          </a:p>
          <a:p>
            <a:r>
              <a:rPr lang="en-US" sz="2400" dirty="0">
                <a:solidFill>
                  <a:srgbClr val="3254A0"/>
                </a:solidFill>
                <a:hlinkClick r:id="rId2">
                  <a:extLst>
                    <a:ext uri="{A12FA001-AC4F-418D-AE19-62706E023703}">
                      <ahyp:hlinkClr xmlns:ahyp="http://schemas.microsoft.com/office/drawing/2018/hyperlinkcolor" val="tx"/>
                    </a:ext>
                  </a:extLst>
                </a:hlinkClick>
              </a:rPr>
              <a:t>Receipt of cash checklist </a:t>
            </a:r>
            <a:r>
              <a:rPr lang="en-US" sz="2400" dirty="0"/>
              <a:t>is one</a:t>
            </a:r>
          </a:p>
          <a:p>
            <a:pPr lvl="1"/>
            <a:r>
              <a:rPr lang="en-US" sz="2400" dirty="0">
                <a:solidFill>
                  <a:schemeClr val="tx1"/>
                </a:solidFill>
              </a:rPr>
              <a:t>Serves as both a checklist and a record</a:t>
            </a:r>
            <a:endParaRPr lang="en-US" sz="2400" b="1" dirty="0">
              <a:solidFill>
                <a:schemeClr val="tx1"/>
              </a:solidFill>
            </a:endParaRPr>
          </a:p>
        </p:txBody>
      </p:sp>
    </p:spTree>
    <p:extLst>
      <p:ext uri="{BB962C8B-B14F-4D97-AF65-F5344CB8AC3E}">
        <p14:creationId xmlns:p14="http://schemas.microsoft.com/office/powerpoint/2010/main" val="245472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D6CC-730F-2450-1D50-39243F9B7A75}"/>
              </a:ext>
            </a:extLst>
          </p:cNvPr>
          <p:cNvSpPr>
            <a:spLocks noGrp="1"/>
          </p:cNvSpPr>
          <p:nvPr>
            <p:ph type="title"/>
          </p:nvPr>
        </p:nvSpPr>
        <p:spPr/>
        <p:txBody>
          <a:bodyPr/>
          <a:lstStyle/>
          <a:p>
            <a:r>
              <a:rPr lang="en-US" dirty="0"/>
              <a:t>Client Identification and Verification</a:t>
            </a:r>
          </a:p>
        </p:txBody>
      </p:sp>
      <p:sp>
        <p:nvSpPr>
          <p:cNvPr id="3" name="Text Placeholder 2">
            <a:extLst>
              <a:ext uri="{FF2B5EF4-FFF2-40B4-BE49-F238E27FC236}">
                <a16:creationId xmlns:a16="http://schemas.microsoft.com/office/drawing/2014/main" id="{52713152-6B42-7C4E-0D3D-6EBA5DC25176}"/>
              </a:ext>
            </a:extLst>
          </p:cNvPr>
          <p:cNvSpPr>
            <a:spLocks noGrp="1"/>
          </p:cNvSpPr>
          <p:nvPr>
            <p:ph type="body" sz="quarter" idx="10"/>
          </p:nvPr>
        </p:nvSpPr>
        <p:spPr/>
        <p:txBody>
          <a:bodyPr>
            <a:normAutofit/>
          </a:bodyPr>
          <a:lstStyle/>
          <a:p>
            <a:endParaRPr lang="en-US" dirty="0"/>
          </a:p>
          <a:p>
            <a:pPr marL="0" indent="0">
              <a:buNone/>
            </a:pPr>
            <a:r>
              <a:rPr lang="en-US" sz="3200" dirty="0"/>
              <a:t>	</a:t>
            </a:r>
            <a:r>
              <a:rPr lang="en-US" sz="2800" b="0" dirty="0">
                <a:solidFill>
                  <a:srgbClr val="3254A0"/>
                </a:solidFill>
              </a:rPr>
              <a:t>Identification</a:t>
            </a:r>
          </a:p>
          <a:p>
            <a:pPr lvl="2"/>
            <a:r>
              <a:rPr lang="en-GB" sz="2400" dirty="0">
                <a:solidFill>
                  <a:schemeClr val="tx1"/>
                </a:solidFill>
              </a:rPr>
              <a:t>Required when providing legal services (Rule 80.3), subject to limited exceptions</a:t>
            </a:r>
            <a:endParaRPr lang="en-US" sz="2400" dirty="0">
              <a:solidFill>
                <a:schemeClr val="tx1"/>
              </a:solidFill>
            </a:endParaRPr>
          </a:p>
          <a:p>
            <a:pPr marL="324000" lvl="1" indent="0">
              <a:buNone/>
            </a:pPr>
            <a:r>
              <a:rPr lang="en-US" sz="2800" dirty="0"/>
              <a:t>	Verification</a:t>
            </a:r>
          </a:p>
          <a:p>
            <a:pPr lvl="2"/>
            <a:r>
              <a:rPr lang="en-GB" sz="2400" dirty="0">
                <a:solidFill>
                  <a:schemeClr val="tx1"/>
                </a:solidFill>
              </a:rPr>
              <a:t>Required when a financial transaction is involved ( Rule 80.4) unless an exception applies</a:t>
            </a:r>
          </a:p>
          <a:p>
            <a:pPr lvl="2"/>
            <a:endParaRPr lang="en-US" dirty="0"/>
          </a:p>
        </p:txBody>
      </p:sp>
    </p:spTree>
    <p:extLst>
      <p:ext uri="{BB962C8B-B14F-4D97-AF65-F5344CB8AC3E}">
        <p14:creationId xmlns:p14="http://schemas.microsoft.com/office/powerpoint/2010/main" val="9796541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8" ma:contentTypeDescription="Create a new document." ma:contentTypeScope="" ma:versionID="ddb3e6a706040f30dbef455960f415f1">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13c44f00db42bbb13bf7592780f13692"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0ed7f6-7069-49b8-aa6a-8bf403210c60">
      <Terms xmlns="http://schemas.microsoft.com/office/infopath/2007/PartnerControls"/>
    </lcf76f155ced4ddcb4097134ff3c332f>
    <TaxCatchAll xmlns="e76e747e-5d7a-4124-907d-94874cefd736" xsi:nil="true"/>
  </documentManagement>
</p:properties>
</file>

<file path=customXml/itemProps1.xml><?xml version="1.0" encoding="utf-8"?>
<ds:datastoreItem xmlns:ds="http://schemas.openxmlformats.org/officeDocument/2006/customXml" ds:itemID="{26A8A2DC-7425-4784-B8F6-93708268257F}">
  <ds:schemaRefs>
    <ds:schemaRef ds:uri="http://schemas.microsoft.com/sharepoint/v3/contenttype/forms"/>
  </ds:schemaRefs>
</ds:datastoreItem>
</file>

<file path=customXml/itemProps2.xml><?xml version="1.0" encoding="utf-8"?>
<ds:datastoreItem xmlns:ds="http://schemas.openxmlformats.org/officeDocument/2006/customXml" ds:itemID="{A38FD615-D615-4B34-81D5-4AF6278E7E6B}"/>
</file>

<file path=customXml/itemProps3.xml><?xml version="1.0" encoding="utf-8"?>
<ds:datastoreItem xmlns:ds="http://schemas.openxmlformats.org/officeDocument/2006/customXml" ds:itemID="{99F5A9CF-1BF4-476A-AC99-D9611AFE8193}">
  <ds:schemaRefs>
    <ds:schemaRef ds:uri="http://schemas.microsoft.com/office/2006/metadata/properties"/>
    <ds:schemaRef ds:uri="http://schemas.microsoft.com/office/infopath/2007/PartnerControls"/>
    <ds:schemaRef ds:uri="2c0ed7f6-7069-49b8-aa6a-8bf403210c60"/>
    <ds:schemaRef ds:uri="e76e747e-5d7a-4124-907d-94874cefd736"/>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10236</TotalTime>
  <Words>1702</Words>
  <Application>Microsoft Macintosh PowerPoint</Application>
  <PresentationFormat>Widescreen</PresentationFormat>
  <Paragraphs>169</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Cera Pro</vt:lpstr>
      <vt:lpstr>CERAPRO-LIGHT</vt:lpstr>
      <vt:lpstr>CERAPRO-MEDIUM</vt:lpstr>
      <vt:lpstr>Euphemia</vt:lpstr>
      <vt:lpstr>Gill Sans MT</vt:lpstr>
      <vt:lpstr>Wingdings 2</vt:lpstr>
      <vt:lpstr>Dividend</vt:lpstr>
      <vt:lpstr>PowerPoint Presentation</vt:lpstr>
      <vt:lpstr>Session Outline</vt:lpstr>
      <vt:lpstr>PowerPoint Presentation</vt:lpstr>
      <vt:lpstr>Legal challenge</vt:lpstr>
      <vt:lpstr>Model rules</vt:lpstr>
      <vt:lpstr>Nunavut AML rules</vt:lpstr>
      <vt:lpstr>Cash Transactions</vt:lpstr>
      <vt:lpstr>Receipt of cash checklist</vt:lpstr>
      <vt:lpstr>Client Identification and Verification</vt:lpstr>
      <vt:lpstr>IDENTIFYING INDIVIDUALS</vt:lpstr>
      <vt:lpstr>Identifying organizations</vt:lpstr>
      <vt:lpstr>Exceptions to identification requirement</vt:lpstr>
      <vt:lpstr>Verifying client identity</vt:lpstr>
      <vt:lpstr>Verifying identity of an individual</vt:lpstr>
      <vt:lpstr>Timing of verification - individuals</vt:lpstr>
      <vt:lpstr>Verifying identity of an organization</vt:lpstr>
      <vt:lpstr>identifying directors, shareholders and beneficial owners</vt:lpstr>
      <vt:lpstr>Timing of verification - organizations</vt:lpstr>
      <vt:lpstr>Exceptions to verification requirement (rule 80.5)</vt:lpstr>
      <vt:lpstr>Law Society Resources</vt:lpstr>
      <vt:lpstr>Source of funds</vt:lpstr>
      <vt:lpstr>Ongoing monitoring</vt:lpstr>
      <vt:lpstr>Ensuring compliance</vt:lpstr>
      <vt:lpstr>Assessing compliance – law society powers</vt:lpstr>
      <vt:lpstr>Consequences for non-compliance</vt:lpstr>
      <vt:lpstr>Examples of discipline cases</vt:lpstr>
      <vt:lpstr>Law Society of Nunavut Resources</vt:lpstr>
      <vt:lpstr>Other resources</vt:lpstr>
      <vt:lpstr>Other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LSN Access to justice projects  May 2024 overview</dc:title>
  <dc:creator>Nalini Vaddapalli</dc:creator>
  <cp:lastModifiedBy>Frederica Wilson</cp:lastModifiedBy>
  <cp:revision>153</cp:revision>
  <dcterms:created xsi:type="dcterms:W3CDTF">2024-05-21T13:56:39Z</dcterms:created>
  <dcterms:modified xsi:type="dcterms:W3CDTF">2025-11-19T21:58:40Z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0x01010085F74B3A1318C74A865CB7F474A1FC12</vt:lpwstr>
  </property>
  <property fmtid="{D5CDD505-2E9C-101B-9397-08002B2CF9AE}" pid="3" name="MediaServiceImageTags">
    <vt:lpwstr/>
  </property>
</Properties>
</file>