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entation.xml" ContentType="application/vnd.openxmlformats-officedocument.presentationml.presentation.main+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7.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3" r:id="rId1"/>
  </p:sldMasterIdLst>
  <p:notesMasterIdLst>
    <p:notesMasterId r:id="rId61"/>
  </p:notesMasterIdLst>
  <p:sldIdLst>
    <p:sldId id="256" r:id="rId2"/>
    <p:sldId id="297" r:id="rId3"/>
    <p:sldId id="314" r:id="rId4"/>
    <p:sldId id="315" r:id="rId5"/>
    <p:sldId id="309" r:id="rId6"/>
    <p:sldId id="313" r:id="rId7"/>
    <p:sldId id="322" r:id="rId8"/>
    <p:sldId id="302" r:id="rId9"/>
    <p:sldId id="316" r:id="rId10"/>
    <p:sldId id="303" r:id="rId11"/>
    <p:sldId id="306" r:id="rId12"/>
    <p:sldId id="307" r:id="rId13"/>
    <p:sldId id="331" r:id="rId14"/>
    <p:sldId id="318" r:id="rId15"/>
    <p:sldId id="334" r:id="rId16"/>
    <p:sldId id="332" r:id="rId17"/>
    <p:sldId id="337" r:id="rId18"/>
    <p:sldId id="333" r:id="rId19"/>
    <p:sldId id="272" r:id="rId20"/>
    <p:sldId id="275" r:id="rId21"/>
    <p:sldId id="274" r:id="rId22"/>
    <p:sldId id="276" r:id="rId23"/>
    <p:sldId id="277" r:id="rId24"/>
    <p:sldId id="278" r:id="rId25"/>
    <p:sldId id="346" r:id="rId26"/>
    <p:sldId id="349" r:id="rId27"/>
    <p:sldId id="347" r:id="rId28"/>
    <p:sldId id="284" r:id="rId29"/>
    <p:sldId id="286" r:id="rId30"/>
    <p:sldId id="287" r:id="rId31"/>
    <p:sldId id="288" r:id="rId32"/>
    <p:sldId id="290" r:id="rId33"/>
    <p:sldId id="291" r:id="rId34"/>
    <p:sldId id="292" r:id="rId35"/>
    <p:sldId id="293" r:id="rId36"/>
    <p:sldId id="260" r:id="rId37"/>
    <p:sldId id="323" r:id="rId38"/>
    <p:sldId id="328" r:id="rId39"/>
    <p:sldId id="329" r:id="rId40"/>
    <p:sldId id="330" r:id="rId41"/>
    <p:sldId id="257" r:id="rId42"/>
    <p:sldId id="267" r:id="rId43"/>
    <p:sldId id="319" r:id="rId44"/>
    <p:sldId id="262" r:id="rId45"/>
    <p:sldId id="261" r:id="rId46"/>
    <p:sldId id="300" r:id="rId47"/>
    <p:sldId id="270" r:id="rId48"/>
    <p:sldId id="266" r:id="rId49"/>
    <p:sldId id="268" r:id="rId50"/>
    <p:sldId id="269" r:id="rId51"/>
    <p:sldId id="339" r:id="rId52"/>
    <p:sldId id="301" r:id="rId53"/>
    <p:sldId id="343" r:id="rId54"/>
    <p:sldId id="345" r:id="rId55"/>
    <p:sldId id="344" r:id="rId56"/>
    <p:sldId id="338" r:id="rId57"/>
    <p:sldId id="305" r:id="rId58"/>
    <p:sldId id="341" r:id="rId59"/>
    <p:sldId id="342" r:id="rId6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90"/>
    <p:restoredTop sz="94761"/>
  </p:normalViewPr>
  <p:slideViewPr>
    <p:cSldViewPr snapToGrid="0" snapToObjects="1">
      <p:cViewPr varScale="1">
        <p:scale>
          <a:sx n="87" d="100"/>
          <a:sy n="87" d="100"/>
        </p:scale>
        <p:origin x="1624" y="200"/>
      </p:cViewPr>
      <p:guideLst>
        <p:guide orient="horz" pos="2160"/>
        <p:guide pos="2880"/>
      </p:guideLst>
    </p:cSldViewPr>
  </p:slideViewPr>
  <p:outlineViewPr>
    <p:cViewPr>
      <p:scale>
        <a:sx n="33" d="100"/>
        <a:sy n="33" d="100"/>
      </p:scale>
      <p:origin x="0" y="-41952"/>
    </p:cViewPr>
  </p:outlineViewPr>
  <p:notesTextViewPr>
    <p:cViewPr>
      <p:scale>
        <a:sx n="100" d="100"/>
        <a:sy n="100" d="100"/>
      </p:scale>
      <p:origin x="0" y="0"/>
    </p:cViewPr>
  </p:notesTextViewPr>
  <p:notesViewPr>
    <p:cSldViewPr snapToGrid="0" snapToObjects="1">
      <p:cViewPr>
        <p:scale>
          <a:sx n="130" d="100"/>
          <a:sy n="130" d="100"/>
        </p:scale>
        <p:origin x="40" y="144"/>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68"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ustomXml" Target="../customXml/item1.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ustomXml" Target="../customXml/item2.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27A875-6562-5F42-ADD3-FB778DA6900F}" type="datetimeFigureOut">
              <a:rPr lang="en-US" smtClean="0"/>
              <a:t>5/26/22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AF2F0E-CDB7-9848-827F-DFE54618A03D}" type="slidenum">
              <a:rPr lang="en-US" smtClean="0"/>
              <a:t>‹#›</a:t>
            </a:fld>
            <a:endParaRPr lang="en-US"/>
          </a:p>
        </p:txBody>
      </p:sp>
    </p:spTree>
    <p:extLst>
      <p:ext uri="{BB962C8B-B14F-4D97-AF65-F5344CB8AC3E}">
        <p14:creationId xmlns:p14="http://schemas.microsoft.com/office/powerpoint/2010/main" val="40336966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3</a:t>
            </a:fld>
            <a:endParaRPr lang="en-US"/>
          </a:p>
        </p:txBody>
      </p:sp>
    </p:spTree>
    <p:extLst>
      <p:ext uri="{BB962C8B-B14F-4D97-AF65-F5344CB8AC3E}">
        <p14:creationId xmlns:p14="http://schemas.microsoft.com/office/powerpoint/2010/main" val="3014557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12</a:t>
            </a:fld>
            <a:endParaRPr lang="en-US"/>
          </a:p>
        </p:txBody>
      </p:sp>
    </p:spTree>
    <p:extLst>
      <p:ext uri="{BB962C8B-B14F-4D97-AF65-F5344CB8AC3E}">
        <p14:creationId xmlns:p14="http://schemas.microsoft.com/office/powerpoint/2010/main" val="3807680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13</a:t>
            </a:fld>
            <a:endParaRPr lang="en-US"/>
          </a:p>
        </p:txBody>
      </p:sp>
    </p:spTree>
    <p:extLst>
      <p:ext uri="{BB962C8B-B14F-4D97-AF65-F5344CB8AC3E}">
        <p14:creationId xmlns:p14="http://schemas.microsoft.com/office/powerpoint/2010/main" val="18428204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14</a:t>
            </a:fld>
            <a:endParaRPr lang="en-US"/>
          </a:p>
        </p:txBody>
      </p:sp>
    </p:spTree>
    <p:extLst>
      <p:ext uri="{BB962C8B-B14F-4D97-AF65-F5344CB8AC3E}">
        <p14:creationId xmlns:p14="http://schemas.microsoft.com/office/powerpoint/2010/main" val="387856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15</a:t>
            </a:fld>
            <a:endParaRPr lang="en-US"/>
          </a:p>
        </p:txBody>
      </p:sp>
    </p:spTree>
    <p:extLst>
      <p:ext uri="{BB962C8B-B14F-4D97-AF65-F5344CB8AC3E}">
        <p14:creationId xmlns:p14="http://schemas.microsoft.com/office/powerpoint/2010/main" val="3154419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16</a:t>
            </a:fld>
            <a:endParaRPr lang="en-US"/>
          </a:p>
        </p:txBody>
      </p:sp>
    </p:spTree>
    <p:extLst>
      <p:ext uri="{BB962C8B-B14F-4D97-AF65-F5344CB8AC3E}">
        <p14:creationId xmlns:p14="http://schemas.microsoft.com/office/powerpoint/2010/main" val="28418746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17</a:t>
            </a:fld>
            <a:endParaRPr lang="en-US"/>
          </a:p>
        </p:txBody>
      </p:sp>
    </p:spTree>
    <p:extLst>
      <p:ext uri="{BB962C8B-B14F-4D97-AF65-F5344CB8AC3E}">
        <p14:creationId xmlns:p14="http://schemas.microsoft.com/office/powerpoint/2010/main" val="2446837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3475"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18</a:t>
            </a:fld>
            <a:endParaRPr lang="en-US"/>
          </a:p>
        </p:txBody>
      </p:sp>
    </p:spTree>
    <p:extLst>
      <p:ext uri="{BB962C8B-B14F-4D97-AF65-F5344CB8AC3E}">
        <p14:creationId xmlns:p14="http://schemas.microsoft.com/office/powerpoint/2010/main" val="24240866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AF2F0E-CDB7-9848-827F-DFE54618A03D}" type="slidenum">
              <a:rPr lang="en-US" smtClean="0"/>
              <a:t>49</a:t>
            </a:fld>
            <a:endParaRPr lang="en-US"/>
          </a:p>
        </p:txBody>
      </p:sp>
    </p:spTree>
    <p:extLst>
      <p:ext uri="{BB962C8B-B14F-4D97-AF65-F5344CB8AC3E}">
        <p14:creationId xmlns:p14="http://schemas.microsoft.com/office/powerpoint/2010/main" val="56768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4</a:t>
            </a:fld>
            <a:endParaRPr lang="en-US"/>
          </a:p>
        </p:txBody>
      </p:sp>
    </p:spTree>
    <p:extLst>
      <p:ext uri="{BB962C8B-B14F-4D97-AF65-F5344CB8AC3E}">
        <p14:creationId xmlns:p14="http://schemas.microsoft.com/office/powerpoint/2010/main" val="2801980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5</a:t>
            </a:fld>
            <a:endParaRPr lang="en-US"/>
          </a:p>
        </p:txBody>
      </p:sp>
    </p:spTree>
    <p:extLst>
      <p:ext uri="{BB962C8B-B14F-4D97-AF65-F5344CB8AC3E}">
        <p14:creationId xmlns:p14="http://schemas.microsoft.com/office/powerpoint/2010/main" val="1699331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6</a:t>
            </a:fld>
            <a:endParaRPr lang="en-US"/>
          </a:p>
        </p:txBody>
      </p:sp>
    </p:spTree>
    <p:extLst>
      <p:ext uri="{BB962C8B-B14F-4D97-AF65-F5344CB8AC3E}">
        <p14:creationId xmlns:p14="http://schemas.microsoft.com/office/powerpoint/2010/main" val="638761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7</a:t>
            </a:fld>
            <a:endParaRPr lang="en-US"/>
          </a:p>
        </p:txBody>
      </p:sp>
    </p:spTree>
    <p:extLst>
      <p:ext uri="{BB962C8B-B14F-4D97-AF65-F5344CB8AC3E}">
        <p14:creationId xmlns:p14="http://schemas.microsoft.com/office/powerpoint/2010/main" val="3823581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8</a:t>
            </a:fld>
            <a:endParaRPr lang="en-US"/>
          </a:p>
        </p:txBody>
      </p:sp>
    </p:spTree>
    <p:extLst>
      <p:ext uri="{BB962C8B-B14F-4D97-AF65-F5344CB8AC3E}">
        <p14:creationId xmlns:p14="http://schemas.microsoft.com/office/powerpoint/2010/main" val="1801804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9</a:t>
            </a:fld>
            <a:endParaRPr lang="en-US"/>
          </a:p>
        </p:txBody>
      </p:sp>
    </p:spTree>
    <p:extLst>
      <p:ext uri="{BB962C8B-B14F-4D97-AF65-F5344CB8AC3E}">
        <p14:creationId xmlns:p14="http://schemas.microsoft.com/office/powerpoint/2010/main" val="1846914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10</a:t>
            </a:fld>
            <a:endParaRPr lang="en-US"/>
          </a:p>
        </p:txBody>
      </p:sp>
    </p:spTree>
    <p:extLst>
      <p:ext uri="{BB962C8B-B14F-4D97-AF65-F5344CB8AC3E}">
        <p14:creationId xmlns:p14="http://schemas.microsoft.com/office/powerpoint/2010/main" val="2265375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AF2F0E-CDB7-9848-827F-DFE54618A03D}" type="slidenum">
              <a:rPr lang="en-US" smtClean="0"/>
              <a:t>11</a:t>
            </a:fld>
            <a:endParaRPr lang="en-US"/>
          </a:p>
        </p:txBody>
      </p:sp>
    </p:spTree>
    <p:extLst>
      <p:ext uri="{BB962C8B-B14F-4D97-AF65-F5344CB8AC3E}">
        <p14:creationId xmlns:p14="http://schemas.microsoft.com/office/powerpoint/2010/main" val="1562821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CA"/>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dirty="0"/>
          </a:p>
        </p:txBody>
      </p:sp>
      <p:sp>
        <p:nvSpPr>
          <p:cNvPr id="4" name="Date Placeholder 3"/>
          <p:cNvSpPr>
            <a:spLocks noGrp="1"/>
          </p:cNvSpPr>
          <p:nvPr>
            <p:ph type="dt" sz="half" idx="10"/>
          </p:nvPr>
        </p:nvSpPr>
        <p:spPr/>
        <p:txBody>
          <a:bodyPr/>
          <a:lstStyle/>
          <a:p>
            <a:fld id="{842A5D3D-0826-DE40-B5BB-1BC69E0BBC1E}" type="datetimeFigureOut">
              <a:rPr lang="en-US" smtClean="0"/>
              <a:t>5/26/22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842A5D3D-0826-DE40-B5BB-1BC69E0BBC1E}" type="datetimeFigureOut">
              <a:rPr lang="en-US" smtClean="0"/>
              <a:t>5/26/22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10799-A6C0-D844-8E4A-C0D787ED0A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CA"/>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4" name="Date Placeholder 3"/>
          <p:cNvSpPr>
            <a:spLocks noGrp="1"/>
          </p:cNvSpPr>
          <p:nvPr>
            <p:ph type="dt" sz="half" idx="10"/>
          </p:nvPr>
        </p:nvSpPr>
        <p:spPr/>
        <p:txBody>
          <a:bodyPr/>
          <a:lstStyle/>
          <a:p>
            <a:fld id="{842A5D3D-0826-DE40-B5BB-1BC69E0BBC1E}" type="datetimeFigureOut">
              <a:rPr lang="en-US" smtClean="0"/>
              <a:t>5/26/22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10799-A6C0-D844-8E4A-C0D787ED0A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842A5D3D-0826-DE40-B5BB-1BC69E0BBC1E}" type="datetimeFigureOut">
              <a:rPr lang="en-US" smtClean="0"/>
              <a:t>5/26/22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10799-A6C0-D844-8E4A-C0D787ED0A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CA"/>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842A5D3D-0826-DE40-B5BB-1BC69E0BBC1E}" type="datetimeFigureOut">
              <a:rPr lang="en-US" smtClean="0"/>
              <a:t>5/26/22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10799-A6C0-D844-8E4A-C0D787ED0A5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5" name="Date Placeholder 4"/>
          <p:cNvSpPr>
            <a:spLocks noGrp="1"/>
          </p:cNvSpPr>
          <p:nvPr>
            <p:ph type="dt" sz="half" idx="10"/>
          </p:nvPr>
        </p:nvSpPr>
        <p:spPr/>
        <p:txBody>
          <a:bodyPr/>
          <a:lstStyle/>
          <a:p>
            <a:fld id="{842A5D3D-0826-DE40-B5BB-1BC69E0BBC1E}" type="datetimeFigureOut">
              <a:rPr lang="en-US" smtClean="0"/>
              <a:t>5/26/22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10799-A6C0-D844-8E4A-C0D787ED0A5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7" name="Date Placeholder 6"/>
          <p:cNvSpPr>
            <a:spLocks noGrp="1"/>
          </p:cNvSpPr>
          <p:nvPr>
            <p:ph type="dt" sz="half" idx="10"/>
          </p:nvPr>
        </p:nvSpPr>
        <p:spPr/>
        <p:txBody>
          <a:bodyPr/>
          <a:lstStyle/>
          <a:p>
            <a:fld id="{842A5D3D-0826-DE40-B5BB-1BC69E0BBC1E}" type="datetimeFigureOut">
              <a:rPr lang="en-US" smtClean="0"/>
              <a:t>5/26/22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110799-A6C0-D844-8E4A-C0D787ED0A5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842A5D3D-0826-DE40-B5BB-1BC69E0BBC1E}" type="datetimeFigureOut">
              <a:rPr lang="en-US" smtClean="0"/>
              <a:t>5/26/22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110799-A6C0-D844-8E4A-C0D787ED0A5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2A5D3D-0826-DE40-B5BB-1BC69E0BBC1E}" type="datetimeFigureOut">
              <a:rPr lang="en-US" smtClean="0"/>
              <a:t>5/26/22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110799-A6C0-D844-8E4A-C0D787ED0A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CA"/>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842A5D3D-0826-DE40-B5BB-1BC69E0BBC1E}" type="datetimeFigureOut">
              <a:rPr lang="en-US" smtClean="0"/>
              <a:t>5/26/22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CA"/>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842A5D3D-0826-DE40-B5BB-1BC69E0BBC1E}" type="datetimeFigureOut">
              <a:rPr lang="en-US" smtClean="0"/>
              <a:t>5/26/22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10799-A6C0-D844-8E4A-C0D787ED0A5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CA"/>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842A5D3D-0826-DE40-B5BB-1BC69E0BBC1E}" type="datetimeFigureOut">
              <a:rPr lang="en-US" smtClean="0"/>
              <a:t>5/26/22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E110799-A6C0-D844-8E4A-C0D787ED0A5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2800" spc="300" dirty="0"/>
              <a:t>PART XX.1 OF THE CRIMINAL CODE</a:t>
            </a:r>
            <a:br>
              <a:rPr lang="en-US" sz="2800" spc="300" dirty="0"/>
            </a:br>
            <a:r>
              <a:rPr lang="en-US" sz="2800" spc="300" dirty="0"/>
              <a:t>A LEGAL primer</a:t>
            </a:r>
          </a:p>
        </p:txBody>
      </p:sp>
      <p:sp>
        <p:nvSpPr>
          <p:cNvPr id="3" name="Subtitle 2"/>
          <p:cNvSpPr>
            <a:spLocks noGrp="1"/>
          </p:cNvSpPr>
          <p:nvPr>
            <p:ph type="subTitle" idx="1"/>
          </p:nvPr>
        </p:nvSpPr>
        <p:spPr/>
        <p:txBody>
          <a:bodyPr>
            <a:normAutofit/>
          </a:bodyPr>
          <a:lstStyle/>
          <a:p>
            <a:r>
              <a:rPr lang="en-US" dirty="0"/>
              <a:t>Shayne Kert &amp; Michael </a:t>
            </a:r>
            <a:r>
              <a:rPr lang="en-US" dirty="0" err="1"/>
              <a:t>Feindel</a:t>
            </a:r>
            <a:endParaRPr lang="en-US" dirty="0"/>
          </a:p>
          <a:p>
            <a:r>
              <a:rPr lang="en-US" dirty="0"/>
              <a:t>Iqaluit 2022</a:t>
            </a:r>
          </a:p>
        </p:txBody>
      </p:sp>
    </p:spTree>
    <p:extLst>
      <p:ext uri="{BB962C8B-B14F-4D97-AF65-F5344CB8AC3E}">
        <p14:creationId xmlns:p14="http://schemas.microsoft.com/office/powerpoint/2010/main" val="834545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Unfit to Stand Trial – The Basics</a:t>
            </a:r>
          </a:p>
        </p:txBody>
      </p:sp>
      <p:sp>
        <p:nvSpPr>
          <p:cNvPr id="3" name="Content Placeholder 2"/>
          <p:cNvSpPr>
            <a:spLocks noGrp="1"/>
          </p:cNvSpPr>
          <p:nvPr>
            <p:ph idx="1"/>
          </p:nvPr>
        </p:nvSpPr>
        <p:spPr/>
        <p:txBody>
          <a:bodyPr>
            <a:normAutofit fontScale="92500"/>
          </a:bodyPr>
          <a:lstStyle/>
          <a:p>
            <a:r>
              <a:rPr lang="en-US" dirty="0"/>
              <a:t>Fitness to stand trial is a threshold issue </a:t>
            </a:r>
          </a:p>
          <a:p>
            <a:endParaRPr lang="en-US" dirty="0"/>
          </a:p>
          <a:p>
            <a:r>
              <a:rPr lang="en-US" dirty="0"/>
              <a:t>Premise is that an accused must be both physically and mentally present at his own trial</a:t>
            </a:r>
          </a:p>
          <a:p>
            <a:pPr marL="0" indent="0">
              <a:buNone/>
            </a:pPr>
            <a:endParaRPr lang="en-US" dirty="0"/>
          </a:p>
          <a:p>
            <a:r>
              <a:rPr lang="en-US" dirty="0"/>
              <a:t>Fitness addresses the current mental state of the the accused (at the time of the court proceedings)</a:t>
            </a:r>
          </a:p>
          <a:p>
            <a:endParaRPr lang="en-US" dirty="0"/>
          </a:p>
          <a:p>
            <a:r>
              <a:rPr lang="en-US" dirty="0"/>
              <a:t>Fitness to stand trial is determined on a balance of probabilities</a:t>
            </a:r>
          </a:p>
          <a:p>
            <a:endParaRPr lang="en-US" dirty="0"/>
          </a:p>
          <a:p>
            <a:r>
              <a:rPr lang="en-US" dirty="0"/>
              <a:t>Presumption of fitness – every accused is presumed fit to stand trial—s. 672.22</a:t>
            </a:r>
          </a:p>
          <a:p>
            <a:endParaRPr lang="en-US" dirty="0"/>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696235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Test for Fitness - </a:t>
            </a:r>
            <a:r>
              <a:rPr lang="en-US" i="1" dirty="0"/>
              <a:t>R. v. Taylor</a:t>
            </a:r>
          </a:p>
        </p:txBody>
      </p:sp>
      <p:sp>
        <p:nvSpPr>
          <p:cNvPr id="3" name="Content Placeholder 2"/>
          <p:cNvSpPr>
            <a:spLocks noGrp="1"/>
          </p:cNvSpPr>
          <p:nvPr>
            <p:ph idx="1"/>
          </p:nvPr>
        </p:nvSpPr>
        <p:spPr/>
        <p:txBody>
          <a:bodyPr>
            <a:normAutofit fontScale="92500"/>
          </a:bodyPr>
          <a:lstStyle/>
          <a:p>
            <a:r>
              <a:rPr lang="en-CA" dirty="0"/>
              <a:t>The leading Canadian case on how to assess fitness to stand trial is </a:t>
            </a:r>
            <a:r>
              <a:rPr lang="en-CA" i="1" dirty="0"/>
              <a:t>R. v. Taylor </a:t>
            </a:r>
            <a:r>
              <a:rPr lang="en-CA" dirty="0"/>
              <a:t>(1992), 77 C.C.C. (3d) 551 (Ont. C.A.)</a:t>
            </a:r>
          </a:p>
          <a:p>
            <a:r>
              <a:rPr lang="en-US" i="1" dirty="0"/>
              <a:t>Taylor</a:t>
            </a:r>
            <a:r>
              <a:rPr lang="en-US" dirty="0"/>
              <a:t> test was adopted by the SCC in </a:t>
            </a:r>
            <a:r>
              <a:rPr lang="en-US" i="1" dirty="0"/>
              <a:t>R. v. Whittle</a:t>
            </a:r>
            <a:r>
              <a:rPr lang="en-US" dirty="0"/>
              <a:t>, 1994, 92 CCC (3d) 11 </a:t>
            </a:r>
          </a:p>
          <a:p>
            <a:r>
              <a:rPr lang="en-US" dirty="0"/>
              <a:t>The test is one of “limited cognitive capacity”, not analytical capacity</a:t>
            </a:r>
          </a:p>
          <a:p>
            <a:r>
              <a:rPr lang="en-US" dirty="0"/>
              <a:t>The accused need only possess sufficient mental capacity to have a basic understanding of the charges and court process, and be able to “meaningfully” participate in the process </a:t>
            </a:r>
          </a:p>
          <a:p>
            <a:r>
              <a:rPr lang="en-CA" dirty="0"/>
              <a:t>The inquiry is not concerned with the merits of the decisions made by the accused regarding his case  - the accused doesn’t have to make decisions in their best interest</a:t>
            </a:r>
          </a:p>
        </p:txBody>
      </p:sp>
    </p:spTree>
    <p:extLst>
      <p:ext uri="{BB962C8B-B14F-4D97-AF65-F5344CB8AC3E}">
        <p14:creationId xmlns:p14="http://schemas.microsoft.com/office/powerpoint/2010/main" val="2702775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Taylor-</a:t>
            </a:r>
            <a:r>
              <a:rPr lang="en-US" dirty="0"/>
              <a:t>type Fitness Questions</a:t>
            </a:r>
          </a:p>
        </p:txBody>
      </p:sp>
      <p:sp>
        <p:nvSpPr>
          <p:cNvPr id="3" name="Content Placeholder 2"/>
          <p:cNvSpPr>
            <a:spLocks noGrp="1"/>
          </p:cNvSpPr>
          <p:nvPr>
            <p:ph idx="1"/>
          </p:nvPr>
        </p:nvSpPr>
        <p:spPr/>
        <p:txBody>
          <a:bodyPr>
            <a:normAutofit fontScale="85000" lnSpcReduction="20000"/>
          </a:bodyPr>
          <a:lstStyle/>
          <a:p>
            <a:pPr marL="0" indent="0">
              <a:buNone/>
            </a:pPr>
            <a:r>
              <a:rPr lang="en-CA" dirty="0"/>
              <a:t>The forensic psychiatrist typically assesses fitness by posing a series of questions that flow out of the legal jurisprudence and have come to be known as the </a:t>
            </a:r>
            <a:r>
              <a:rPr lang="en-CA" i="1" dirty="0"/>
              <a:t>Taylor-</a:t>
            </a:r>
            <a:r>
              <a:rPr lang="en-CA" dirty="0"/>
              <a:t>test questions:</a:t>
            </a:r>
            <a:endParaRPr lang="en-US" dirty="0"/>
          </a:p>
          <a:p>
            <a:endParaRPr lang="en-US" dirty="0"/>
          </a:p>
          <a:p>
            <a:pPr lvl="0"/>
            <a:r>
              <a:rPr lang="en-CA" dirty="0"/>
              <a:t>The specifics of the outstanding criminal charge</a:t>
            </a:r>
            <a:endParaRPr lang="en-US" dirty="0"/>
          </a:p>
          <a:p>
            <a:pPr lvl="0"/>
            <a:r>
              <a:rPr lang="en-CA" dirty="0"/>
              <a:t>The role of the various players in court: defence counsel, Crown, and Judge</a:t>
            </a:r>
            <a:endParaRPr lang="en-US" dirty="0"/>
          </a:p>
          <a:p>
            <a:pPr lvl="0"/>
            <a:r>
              <a:rPr lang="en-CA" dirty="0"/>
              <a:t>The pleas available to the accused: guilty or not guilty</a:t>
            </a:r>
            <a:endParaRPr lang="en-US" dirty="0"/>
          </a:p>
          <a:p>
            <a:pPr lvl="0"/>
            <a:r>
              <a:rPr lang="en-CA" dirty="0"/>
              <a:t>The consequences of a finding of guilt/acquittal (jail, probation, fine, etc.)</a:t>
            </a:r>
            <a:endParaRPr lang="en-US" dirty="0"/>
          </a:p>
          <a:p>
            <a:pPr lvl="0"/>
            <a:r>
              <a:rPr lang="en-CA" dirty="0"/>
              <a:t>The meaning of an oath and the possible consequence of lying under oath</a:t>
            </a:r>
            <a:endParaRPr lang="en-US" dirty="0"/>
          </a:p>
          <a:p>
            <a:pPr lvl="0"/>
            <a:r>
              <a:rPr lang="en-CA" dirty="0"/>
              <a:t>Whether or not the accused is </a:t>
            </a:r>
            <a:r>
              <a:rPr lang="en-CA" i="1" dirty="0"/>
              <a:t>capable</a:t>
            </a:r>
            <a:r>
              <a:rPr lang="en-CA" dirty="0"/>
              <a:t> of communicating with counsel</a:t>
            </a:r>
            <a:endParaRPr lang="en-US" dirty="0"/>
          </a:p>
          <a:p>
            <a:endParaRPr lang="en-US" dirty="0"/>
          </a:p>
          <a:p>
            <a:pPr marL="0" indent="0">
              <a:buNone/>
            </a:pPr>
            <a:r>
              <a:rPr lang="en-CA" dirty="0"/>
              <a:t>These are the usual questions that are put to the accused to test for fitness</a:t>
            </a:r>
            <a:endParaRPr lang="en-US" dirty="0"/>
          </a:p>
        </p:txBody>
      </p:sp>
    </p:spTree>
    <p:extLst>
      <p:ext uri="{BB962C8B-B14F-4D97-AF65-F5344CB8AC3E}">
        <p14:creationId xmlns:p14="http://schemas.microsoft.com/office/powerpoint/2010/main" val="1656602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Threshold for Fitness</a:t>
            </a:r>
          </a:p>
        </p:txBody>
      </p:sp>
      <p:sp>
        <p:nvSpPr>
          <p:cNvPr id="3" name="Content Placeholder 2"/>
          <p:cNvSpPr>
            <a:spLocks noGrp="1"/>
          </p:cNvSpPr>
          <p:nvPr>
            <p:ph idx="1"/>
          </p:nvPr>
        </p:nvSpPr>
        <p:spPr/>
        <p:txBody>
          <a:bodyPr>
            <a:normAutofit fontScale="92500" lnSpcReduction="20000"/>
          </a:bodyPr>
          <a:lstStyle/>
          <a:p>
            <a:r>
              <a:rPr lang="en-US" sz="3200" dirty="0"/>
              <a:t>Fitness requires only a </a:t>
            </a:r>
            <a:r>
              <a:rPr lang="en-US" sz="3200" dirty="0" err="1"/>
              <a:t>ly</a:t>
            </a:r>
            <a:r>
              <a:rPr lang="en-US" sz="3200" dirty="0"/>
              <a:t> rudimentary understanding of the judicial process sufficient to enable the accused to conduct a </a:t>
            </a:r>
            <a:r>
              <a:rPr lang="en-US" sz="3200" dirty="0" err="1"/>
              <a:t>defence</a:t>
            </a:r>
            <a:r>
              <a:rPr lang="en-US" sz="3200" dirty="0"/>
              <a:t> and to instruct counsel in that regard</a:t>
            </a:r>
            <a:endParaRPr lang="en-CA" sz="3200" dirty="0"/>
          </a:p>
          <a:p>
            <a:r>
              <a:rPr lang="en-CA" sz="3200" dirty="0"/>
              <a:t>If the accused suffers from a delusion, even a delusion that relates to the subject matter of the trial</a:t>
            </a:r>
            <a:r>
              <a:rPr lang="en-US" sz="3200" dirty="0"/>
              <a:t>, this will not negate fitness unless the delusion impairs the accused’s understanding of the rudimentary nature of the court process</a:t>
            </a:r>
          </a:p>
          <a:p>
            <a:r>
              <a:rPr lang="en-CA" sz="3200" dirty="0"/>
              <a:t>The accused is not unfit simply because they are </a:t>
            </a:r>
            <a:r>
              <a:rPr lang="en-US" sz="3200" dirty="0"/>
              <a:t>giving instructions to counsel that are not in their best interest</a:t>
            </a:r>
          </a:p>
          <a:p>
            <a:endParaRPr lang="en-US" dirty="0"/>
          </a:p>
        </p:txBody>
      </p:sp>
    </p:spTree>
    <p:extLst>
      <p:ext uri="{BB962C8B-B14F-4D97-AF65-F5344CB8AC3E}">
        <p14:creationId xmlns:p14="http://schemas.microsoft.com/office/powerpoint/2010/main" val="922590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Raising the Issue of Fitness – When and Who?</a:t>
            </a:r>
          </a:p>
        </p:txBody>
      </p:sp>
      <p:sp>
        <p:nvSpPr>
          <p:cNvPr id="3" name="Content Placeholder 2"/>
          <p:cNvSpPr>
            <a:spLocks noGrp="1"/>
          </p:cNvSpPr>
          <p:nvPr>
            <p:ph idx="1"/>
          </p:nvPr>
        </p:nvSpPr>
        <p:spPr/>
        <p:txBody>
          <a:bodyPr>
            <a:normAutofit/>
          </a:bodyPr>
          <a:lstStyle/>
          <a:p>
            <a:r>
              <a:rPr lang="en-US" sz="2800" dirty="0"/>
              <a:t>The issue of fitness to stand trial may be determined at any point prior to a verdict being rendered, where there are reasonable grounds to believe that the accused is unfit </a:t>
            </a:r>
          </a:p>
          <a:p>
            <a:r>
              <a:rPr lang="en-US" sz="2800" dirty="0"/>
              <a:t>The court, of its own motion or on the application of the accused or the Crown, may order that the issue of the fitness be tried</a:t>
            </a:r>
          </a:p>
          <a:p>
            <a:r>
              <a:rPr lang="en-US" sz="2800" dirty="0"/>
              <a:t>Where the issue of fitness is to be tried and the accused is not represented by counsel, the court shall order that the accused have counsel</a:t>
            </a:r>
          </a:p>
          <a:p>
            <a:endParaRPr lang="en-US" dirty="0"/>
          </a:p>
        </p:txBody>
      </p:sp>
    </p:spTree>
    <p:extLst>
      <p:ext uri="{BB962C8B-B14F-4D97-AF65-F5344CB8AC3E}">
        <p14:creationId xmlns:p14="http://schemas.microsoft.com/office/powerpoint/2010/main" val="223491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Burdens of Proof re Fitness</a:t>
            </a:r>
          </a:p>
        </p:txBody>
      </p:sp>
      <p:sp>
        <p:nvSpPr>
          <p:cNvPr id="3" name="Content Placeholder 2"/>
          <p:cNvSpPr>
            <a:spLocks noGrp="1"/>
          </p:cNvSpPr>
          <p:nvPr>
            <p:ph idx="1"/>
          </p:nvPr>
        </p:nvSpPr>
        <p:spPr>
          <a:xfrm>
            <a:off x="457200" y="1600200"/>
            <a:ext cx="8229600" cy="4225413"/>
          </a:xfrm>
        </p:spPr>
        <p:txBody>
          <a:bodyPr>
            <a:normAutofit lnSpcReduction="10000"/>
          </a:bodyPr>
          <a:lstStyle/>
          <a:p>
            <a:pPr marL="0" indent="0">
              <a:buNone/>
            </a:pPr>
            <a:endParaRPr lang="en-US" dirty="0"/>
          </a:p>
          <a:p>
            <a:r>
              <a:rPr lang="en-US" sz="2800" dirty="0"/>
              <a:t>The party asserting unfitness has the burden of proof to show that the accused is unfit to stand trial on a balance of probabilities – s. 672.23(2) </a:t>
            </a:r>
          </a:p>
          <a:p>
            <a:pPr marL="0" indent="0">
              <a:buNone/>
            </a:pPr>
            <a:endParaRPr lang="en-US" sz="2800" dirty="0"/>
          </a:p>
          <a:p>
            <a:r>
              <a:rPr lang="en-US" sz="2800" dirty="0"/>
              <a:t>The burden of proof that the accused has subsequently become fit to stand trial is on the party who asserts it, and is discharged by proof on the balance of probabilities –</a:t>
            </a:r>
          </a:p>
          <a:p>
            <a:pPr marL="0" indent="0">
              <a:buNone/>
            </a:pPr>
            <a:r>
              <a:rPr lang="en-US" sz="2800" dirty="0"/>
              <a:t>  s.672.32(2)</a:t>
            </a:r>
            <a:endParaRPr lang="en-CA" sz="2800" dirty="0"/>
          </a:p>
          <a:p>
            <a:endParaRPr lang="en-US" dirty="0"/>
          </a:p>
        </p:txBody>
      </p:sp>
    </p:spTree>
    <p:extLst>
      <p:ext uri="{BB962C8B-B14F-4D97-AF65-F5344CB8AC3E}">
        <p14:creationId xmlns:p14="http://schemas.microsoft.com/office/powerpoint/2010/main" val="2157604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Memory &amp; Fitness</a:t>
            </a:r>
          </a:p>
        </p:txBody>
      </p:sp>
      <p:sp>
        <p:nvSpPr>
          <p:cNvPr id="3" name="Content Placeholder 2"/>
          <p:cNvSpPr>
            <a:spLocks noGrp="1"/>
          </p:cNvSpPr>
          <p:nvPr>
            <p:ph idx="1"/>
          </p:nvPr>
        </p:nvSpPr>
        <p:spPr/>
        <p:txBody>
          <a:bodyPr/>
          <a:lstStyle/>
          <a:p>
            <a:r>
              <a:rPr lang="en-US" i="1" dirty="0"/>
              <a:t>R. v. Morrissey</a:t>
            </a:r>
            <a:r>
              <a:rPr lang="en-US" dirty="0"/>
              <a:t> - (2007), 227 CCC (3d) 1, Ont. C.A.</a:t>
            </a:r>
          </a:p>
          <a:p>
            <a:endParaRPr lang="en-US" dirty="0"/>
          </a:p>
          <a:p>
            <a:pPr lvl="1"/>
            <a:r>
              <a:rPr lang="en-US" sz="2400" dirty="0"/>
              <a:t>The ability to communicate with counsel in the context of a fitness inquiry speaks to the ability to seek and receive legal advice. An inability to recount the facts immediately connected with the event giving rise to the charges is not the same as an inability to communicate with counsel in a way that permits an accused to seek and receive effective legal advice</a:t>
            </a:r>
          </a:p>
          <a:p>
            <a:pPr lvl="1"/>
            <a:r>
              <a:rPr lang="en-US" sz="2400" dirty="0"/>
              <a:t>Testimonial competence is not a condition precedent to fitness, nor is the inability to remember the facts pertaining to the alleged offence</a:t>
            </a:r>
          </a:p>
          <a:p>
            <a:endParaRPr lang="en-US" dirty="0"/>
          </a:p>
        </p:txBody>
      </p:sp>
    </p:spTree>
    <p:extLst>
      <p:ext uri="{BB962C8B-B14F-4D97-AF65-F5344CB8AC3E}">
        <p14:creationId xmlns:p14="http://schemas.microsoft.com/office/powerpoint/2010/main" val="2401835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a:bodyPr>
          <a:lstStyle/>
          <a:p>
            <a:r>
              <a:rPr lang="en-US" sz="3200" dirty="0"/>
              <a:t>Overview of Procedure on Fitness Hearing</a:t>
            </a:r>
            <a:endParaRPr lang="en-CA" sz="3200" dirty="0"/>
          </a:p>
        </p:txBody>
      </p:sp>
      <p:sp>
        <p:nvSpPr>
          <p:cNvPr id="56323" name="Rectangle 3"/>
          <p:cNvSpPr>
            <a:spLocks noGrp="1" noChangeArrowheads="1"/>
          </p:cNvSpPr>
          <p:nvPr>
            <p:ph type="body" idx="1"/>
          </p:nvPr>
        </p:nvSpPr>
        <p:spPr/>
        <p:txBody>
          <a:bodyPr>
            <a:noAutofit/>
          </a:bodyPr>
          <a:lstStyle/>
          <a:p>
            <a:r>
              <a:rPr lang="en-US" sz="2000" dirty="0"/>
              <a:t>Fitness concern is brought to the attention of the court</a:t>
            </a:r>
          </a:p>
          <a:p>
            <a:r>
              <a:rPr lang="en-US" sz="2000" dirty="0"/>
              <a:t>Court orders a fitness assessment under section 672.11</a:t>
            </a:r>
          </a:p>
          <a:p>
            <a:r>
              <a:rPr lang="en-US" sz="2000" dirty="0"/>
              <a:t>Upon completion of assessment, court conducts a fitness hearing</a:t>
            </a:r>
          </a:p>
          <a:p>
            <a:r>
              <a:rPr lang="en-US" sz="2000" dirty="0"/>
              <a:t>Evidence at hearing usually in form of psychiatric opinion</a:t>
            </a:r>
          </a:p>
          <a:p>
            <a:endParaRPr lang="en-US" sz="2000" dirty="0"/>
          </a:p>
          <a:p>
            <a:r>
              <a:rPr lang="en-US" sz="2000" dirty="0"/>
              <a:t>If court renders a verdict of fit </a:t>
            </a:r>
            <a:r>
              <a:rPr lang="en-US" sz="2000" dirty="0">
                <a:sym typeface="Wingdings" charset="0"/>
              </a:rPr>
              <a:t> then criminal proceeding resumes and court may issue a “keep fit” order for accused to be detained in hospital until completion of trial</a:t>
            </a:r>
          </a:p>
          <a:p>
            <a:endParaRPr lang="en-US" sz="2000" dirty="0">
              <a:sym typeface="Wingdings" charset="0"/>
            </a:endParaRPr>
          </a:p>
          <a:p>
            <a:r>
              <a:rPr lang="en-US" sz="2000" dirty="0">
                <a:sym typeface="Wingdings" charset="0"/>
              </a:rPr>
              <a:t>If court finds renders a verdict of unfit  then court has three options:</a:t>
            </a:r>
          </a:p>
          <a:p>
            <a:pPr lvl="1"/>
            <a:r>
              <a:rPr lang="en-US" dirty="0">
                <a:sym typeface="Wingdings" charset="0"/>
              </a:rPr>
              <a:t>Court orders treatment (s. 672.58), or</a:t>
            </a:r>
          </a:p>
          <a:p>
            <a:pPr lvl="1"/>
            <a:r>
              <a:rPr lang="en-US" dirty="0">
                <a:sym typeface="Wingdings" charset="0"/>
              </a:rPr>
              <a:t>Court conducts initial disposition hearing (reviewed in 90 days by Review Board), or</a:t>
            </a:r>
          </a:p>
          <a:p>
            <a:pPr lvl="1"/>
            <a:r>
              <a:rPr lang="en-US" dirty="0">
                <a:sym typeface="Wingdings" charset="0"/>
              </a:rPr>
              <a:t>Court refers matter to Review Board for initial disposition hearing</a:t>
            </a:r>
            <a:endParaRPr lang="en-US" dirty="0"/>
          </a:p>
        </p:txBody>
      </p:sp>
      <p:sp>
        <p:nvSpPr>
          <p:cNvPr id="4" name="Slide Number Placeholder 5"/>
          <p:cNvSpPr>
            <a:spLocks noGrp="1"/>
          </p:cNvSpPr>
          <p:nvPr>
            <p:ph type="sldNum" sz="quarter" idx="12"/>
          </p:nvPr>
        </p:nvSpPr>
        <p:spPr/>
        <p:txBody>
          <a:bodyPr/>
          <a:lstStyle/>
          <a:p>
            <a:endParaRPr lang="en-CA" dirty="0"/>
          </a:p>
        </p:txBody>
      </p:sp>
    </p:spTree>
    <p:extLst>
      <p:ext uri="{BB962C8B-B14F-4D97-AF65-F5344CB8AC3E}">
        <p14:creationId xmlns:p14="http://schemas.microsoft.com/office/powerpoint/2010/main" val="3493797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i="1" dirty="0"/>
              <a:t>Prima Facie</a:t>
            </a:r>
            <a:r>
              <a:rPr lang="en-US" dirty="0"/>
              <a:t> Hearings</a:t>
            </a:r>
            <a:endParaRPr lang="en-CA" dirty="0"/>
          </a:p>
        </p:txBody>
      </p:sp>
      <p:sp>
        <p:nvSpPr>
          <p:cNvPr id="65539" name="Rectangle 3"/>
          <p:cNvSpPr>
            <a:spLocks noGrp="1" noChangeArrowheads="1"/>
          </p:cNvSpPr>
          <p:nvPr>
            <p:ph idx="1"/>
          </p:nvPr>
        </p:nvSpPr>
        <p:spPr/>
        <p:txBody>
          <a:bodyPr>
            <a:normAutofit fontScale="92500" lnSpcReduction="10000"/>
          </a:bodyPr>
          <a:lstStyle/>
          <a:p>
            <a:r>
              <a:rPr lang="en-US" dirty="0"/>
              <a:t>After an accused is found unfit to stand trial by the court and unfit accused comes under the jurisdiction of the Review Board, the Crown must establish a </a:t>
            </a:r>
            <a:r>
              <a:rPr lang="en-US" i="1" dirty="0"/>
              <a:t>prima facie</a:t>
            </a:r>
            <a:r>
              <a:rPr lang="en-US" dirty="0"/>
              <a:t> case before a court (i.e. can sufficient evidence be adduced to put accused on trial?) every two years after verdict of unfit to stand trial - s. 672.33</a:t>
            </a:r>
          </a:p>
          <a:p>
            <a:pPr lvl="1"/>
            <a:r>
              <a:rPr lang="en-US" sz="2400" dirty="0"/>
              <a:t>Note: after every year in the case of young offenders</a:t>
            </a:r>
          </a:p>
          <a:p>
            <a:pPr marL="274320" lvl="1" indent="0">
              <a:buNone/>
            </a:pPr>
            <a:endParaRPr lang="en-US" dirty="0"/>
          </a:p>
          <a:p>
            <a:r>
              <a:rPr lang="en-US" dirty="0"/>
              <a:t>Evidence on </a:t>
            </a:r>
            <a:r>
              <a:rPr lang="en-US" i="1" dirty="0"/>
              <a:t>prima facie</a:t>
            </a:r>
            <a:r>
              <a:rPr lang="en-US" dirty="0"/>
              <a:t> hearing may be adduced by way of affidavit (usually obtained by the Officer-in-Charge) or transcript of oral testimony</a:t>
            </a:r>
          </a:p>
          <a:p>
            <a:endParaRPr lang="en-US" dirty="0"/>
          </a:p>
          <a:p>
            <a:r>
              <a:rPr lang="en-US" dirty="0"/>
              <a:t>If </a:t>
            </a:r>
            <a:r>
              <a:rPr lang="en-US" i="1" dirty="0"/>
              <a:t>prima facie</a:t>
            </a:r>
            <a:r>
              <a:rPr lang="en-US" dirty="0"/>
              <a:t> case not made out, accused is acquitted of charge</a:t>
            </a:r>
            <a:endParaRPr lang="en-CA" dirty="0"/>
          </a:p>
        </p:txBody>
      </p:sp>
      <p:sp>
        <p:nvSpPr>
          <p:cNvPr id="2" name="TextBox 1">
            <a:extLst>
              <a:ext uri="{FF2B5EF4-FFF2-40B4-BE49-F238E27FC236}">
                <a16:creationId xmlns:a16="http://schemas.microsoft.com/office/drawing/2014/main" id="{0FD7BC1C-5629-D05E-58F2-49955C63EB8E}"/>
              </a:ext>
            </a:extLst>
          </p:cNvPr>
          <p:cNvSpPr txBox="1"/>
          <p:nvPr/>
        </p:nvSpPr>
        <p:spPr>
          <a:xfrm>
            <a:off x="-839244" y="166596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666718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a:t>Not criminally responsible</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0380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PART XX.1 – Origins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082058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a:solidFill>
                  <a:srgbClr val="C00000"/>
                </a:solidFill>
              </a:rPr>
              <a:t>Section 16 Test for Exemption from Criminal Responsibility</a:t>
            </a:r>
          </a:p>
        </p:txBody>
      </p:sp>
      <p:sp>
        <p:nvSpPr>
          <p:cNvPr id="3" name="Content Placeholder 2"/>
          <p:cNvSpPr>
            <a:spLocks noGrp="1"/>
          </p:cNvSpPr>
          <p:nvPr>
            <p:ph sz="quarter" idx="1"/>
          </p:nvPr>
        </p:nvSpPr>
        <p:spPr/>
        <p:txBody>
          <a:bodyPr>
            <a:normAutofit fontScale="55000" lnSpcReduction="20000"/>
          </a:bodyPr>
          <a:lstStyle/>
          <a:p>
            <a:pPr marL="0" indent="0">
              <a:buNone/>
            </a:pPr>
            <a:r>
              <a:rPr lang="en-CA" sz="4500" dirty="0"/>
              <a:t>The elements of the test for the exemption from criminally responsibility are :</a:t>
            </a:r>
            <a:endParaRPr lang="en-US" sz="4500" dirty="0"/>
          </a:p>
          <a:p>
            <a:pPr>
              <a:buNone/>
            </a:pPr>
            <a:r>
              <a:rPr lang="en-CA" sz="4500" dirty="0"/>
              <a:t> </a:t>
            </a:r>
            <a:endParaRPr lang="en-US" sz="4500" dirty="0"/>
          </a:p>
          <a:p>
            <a:pPr lvl="0"/>
            <a:r>
              <a:rPr lang="en-CA" sz="4500" dirty="0"/>
              <a:t>The accused must be suffering active symptoms of a </a:t>
            </a:r>
            <a:r>
              <a:rPr lang="en-CA" sz="4500" u="sng" dirty="0"/>
              <a:t>mental disorder</a:t>
            </a:r>
            <a:r>
              <a:rPr lang="en-CA" sz="4500" dirty="0"/>
              <a:t> at the time of the offence;  AND</a:t>
            </a:r>
          </a:p>
          <a:p>
            <a:pPr lvl="0">
              <a:buNone/>
            </a:pPr>
            <a:endParaRPr lang="en-US" sz="4500" dirty="0"/>
          </a:p>
          <a:p>
            <a:pPr lvl="0"/>
            <a:r>
              <a:rPr lang="en-CA" sz="4500" dirty="0"/>
              <a:t>The disorder must have rendered the accused either:</a:t>
            </a:r>
          </a:p>
          <a:p>
            <a:pPr lvl="0">
              <a:buNone/>
            </a:pPr>
            <a:endParaRPr lang="en-US" sz="4500" dirty="0"/>
          </a:p>
          <a:p>
            <a:pPr marL="1017270" lvl="1" indent="-742950">
              <a:buClr>
                <a:schemeClr val="tx1"/>
              </a:buClr>
              <a:buFont typeface="+mj-lt"/>
              <a:buAutoNum type="arabicParenR"/>
            </a:pPr>
            <a:r>
              <a:rPr lang="en-CA" sz="4500" dirty="0"/>
              <a:t>incapable of appreciating the nature and quality of the act or omission; OR</a:t>
            </a:r>
          </a:p>
          <a:p>
            <a:pPr marL="1017270" lvl="1" indent="-742950">
              <a:buClr>
                <a:schemeClr val="tx1"/>
              </a:buClr>
              <a:buFont typeface="+mj-lt"/>
              <a:buAutoNum type="arabicParenR"/>
            </a:pPr>
            <a:r>
              <a:rPr lang="en-CA" sz="4500" dirty="0"/>
              <a:t>of knowing that the act or omission was wrong.</a:t>
            </a:r>
            <a:endParaRPr lang="en-US" sz="4500" dirty="0"/>
          </a:p>
          <a:p>
            <a:endParaRPr lang="en-US" dirty="0"/>
          </a:p>
        </p:txBody>
      </p:sp>
    </p:spTree>
    <p:extLst>
      <p:ext uri="{BB962C8B-B14F-4D97-AF65-F5344CB8AC3E}">
        <p14:creationId xmlns:p14="http://schemas.microsoft.com/office/powerpoint/2010/main" val="2365864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Timing and the NCR Verdict </a:t>
            </a:r>
          </a:p>
        </p:txBody>
      </p:sp>
      <p:sp>
        <p:nvSpPr>
          <p:cNvPr id="3" name="Content Placeholder 2"/>
          <p:cNvSpPr>
            <a:spLocks noGrp="1"/>
          </p:cNvSpPr>
          <p:nvPr>
            <p:ph sz="quarter" idx="1"/>
          </p:nvPr>
        </p:nvSpPr>
        <p:spPr>
          <a:xfrm>
            <a:off x="457200" y="1600200"/>
            <a:ext cx="8229600" cy="4018935"/>
          </a:xfrm>
        </p:spPr>
        <p:txBody>
          <a:bodyPr>
            <a:normAutofit/>
          </a:bodyPr>
          <a:lstStyle/>
          <a:p>
            <a:endParaRPr lang="en-CA" dirty="0"/>
          </a:p>
          <a:p>
            <a:r>
              <a:rPr lang="en-CA" dirty="0"/>
              <a:t>The verdict of </a:t>
            </a:r>
            <a:r>
              <a:rPr lang="en-CA" b="1" dirty="0"/>
              <a:t>NCR concerns the accused’s state of mind </a:t>
            </a:r>
            <a:r>
              <a:rPr lang="en-CA" b="1" i="1" dirty="0"/>
              <a:t>at the time of the commission of the offence</a:t>
            </a:r>
            <a:r>
              <a:rPr lang="en-CA" i="1" dirty="0"/>
              <a:t>.</a:t>
            </a:r>
            <a:r>
              <a:rPr lang="en-CA" dirty="0"/>
              <a:t> </a:t>
            </a:r>
          </a:p>
          <a:p>
            <a:pPr>
              <a:buNone/>
            </a:pPr>
            <a:endParaRPr lang="en-CA" dirty="0"/>
          </a:p>
          <a:p>
            <a:r>
              <a:rPr lang="en-CA" dirty="0"/>
              <a:t>Unlike fitness to stand trial (which concerns the accused’s </a:t>
            </a:r>
            <a:r>
              <a:rPr lang="en-CA" i="1" dirty="0"/>
              <a:t>current state of mind</a:t>
            </a:r>
            <a:r>
              <a:rPr lang="en-CA" dirty="0"/>
              <a:t> during the course of the court proceedings), </a:t>
            </a:r>
            <a:r>
              <a:rPr lang="en-CA" b="1" dirty="0"/>
              <a:t>the question of NCR is related solely to the way in which the accused’s state of mind impacted their commission of the index offence</a:t>
            </a:r>
            <a:r>
              <a:rPr lang="en-CA" dirty="0"/>
              <a:t>. </a:t>
            </a:r>
          </a:p>
          <a:p>
            <a:pPr lvl="1">
              <a:buNone/>
              <a:defRPr/>
            </a:pPr>
            <a:endParaRPr lang="en-CA" dirty="0">
              <a:effectLst>
                <a:outerShdw blurRad="38100" dist="38100" dir="2700000" algn="tl">
                  <a:srgbClr val="000000"/>
                </a:outerShdw>
              </a:effectLst>
            </a:endParaRPr>
          </a:p>
          <a:p>
            <a:endParaRPr lang="en-CA" dirty="0"/>
          </a:p>
        </p:txBody>
      </p:sp>
    </p:spTree>
    <p:extLst>
      <p:ext uri="{BB962C8B-B14F-4D97-AF65-F5344CB8AC3E}">
        <p14:creationId xmlns:p14="http://schemas.microsoft.com/office/powerpoint/2010/main" val="2131385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Mental Disorder</a:t>
            </a:r>
          </a:p>
        </p:txBody>
      </p:sp>
      <p:sp>
        <p:nvSpPr>
          <p:cNvPr id="3" name="Content Placeholder 2"/>
          <p:cNvSpPr>
            <a:spLocks noGrp="1"/>
          </p:cNvSpPr>
          <p:nvPr>
            <p:ph sz="quarter" idx="1"/>
          </p:nvPr>
        </p:nvSpPr>
        <p:spPr>
          <a:xfrm>
            <a:off x="442452" y="1890252"/>
            <a:ext cx="8229600" cy="4876800"/>
          </a:xfrm>
        </p:spPr>
        <p:txBody>
          <a:bodyPr>
            <a:normAutofit/>
          </a:bodyPr>
          <a:lstStyle/>
          <a:p>
            <a:r>
              <a:rPr lang="en-US" sz="2800" dirty="0">
                <a:latin typeface="Helvetica"/>
                <a:cs typeface="Helvetica"/>
              </a:rPr>
              <a:t>“Mental disorder” is defined in section 2 of the Code as a “disease of the mind”</a:t>
            </a:r>
          </a:p>
          <a:p>
            <a:r>
              <a:rPr lang="en-CA" sz="2800" dirty="0">
                <a:latin typeface="Helvetica"/>
                <a:cs typeface="Helvetica"/>
              </a:rPr>
              <a:t>Mental disorders are often, but not limited to, major mental illnesses like schizophrenia or bipolar disorder.</a:t>
            </a:r>
          </a:p>
          <a:p>
            <a:r>
              <a:rPr lang="en-CA" sz="2800" dirty="0">
                <a:latin typeface="Helvetica"/>
                <a:cs typeface="Helvetica"/>
              </a:rPr>
              <a:t>The term can be applied to a number of other neuro-cognitive conditions that can impair an individual’s capacity for judgment: organic brain disorders or injuries, dementia, Alzheimer’s, and developmental disorders</a:t>
            </a:r>
            <a:endParaRPr lang="en-US" sz="2800" dirty="0">
              <a:latin typeface="Helvetica"/>
            </a:endParaRPr>
          </a:p>
          <a:p>
            <a:pPr marL="0" indent="0"/>
            <a:endParaRPr lang="en-US" dirty="0">
              <a:solidFill>
                <a:schemeClr val="tx1"/>
              </a:solidFill>
              <a:latin typeface="Helvetica"/>
            </a:endParaRPr>
          </a:p>
          <a:p>
            <a:endParaRPr lang="en-US" dirty="0"/>
          </a:p>
        </p:txBody>
      </p:sp>
    </p:spTree>
    <p:extLst>
      <p:ext uri="{BB962C8B-B14F-4D97-AF65-F5344CB8AC3E}">
        <p14:creationId xmlns:p14="http://schemas.microsoft.com/office/powerpoint/2010/main" val="2185433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Test for NCR</a:t>
            </a:r>
          </a:p>
        </p:txBody>
      </p:sp>
      <p:sp>
        <p:nvSpPr>
          <p:cNvPr id="3" name="Content Placeholder 2"/>
          <p:cNvSpPr>
            <a:spLocks noGrp="1"/>
          </p:cNvSpPr>
          <p:nvPr>
            <p:ph sz="quarter" idx="1"/>
          </p:nvPr>
        </p:nvSpPr>
        <p:spPr/>
        <p:txBody>
          <a:bodyPr>
            <a:normAutofit/>
          </a:bodyPr>
          <a:lstStyle/>
          <a:p>
            <a:pPr lvl="1" algn="ctr">
              <a:buNone/>
              <a:defRPr/>
            </a:pPr>
            <a:r>
              <a:rPr lang="en-CA" sz="2400" dirty="0">
                <a:solidFill>
                  <a:schemeClr val="accent4">
                    <a:lumMod val="50000"/>
                  </a:schemeClr>
                </a:solidFill>
              </a:rPr>
              <a:t>Suffering from a ”mental disorder“</a:t>
            </a:r>
          </a:p>
          <a:p>
            <a:pPr lvl="1" algn="ctr">
              <a:buNone/>
              <a:defRPr/>
            </a:pPr>
            <a:endParaRPr lang="en-CA" sz="2400" dirty="0">
              <a:solidFill>
                <a:schemeClr val="tx1"/>
              </a:solidFill>
            </a:endParaRPr>
          </a:p>
          <a:p>
            <a:pPr lvl="1" algn="ctr">
              <a:buNone/>
              <a:defRPr/>
            </a:pPr>
            <a:r>
              <a:rPr lang="en-CA" sz="2400" dirty="0">
                <a:solidFill>
                  <a:schemeClr val="tx1"/>
                </a:solidFill>
              </a:rPr>
              <a:t>+</a:t>
            </a:r>
          </a:p>
          <a:p>
            <a:pPr marL="274320" lvl="1" indent="0" algn="ctr">
              <a:buNone/>
              <a:defRPr/>
            </a:pPr>
            <a:endParaRPr lang="en-CA" sz="2400" dirty="0">
              <a:solidFill>
                <a:schemeClr val="tx1"/>
              </a:solidFill>
            </a:endParaRPr>
          </a:p>
          <a:p>
            <a:pPr lvl="1" algn="ctr">
              <a:buNone/>
              <a:defRPr/>
            </a:pPr>
            <a:r>
              <a:rPr lang="en-CA" sz="2400" dirty="0">
                <a:solidFill>
                  <a:srgbClr val="C00000"/>
                </a:solidFill>
              </a:rPr>
              <a:t>Incapable of appreciating the nature and quality of the act</a:t>
            </a:r>
          </a:p>
          <a:p>
            <a:pPr lvl="1" algn="ctr">
              <a:defRPr/>
            </a:pPr>
            <a:endParaRPr lang="en-CA" sz="2400" dirty="0">
              <a:solidFill>
                <a:srgbClr val="C00000"/>
              </a:solidFill>
            </a:endParaRPr>
          </a:p>
          <a:p>
            <a:pPr lvl="1" algn="ctr">
              <a:buNone/>
              <a:defRPr/>
            </a:pPr>
            <a:r>
              <a:rPr lang="en-CA" sz="2400" u="sng" dirty="0">
                <a:solidFill>
                  <a:srgbClr val="C00000"/>
                </a:solidFill>
              </a:rPr>
              <a:t>OR</a:t>
            </a:r>
          </a:p>
          <a:p>
            <a:pPr lvl="1" algn="ctr">
              <a:defRPr/>
            </a:pPr>
            <a:endParaRPr lang="en-CA" sz="2400" dirty="0">
              <a:solidFill>
                <a:srgbClr val="C00000"/>
              </a:solidFill>
            </a:endParaRPr>
          </a:p>
          <a:p>
            <a:pPr lvl="1" algn="ctr">
              <a:buNone/>
              <a:defRPr/>
            </a:pPr>
            <a:r>
              <a:rPr lang="en-CA" sz="2400" dirty="0">
                <a:solidFill>
                  <a:srgbClr val="C00000"/>
                </a:solidFill>
              </a:rPr>
              <a:t>Knowing that the act is wrong</a:t>
            </a:r>
            <a:endParaRPr lang="en-US" sz="2400" dirty="0">
              <a:solidFill>
                <a:srgbClr val="C00000"/>
              </a:solidFill>
            </a:endParaRPr>
          </a:p>
        </p:txBody>
      </p:sp>
    </p:spTree>
    <p:extLst>
      <p:ext uri="{BB962C8B-B14F-4D97-AF65-F5344CB8AC3E}">
        <p14:creationId xmlns:p14="http://schemas.microsoft.com/office/powerpoint/2010/main" val="1268458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solidFill>
                  <a:srgbClr val="C00000"/>
                </a:solidFill>
              </a:rPr>
              <a:t>“Disease of the Mind” - </a:t>
            </a:r>
            <a:r>
              <a:rPr lang="en-US" sz="3100" i="1" dirty="0">
                <a:solidFill>
                  <a:srgbClr val="C00000"/>
                </a:solidFill>
              </a:rPr>
              <a:t>R. v. Cooper </a:t>
            </a:r>
            <a:r>
              <a:rPr lang="en-US" sz="3100" dirty="0">
                <a:solidFill>
                  <a:srgbClr val="C00000"/>
                </a:solidFill>
              </a:rPr>
              <a:t>(1979, SCC)</a:t>
            </a:r>
          </a:p>
        </p:txBody>
      </p:sp>
      <p:sp>
        <p:nvSpPr>
          <p:cNvPr id="3" name="Content Placeholder 2"/>
          <p:cNvSpPr>
            <a:spLocks noGrp="1"/>
          </p:cNvSpPr>
          <p:nvPr>
            <p:ph sz="quarter" idx="1"/>
          </p:nvPr>
        </p:nvSpPr>
        <p:spPr/>
        <p:txBody>
          <a:bodyPr>
            <a:noAutofit/>
          </a:bodyPr>
          <a:lstStyle/>
          <a:p>
            <a:r>
              <a:rPr lang="en-US" sz="2500" dirty="0"/>
              <a:t>The Supreme Court of Canada has interpreted “disease of the mind” to be any illness, disorder or abnormal condition that impairs the human mind and its functioning</a:t>
            </a:r>
          </a:p>
          <a:p>
            <a:r>
              <a:rPr lang="en-US" sz="2500" dirty="0">
                <a:highlight>
                  <a:srgbClr val="FFFF00"/>
                </a:highlight>
              </a:rPr>
              <a:t>Generally, “disease of the mind” does not include a self-induced state caused by alcohol or drugs, or transitory mental states such as concussion</a:t>
            </a:r>
          </a:p>
          <a:p>
            <a:r>
              <a:rPr lang="en-CA" sz="2500" dirty="0"/>
              <a:t>A personality disorder (e.g. antisocial personality, borderline personality or obsessive compulsive disorder) may be a mental disorder but, typically, such disorders do not result in the mental impairment required to meet the rest of test in s. 16</a:t>
            </a:r>
            <a:endParaRPr lang="en-US" sz="2500" dirty="0"/>
          </a:p>
        </p:txBody>
      </p:sp>
    </p:spTree>
    <p:extLst>
      <p:ext uri="{BB962C8B-B14F-4D97-AF65-F5344CB8AC3E}">
        <p14:creationId xmlns:p14="http://schemas.microsoft.com/office/powerpoint/2010/main" val="36291073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10ADD-AEDD-3DE6-92BE-E78A17CF6E0F}"/>
              </a:ext>
            </a:extLst>
          </p:cNvPr>
          <p:cNvSpPr>
            <a:spLocks noGrp="1"/>
          </p:cNvSpPr>
          <p:nvPr>
            <p:ph type="title"/>
          </p:nvPr>
        </p:nvSpPr>
        <p:spPr/>
        <p:txBody>
          <a:bodyPr>
            <a:normAutofit/>
          </a:bodyPr>
          <a:lstStyle/>
          <a:p>
            <a:r>
              <a:rPr lang="en-US" dirty="0"/>
              <a:t>Intoxication and Mental Disorder</a:t>
            </a:r>
          </a:p>
        </p:txBody>
      </p:sp>
      <p:sp>
        <p:nvSpPr>
          <p:cNvPr id="3" name="Content Placeholder 2">
            <a:extLst>
              <a:ext uri="{FF2B5EF4-FFF2-40B4-BE49-F238E27FC236}">
                <a16:creationId xmlns:a16="http://schemas.microsoft.com/office/drawing/2014/main" id="{F1F60F9E-9F90-B7F6-C3BD-5D9AFE04746A}"/>
              </a:ext>
            </a:extLst>
          </p:cNvPr>
          <p:cNvSpPr>
            <a:spLocks noGrp="1"/>
          </p:cNvSpPr>
          <p:nvPr>
            <p:ph idx="1"/>
          </p:nvPr>
        </p:nvSpPr>
        <p:spPr/>
        <p:txBody>
          <a:bodyPr>
            <a:normAutofit/>
          </a:bodyPr>
          <a:lstStyle/>
          <a:p>
            <a:r>
              <a:rPr lang="en-CA" sz="2800" dirty="0"/>
              <a:t>Self-induced intoxication does not, in and of itself, rule out the defence of mental disorder under s.16, except when, as in </a:t>
            </a:r>
            <a:r>
              <a:rPr lang="en-CA" sz="2800" i="1" dirty="0"/>
              <a:t>Bouchard-Lebrun</a:t>
            </a:r>
            <a:r>
              <a:rPr lang="en-CA" sz="2800" dirty="0"/>
              <a:t>, it is the single cause of the psychosis</a:t>
            </a:r>
          </a:p>
          <a:p>
            <a:r>
              <a:rPr lang="en-CA" sz="2800" dirty="0"/>
              <a:t>Where both mental disorder and intoxication are contributing factors, a nuanced analysis is required to determine what caused the accused's mental condition at the time of the offence</a:t>
            </a:r>
          </a:p>
          <a:p>
            <a:endParaRPr lang="en-CA" sz="2800" dirty="0"/>
          </a:p>
          <a:p>
            <a:pPr marL="0" indent="0">
              <a:buNone/>
            </a:pPr>
            <a:r>
              <a:rPr lang="en-US" sz="2800" i="1" dirty="0"/>
              <a:t>R. v. Bouchard-Lebrun </a:t>
            </a:r>
            <a:r>
              <a:rPr lang="en-US" sz="2800" dirty="0"/>
              <a:t>(SCC, 2011)</a:t>
            </a:r>
          </a:p>
        </p:txBody>
      </p:sp>
    </p:spTree>
    <p:extLst>
      <p:ext uri="{BB962C8B-B14F-4D97-AF65-F5344CB8AC3E}">
        <p14:creationId xmlns:p14="http://schemas.microsoft.com/office/powerpoint/2010/main" val="1622578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B60EC-FC83-45AD-EC69-89AD3E9477D3}"/>
              </a:ext>
            </a:extLst>
          </p:cNvPr>
          <p:cNvSpPr>
            <a:spLocks noGrp="1"/>
          </p:cNvSpPr>
          <p:nvPr>
            <p:ph type="title"/>
          </p:nvPr>
        </p:nvSpPr>
        <p:spPr/>
        <p:txBody>
          <a:bodyPr/>
          <a:lstStyle/>
          <a:p>
            <a:r>
              <a:rPr lang="en-US" dirty="0"/>
              <a:t>Brown, Sullivan and Chan – the SCC</a:t>
            </a:r>
          </a:p>
        </p:txBody>
      </p:sp>
      <p:sp>
        <p:nvSpPr>
          <p:cNvPr id="3" name="Content Placeholder 2">
            <a:extLst>
              <a:ext uri="{FF2B5EF4-FFF2-40B4-BE49-F238E27FC236}">
                <a16:creationId xmlns:a16="http://schemas.microsoft.com/office/drawing/2014/main" id="{9B9B7170-B7C2-8D70-FD89-8A9888ADE4FF}"/>
              </a:ext>
            </a:extLst>
          </p:cNvPr>
          <p:cNvSpPr>
            <a:spLocks noGrp="1"/>
          </p:cNvSpPr>
          <p:nvPr>
            <p:ph idx="1"/>
          </p:nvPr>
        </p:nvSpPr>
        <p:spPr>
          <a:xfrm>
            <a:off x="324465" y="1600200"/>
            <a:ext cx="8539316" cy="4876800"/>
          </a:xfrm>
        </p:spPr>
        <p:txBody>
          <a:bodyPr>
            <a:normAutofit fontScale="55000" lnSpcReduction="20000"/>
          </a:bodyPr>
          <a:lstStyle/>
          <a:p>
            <a:r>
              <a:rPr lang="en-CA" sz="2900" dirty="0"/>
              <a:t>These are not drunkenness cases. The accused in each of these appeals consumed drugs which, they argued, taken alone or in combination with alcohol, provoked psychotic, delusional and involuntary conduct. </a:t>
            </a:r>
          </a:p>
          <a:p>
            <a:endParaRPr lang="en-CA" sz="2900" dirty="0"/>
          </a:p>
          <a:p>
            <a:r>
              <a:rPr lang="en-CA" sz="2900" dirty="0"/>
              <a:t>They argued that, as a result, they lacked the general intent or voluntariness ordinarily required to justify a conviction and punishment for the violent crimes with which they had been charged </a:t>
            </a:r>
          </a:p>
          <a:p>
            <a:endParaRPr lang="en-CA" sz="2900" dirty="0"/>
          </a:p>
          <a:p>
            <a:r>
              <a:rPr lang="en-CA" sz="2900" dirty="0"/>
              <a:t>In </a:t>
            </a:r>
            <a:r>
              <a:rPr lang="en-CA" sz="2900" i="1" dirty="0"/>
              <a:t>Brown</a:t>
            </a:r>
            <a:r>
              <a:rPr lang="en-CA" sz="2900" dirty="0"/>
              <a:t>, the SCC emphasized: “These reasons say nothing about criminal liability for violent conduct produced by alcohol alone short of the psychotic state akin to automatism experienced by Mr. Brown and spoken to by the trial judge. I specifically leave intact the common law rule that drunkenness, absent clear scientific evidence of automatism, is not a defence to general intent crimes, including crimes of violence such as sexual assault. </a:t>
            </a:r>
          </a:p>
          <a:p>
            <a:endParaRPr lang="en-CA" sz="2900" dirty="0"/>
          </a:p>
          <a:p>
            <a:r>
              <a:rPr lang="en-CA" sz="2900" dirty="0"/>
              <a:t>“It thus bears emphasizing that Mr. Brown was not simply drunk or high. To be plain: it is the law in Canada that intoxication short of automatism is not a defence to the kind of violent crime at issue here. The outcome of the constitutional questions in these appeals has no impact on the rule that intoxication short of automatism is not a defence to violent crimes of general intent in this country.” </a:t>
            </a:r>
          </a:p>
          <a:p>
            <a:endParaRPr lang="en-CA" sz="2900" dirty="0"/>
          </a:p>
          <a:p>
            <a:pPr marL="0" indent="0">
              <a:buNone/>
            </a:pPr>
            <a:r>
              <a:rPr lang="en-CA" sz="2900" dirty="0"/>
              <a:t>(Brown, 2022 SCC 18, at paras. 3- 5)</a:t>
            </a:r>
          </a:p>
          <a:p>
            <a:endParaRPr lang="en-US" sz="1800" dirty="0"/>
          </a:p>
          <a:p>
            <a:endParaRPr lang="en-US" dirty="0"/>
          </a:p>
        </p:txBody>
      </p:sp>
    </p:spTree>
    <p:extLst>
      <p:ext uri="{BB962C8B-B14F-4D97-AF65-F5344CB8AC3E}">
        <p14:creationId xmlns:p14="http://schemas.microsoft.com/office/powerpoint/2010/main" val="37418267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24AF2-9C79-9F9A-05A9-73ED2B216408}"/>
              </a:ext>
            </a:extLst>
          </p:cNvPr>
          <p:cNvSpPr>
            <a:spLocks noGrp="1"/>
          </p:cNvSpPr>
          <p:nvPr>
            <p:ph type="title"/>
          </p:nvPr>
        </p:nvSpPr>
        <p:spPr/>
        <p:txBody>
          <a:bodyPr>
            <a:normAutofit/>
          </a:bodyPr>
          <a:lstStyle/>
          <a:p>
            <a:r>
              <a:rPr lang="en-US" dirty="0"/>
              <a:t>Effect of </a:t>
            </a:r>
            <a:r>
              <a:rPr lang="en-CA" dirty="0"/>
              <a:t>Unconstitutionality of s. 33.1</a:t>
            </a:r>
            <a:endParaRPr lang="en-US" dirty="0"/>
          </a:p>
        </p:txBody>
      </p:sp>
      <p:sp>
        <p:nvSpPr>
          <p:cNvPr id="3" name="Content Placeholder 2">
            <a:extLst>
              <a:ext uri="{FF2B5EF4-FFF2-40B4-BE49-F238E27FC236}">
                <a16:creationId xmlns:a16="http://schemas.microsoft.com/office/drawing/2014/main" id="{D929B1C1-3D0A-066D-AF7E-003A0DA201B0}"/>
              </a:ext>
            </a:extLst>
          </p:cNvPr>
          <p:cNvSpPr>
            <a:spLocks noGrp="1"/>
          </p:cNvSpPr>
          <p:nvPr>
            <p:ph idx="1"/>
          </p:nvPr>
        </p:nvSpPr>
        <p:spPr/>
        <p:txBody>
          <a:bodyPr>
            <a:normAutofit/>
          </a:bodyPr>
          <a:lstStyle/>
          <a:p>
            <a:endParaRPr lang="en-CA" dirty="0"/>
          </a:p>
          <a:p>
            <a:pPr marL="0" indent="0">
              <a:buNone/>
            </a:pPr>
            <a:r>
              <a:rPr lang="en-CA" dirty="0"/>
              <a:t>The outcome of the declaration of unconstitutionality with respect to s. 33.1 has no impact on the rule that intoxication short of automatism is not a defence to violent crimes of general intent, such as assault or sexual assault</a:t>
            </a:r>
          </a:p>
        </p:txBody>
      </p:sp>
    </p:spTree>
    <p:extLst>
      <p:ext uri="{BB962C8B-B14F-4D97-AF65-F5344CB8AC3E}">
        <p14:creationId xmlns:p14="http://schemas.microsoft.com/office/powerpoint/2010/main" val="3825950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solidFill>
                  <a:srgbClr val="C00000"/>
                </a:solidFill>
              </a:rPr>
              <a:t>Appreciating the Nature and Quality of the Ac</a:t>
            </a:r>
            <a:r>
              <a:rPr lang="en-US" sz="3000" dirty="0">
                <a:solidFill>
                  <a:srgbClr val="FF0000"/>
                </a:solidFill>
              </a:rPr>
              <a:t>t</a:t>
            </a:r>
          </a:p>
        </p:txBody>
      </p:sp>
      <p:sp>
        <p:nvSpPr>
          <p:cNvPr id="3" name="Content Placeholder 2"/>
          <p:cNvSpPr>
            <a:spLocks noGrp="1"/>
          </p:cNvSpPr>
          <p:nvPr>
            <p:ph sz="quarter" idx="1"/>
          </p:nvPr>
        </p:nvSpPr>
        <p:spPr/>
        <p:txBody>
          <a:bodyPr>
            <a:noAutofit/>
          </a:bodyPr>
          <a:lstStyle/>
          <a:p>
            <a:r>
              <a:rPr lang="en-US" dirty="0"/>
              <a:t>Refers to whether or not the accused was cognizant of the physical consequences of their actions – </a:t>
            </a:r>
            <a:r>
              <a:rPr lang="en-US" i="1" dirty="0"/>
              <a:t>R. v. Landry </a:t>
            </a:r>
            <a:r>
              <a:rPr lang="en-US" dirty="0"/>
              <a:t>(1991), 62 CCC (3d) (SCC)</a:t>
            </a:r>
          </a:p>
          <a:p>
            <a:pPr lvl="0"/>
            <a:r>
              <a:rPr lang="en-CA" dirty="0"/>
              <a:t>Person has to have a real understanding of the nature and consequences of the act with the ability to measure and foresee the consequences </a:t>
            </a:r>
          </a:p>
          <a:p>
            <a:pPr lvl="0"/>
            <a:r>
              <a:rPr lang="en-US" dirty="0"/>
              <a:t>The focus of this branch is whether the accused really understood what they were doing</a:t>
            </a:r>
          </a:p>
          <a:p>
            <a:pPr marL="0" lvl="0" indent="0">
              <a:buNone/>
            </a:pPr>
            <a:endParaRPr lang="en-US" dirty="0"/>
          </a:p>
          <a:p>
            <a:pPr marL="0" indent="0">
              <a:buNone/>
            </a:pPr>
            <a:r>
              <a:rPr lang="en-US" dirty="0"/>
              <a:t>i.e.  Accused was so delusional she did not understand that holding her arm against her husband’s throat and cutting off his air would result in his death </a:t>
            </a:r>
          </a:p>
          <a:p>
            <a:pPr lvl="0"/>
            <a:endParaRPr lang="en-CA" sz="2600" dirty="0"/>
          </a:p>
        </p:txBody>
      </p:sp>
    </p:spTree>
    <p:extLst>
      <p:ext uri="{BB962C8B-B14F-4D97-AF65-F5344CB8AC3E}">
        <p14:creationId xmlns:p14="http://schemas.microsoft.com/office/powerpoint/2010/main" val="7404881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rgbClr val="C00000"/>
                </a:solidFill>
              </a:rPr>
              <a:t>Meaning of “Wrong”</a:t>
            </a:r>
          </a:p>
        </p:txBody>
      </p:sp>
      <p:sp>
        <p:nvSpPr>
          <p:cNvPr id="3" name="Content Placeholder 2"/>
          <p:cNvSpPr>
            <a:spLocks noGrp="1"/>
          </p:cNvSpPr>
          <p:nvPr>
            <p:ph sz="quarter" idx="1"/>
          </p:nvPr>
        </p:nvSpPr>
        <p:spPr/>
        <p:txBody>
          <a:bodyPr>
            <a:normAutofit/>
          </a:bodyPr>
          <a:lstStyle/>
          <a:p>
            <a:pPr>
              <a:buNone/>
            </a:pPr>
            <a:r>
              <a:rPr lang="en-CA" b="1" dirty="0"/>
              <a:t>Knows it was Wrong</a:t>
            </a:r>
            <a:r>
              <a:rPr lang="en-CA" dirty="0"/>
              <a:t> </a:t>
            </a:r>
          </a:p>
          <a:p>
            <a:pPr>
              <a:buNone/>
            </a:pPr>
            <a:endParaRPr lang="en-US" dirty="0"/>
          </a:p>
          <a:p>
            <a:pPr lvl="0"/>
            <a:r>
              <a:rPr lang="en-CA" dirty="0"/>
              <a:t>“Wrong” refers to “morally wrong” and not “legally wrong”—</a:t>
            </a:r>
            <a:r>
              <a:rPr lang="en-CA" i="1" dirty="0"/>
              <a:t>R. v. </a:t>
            </a:r>
            <a:r>
              <a:rPr lang="en-CA" i="1" dirty="0" err="1"/>
              <a:t>Chaulk</a:t>
            </a:r>
            <a:r>
              <a:rPr lang="en-CA" i="1" dirty="0"/>
              <a:t> </a:t>
            </a:r>
            <a:r>
              <a:rPr lang="en-CA" dirty="0"/>
              <a:t>(1990), 2 C.R. (4th) 1 (S.C.C.)</a:t>
            </a:r>
          </a:p>
          <a:p>
            <a:pPr lvl="0"/>
            <a:r>
              <a:rPr lang="en-US" dirty="0"/>
              <a:t>This includes the ability to know that an act is "wrong" according to the moral standards of society</a:t>
            </a:r>
          </a:p>
          <a:p>
            <a:r>
              <a:rPr lang="en-CA" dirty="0"/>
              <a:t>Example: the accused hears a voice attributed to God instructing her to remove the “shoes of the devil” from the display case of some high-end shoe store. The accused understood it was theft and against the law but thought she was obliged to follow the divine instruction</a:t>
            </a:r>
            <a:endParaRPr lang="en-US" dirty="0"/>
          </a:p>
        </p:txBody>
      </p:sp>
    </p:spTree>
    <p:extLst>
      <p:ext uri="{BB962C8B-B14F-4D97-AF65-F5344CB8AC3E}">
        <p14:creationId xmlns:p14="http://schemas.microsoft.com/office/powerpoint/2010/main" val="2634084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A53926"/>
                </a:solidFill>
              </a:rPr>
              <a:t>Mentally Disordered Accused - Some History</a:t>
            </a:r>
          </a:p>
        </p:txBody>
      </p:sp>
      <p:sp>
        <p:nvSpPr>
          <p:cNvPr id="3" name="Content Placeholder 2"/>
          <p:cNvSpPr>
            <a:spLocks noGrp="1"/>
          </p:cNvSpPr>
          <p:nvPr>
            <p:ph sz="quarter" idx="1"/>
          </p:nvPr>
        </p:nvSpPr>
        <p:spPr/>
        <p:txBody>
          <a:bodyPr>
            <a:normAutofit fontScale="92500" lnSpcReduction="20000"/>
          </a:bodyPr>
          <a:lstStyle/>
          <a:p>
            <a:r>
              <a:rPr lang="en-US" dirty="0"/>
              <a:t>1892-1992: mentally disordered accused “acquitted” as NGRI and then detained in a psychiatric hospital at “lieutenant governor’s pleasure”</a:t>
            </a:r>
          </a:p>
          <a:p>
            <a:r>
              <a:rPr lang="en-US" dirty="0"/>
              <a:t>Prior to 1991, a successful insanity defense gave rise to a verdict of not guilty on account of insanity. When such a verdict was rendered, the trial judge was </a:t>
            </a:r>
            <a:r>
              <a:rPr lang="en-US" u="sng" dirty="0"/>
              <a:t>required</a:t>
            </a:r>
            <a:r>
              <a:rPr lang="en-US" dirty="0"/>
              <a:t> to order that the person be held in strict custody until the pleasure of the Lieutenant Governor of the province or territory was known. </a:t>
            </a:r>
          </a:p>
          <a:p>
            <a:r>
              <a:rPr lang="en-US" dirty="0"/>
              <a:t>This system, commonly known as the Lieutenant Governor Warrants system, resulted in the automatic detention of persons acquitted by reason of insanity for a potentially indeterminate period of time, without any hearing and irrespective of whether that person actually posed a threat to society.</a:t>
            </a:r>
          </a:p>
          <a:p>
            <a:r>
              <a:rPr lang="en-US" dirty="0"/>
              <a:t>Accused could be released at the </a:t>
            </a:r>
            <a:r>
              <a:rPr lang="en-US" i="1" dirty="0"/>
              <a:t>discretion</a:t>
            </a:r>
            <a:r>
              <a:rPr lang="en-US" dirty="0"/>
              <a:t> of the LG but no legal test in place when to </a:t>
            </a:r>
            <a:r>
              <a:rPr lang="en-US" i="1" dirty="0"/>
              <a:t>require</a:t>
            </a:r>
            <a:r>
              <a:rPr lang="en-US" dirty="0"/>
              <a:t> the release of an NGRI accused</a:t>
            </a:r>
          </a:p>
          <a:p>
            <a:endParaRPr lang="en-US" sz="2000" dirty="0"/>
          </a:p>
          <a:p>
            <a:endParaRPr lang="en-US" dirty="0"/>
          </a:p>
          <a:p>
            <a:endParaRPr lang="en-US" dirty="0"/>
          </a:p>
          <a:p>
            <a:pPr>
              <a:buNone/>
            </a:pPr>
            <a:endParaRPr lang="en-US" dirty="0"/>
          </a:p>
          <a:p>
            <a:pPr>
              <a:buNone/>
            </a:pPr>
            <a:endParaRPr lang="en-US" dirty="0"/>
          </a:p>
          <a:p>
            <a:endParaRPr lang="en-US" dirty="0"/>
          </a:p>
        </p:txBody>
      </p:sp>
    </p:spTree>
    <p:extLst>
      <p:ext uri="{BB962C8B-B14F-4D97-AF65-F5344CB8AC3E}">
        <p14:creationId xmlns:p14="http://schemas.microsoft.com/office/powerpoint/2010/main" val="311306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solidFill>
                  <a:srgbClr val="C00000"/>
                </a:solidFill>
              </a:rPr>
              <a:t>Knowing it was Wrong - </a:t>
            </a:r>
            <a:r>
              <a:rPr lang="en-US" sz="3200" i="1" dirty="0">
                <a:solidFill>
                  <a:srgbClr val="C00000"/>
                </a:solidFill>
              </a:rPr>
              <a:t>R. v. </a:t>
            </a:r>
            <a:r>
              <a:rPr lang="en-US" sz="3200" i="1" dirty="0" err="1">
                <a:solidFill>
                  <a:srgbClr val="C00000"/>
                </a:solidFill>
              </a:rPr>
              <a:t>Oommen</a:t>
            </a:r>
            <a:br>
              <a:rPr lang="en-US" sz="3200" i="1" u="sng" dirty="0">
                <a:solidFill>
                  <a:srgbClr val="C00000"/>
                </a:solidFill>
              </a:rPr>
            </a:br>
            <a:r>
              <a:rPr lang="en-US" sz="2400" dirty="0">
                <a:solidFill>
                  <a:srgbClr val="C00000"/>
                </a:solidFill>
              </a:rPr>
              <a:t>[1994] 2 S.C.R. 507</a:t>
            </a:r>
            <a:endParaRPr lang="en-US" sz="2400" i="1" dirty="0">
              <a:solidFill>
                <a:srgbClr val="C00000"/>
              </a:solidFill>
            </a:endParaRPr>
          </a:p>
        </p:txBody>
      </p:sp>
      <p:sp>
        <p:nvSpPr>
          <p:cNvPr id="3" name="Content Placeholder 2"/>
          <p:cNvSpPr>
            <a:spLocks noGrp="1"/>
          </p:cNvSpPr>
          <p:nvPr>
            <p:ph sz="quarter" idx="1"/>
          </p:nvPr>
        </p:nvSpPr>
        <p:spPr/>
        <p:txBody>
          <a:bodyPr>
            <a:noAutofit/>
          </a:bodyPr>
          <a:lstStyle/>
          <a:p>
            <a:endParaRPr lang="en-US" dirty="0"/>
          </a:p>
          <a:p>
            <a:r>
              <a:rPr lang="en-CA" dirty="0">
                <a:sym typeface="Helvetica" pitchFamily="34" charset="0"/>
              </a:rPr>
              <a:t>In </a:t>
            </a:r>
            <a:r>
              <a:rPr lang="en-CA" i="1" dirty="0" err="1">
                <a:sym typeface="Helvetica" pitchFamily="34" charset="0"/>
              </a:rPr>
              <a:t>Oomen</a:t>
            </a:r>
            <a:r>
              <a:rPr lang="en-CA" dirty="0">
                <a:sym typeface="Helvetica" pitchFamily="34" charset="0"/>
              </a:rPr>
              <a:t>, the SCC says that “the real question is whether the accused should be exempted from criminal responsibility because a mental disorder at the time of the act deprived him of the capacity for rational perception and hence rational choice about the rightness or wrongness of the act.”</a:t>
            </a:r>
            <a:endParaRPr lang="en-US" dirty="0"/>
          </a:p>
          <a:p>
            <a:endParaRPr lang="en-US" dirty="0"/>
          </a:p>
          <a:p>
            <a:r>
              <a:rPr lang="en-GB" dirty="0"/>
              <a:t>The crux of the inquiry is whether the accused lacks the capacity to rationally decide whether the act is right or wrong and to make a rational choice about whether to do it or not</a:t>
            </a:r>
            <a:endParaRPr lang="en-CA" dirty="0">
              <a:sym typeface="Helvetica" pitchFamily="34" charset="0"/>
            </a:endParaRPr>
          </a:p>
        </p:txBody>
      </p:sp>
    </p:spTree>
    <p:extLst>
      <p:ext uri="{BB962C8B-B14F-4D97-AF65-F5344CB8AC3E}">
        <p14:creationId xmlns:p14="http://schemas.microsoft.com/office/powerpoint/2010/main" val="23518428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Applying </a:t>
            </a:r>
            <a:r>
              <a:rPr lang="en-US" i="1" dirty="0" err="1">
                <a:solidFill>
                  <a:srgbClr val="C00000"/>
                </a:solidFill>
              </a:rPr>
              <a:t>Oommen</a:t>
            </a:r>
            <a:endParaRPr lang="en-US" i="1" dirty="0">
              <a:solidFill>
                <a:srgbClr val="C00000"/>
              </a:solidFill>
            </a:endParaRPr>
          </a:p>
        </p:txBody>
      </p:sp>
      <p:sp>
        <p:nvSpPr>
          <p:cNvPr id="3" name="Content Placeholder 2"/>
          <p:cNvSpPr>
            <a:spLocks noGrp="1"/>
          </p:cNvSpPr>
          <p:nvPr>
            <p:ph sz="quarter" idx="1"/>
          </p:nvPr>
        </p:nvSpPr>
        <p:spPr/>
        <p:txBody>
          <a:bodyPr>
            <a:normAutofit/>
          </a:bodyPr>
          <a:lstStyle/>
          <a:p>
            <a:pPr>
              <a:buNone/>
            </a:pPr>
            <a:r>
              <a:rPr lang="en-US" dirty="0"/>
              <a:t>	In </a:t>
            </a:r>
            <a:r>
              <a:rPr lang="en-US" i="1" dirty="0" err="1"/>
              <a:t>Ooomen</a:t>
            </a:r>
            <a:r>
              <a:rPr lang="en-US" i="1" dirty="0"/>
              <a:t>, </a:t>
            </a:r>
            <a:r>
              <a:rPr lang="en-US" dirty="0"/>
              <a:t>the SCC questioned whether the mental disorder rendered the accused incapable of knowing that his act was wrong, and concluded that it did:</a:t>
            </a:r>
          </a:p>
          <a:p>
            <a:pPr>
              <a:buNone/>
            </a:pPr>
            <a:r>
              <a:rPr lang="en-US" dirty="0"/>
              <a:t> </a:t>
            </a:r>
          </a:p>
          <a:p>
            <a:pPr>
              <a:buNone/>
            </a:pPr>
            <a:r>
              <a:rPr lang="en-US" dirty="0"/>
              <a:t>		“There was evidence that the accused honestly felt 	that he was under imminent danger of being killed 	by Ms. Beaton if he did not kill her first, and for this 	reason, believed that the act of killing her was 	justified.  This delusion would have deprived the 	accused of the ability to know that his act was 	wrong; in his eyes, it was right.” </a:t>
            </a:r>
          </a:p>
        </p:txBody>
      </p:sp>
    </p:spTree>
    <p:extLst>
      <p:ext uri="{BB962C8B-B14F-4D97-AF65-F5344CB8AC3E}">
        <p14:creationId xmlns:p14="http://schemas.microsoft.com/office/powerpoint/2010/main" val="38895008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Presumption/Burden</a:t>
            </a:r>
          </a:p>
        </p:txBody>
      </p:sp>
      <p:sp>
        <p:nvSpPr>
          <p:cNvPr id="3" name="Content Placeholder 2"/>
          <p:cNvSpPr>
            <a:spLocks noGrp="1"/>
          </p:cNvSpPr>
          <p:nvPr>
            <p:ph sz="quarter" idx="1"/>
          </p:nvPr>
        </p:nvSpPr>
        <p:spPr/>
        <p:txBody>
          <a:bodyPr>
            <a:normAutofit lnSpcReduction="10000"/>
          </a:bodyPr>
          <a:lstStyle/>
          <a:p>
            <a:pPr marL="0" indent="0">
              <a:buNone/>
            </a:pPr>
            <a:r>
              <a:rPr lang="en-US" u="sng" dirty="0">
                <a:latin typeface="Helvetica"/>
              </a:rPr>
              <a:t>Presumption of Responsibility: Section 16(2)</a:t>
            </a:r>
          </a:p>
          <a:p>
            <a:pPr marL="0" indent="0">
              <a:buNone/>
            </a:pPr>
            <a:endParaRPr lang="en-US" u="sng" dirty="0">
              <a:latin typeface="Helvetica"/>
            </a:endParaRPr>
          </a:p>
          <a:p>
            <a:pPr marL="0" indent="0">
              <a:buNone/>
            </a:pPr>
            <a:r>
              <a:rPr lang="en-US" dirty="0">
                <a:latin typeface="Helvetica"/>
              </a:rPr>
              <a:t>“Every person is presumed not to suffer from a mental disorder so as to be exempt from criminal responsibility by virtue of subsection (1), until the contrary is proved on the balance of probabilities.”</a:t>
            </a:r>
          </a:p>
          <a:p>
            <a:pPr marL="0" indent="0">
              <a:buNone/>
            </a:pPr>
            <a:endParaRPr lang="en-US" dirty="0">
              <a:latin typeface="Helvetica"/>
            </a:endParaRPr>
          </a:p>
          <a:p>
            <a:pPr marL="0" indent="0">
              <a:buNone/>
            </a:pPr>
            <a:r>
              <a:rPr lang="en-US" u="sng" dirty="0">
                <a:latin typeface="Helvetica"/>
              </a:rPr>
              <a:t>Burden of Proof: Section 16(3)</a:t>
            </a:r>
          </a:p>
          <a:p>
            <a:pPr marL="0" indent="0">
              <a:buNone/>
            </a:pPr>
            <a:endParaRPr lang="en-US" dirty="0">
              <a:latin typeface="Helvetica"/>
            </a:endParaRPr>
          </a:p>
          <a:p>
            <a:pPr marL="0" indent="0">
              <a:buNone/>
            </a:pPr>
            <a:r>
              <a:rPr lang="en-US" dirty="0">
                <a:latin typeface="Helvetica"/>
              </a:rPr>
              <a:t>“The burden of proof that an accused was suffering from a mental disorder so as to be exempt from criminal responsibility is on the party that raises the issue.”</a:t>
            </a:r>
          </a:p>
          <a:p>
            <a:endParaRPr lang="en-US" dirty="0"/>
          </a:p>
        </p:txBody>
      </p:sp>
    </p:spTree>
    <p:extLst>
      <p:ext uri="{BB962C8B-B14F-4D97-AF65-F5344CB8AC3E}">
        <p14:creationId xmlns:p14="http://schemas.microsoft.com/office/powerpoint/2010/main" val="276417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Determination and Proof of the Issue </a:t>
            </a:r>
          </a:p>
        </p:txBody>
      </p:sp>
      <p:sp>
        <p:nvSpPr>
          <p:cNvPr id="3" name="Content Placeholder 2"/>
          <p:cNvSpPr>
            <a:spLocks noGrp="1"/>
          </p:cNvSpPr>
          <p:nvPr>
            <p:ph sz="quarter" idx="1"/>
          </p:nvPr>
        </p:nvSpPr>
        <p:spPr/>
        <p:txBody>
          <a:bodyPr>
            <a:normAutofit/>
          </a:bodyPr>
          <a:lstStyle/>
          <a:p>
            <a:r>
              <a:rPr lang="en-CA" sz="2800" dirty="0"/>
              <a:t>The question of criminal responsibility is a matter to be determined at trial by the trier-of-fact (judge alone or jury)</a:t>
            </a:r>
          </a:p>
          <a:p>
            <a:pPr marL="274320" lvl="2" indent="-274320">
              <a:buClr>
                <a:schemeClr val="accent1"/>
              </a:buClr>
              <a:buSzPct val="85000"/>
              <a:buFont typeface="Wingdings 2"/>
              <a:buChar char=""/>
            </a:pPr>
            <a:r>
              <a:rPr lang="en-CA" sz="2800" dirty="0"/>
              <a:t>Given the presumption in s.16(2), </a:t>
            </a:r>
            <a:r>
              <a:rPr lang="en-US" sz="2800" dirty="0"/>
              <a:t>the party who raises the issue of mental disorder must prove it on a balance of probabilities (incl. the accused)</a:t>
            </a:r>
          </a:p>
          <a:p>
            <a:endParaRPr lang="en-US" sz="2800" dirty="0"/>
          </a:p>
          <a:p>
            <a:endParaRPr lang="en-US" dirty="0"/>
          </a:p>
        </p:txBody>
      </p:sp>
    </p:spTree>
    <p:extLst>
      <p:ext uri="{BB962C8B-B14F-4D97-AF65-F5344CB8AC3E}">
        <p14:creationId xmlns:p14="http://schemas.microsoft.com/office/powerpoint/2010/main" val="271919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CA" sz="3200" dirty="0">
                <a:solidFill>
                  <a:srgbClr val="C00000"/>
                </a:solidFill>
              </a:rPr>
              <a:t>Who Can Raise the NCR Issue and When</a:t>
            </a:r>
            <a:r>
              <a:rPr lang="en-CA" sz="2800" dirty="0">
                <a:solidFill>
                  <a:srgbClr val="C00000"/>
                </a:solidFill>
              </a:rPr>
              <a:t>?</a:t>
            </a:r>
            <a:r>
              <a:rPr lang="en-CA" sz="2800" dirty="0">
                <a:solidFill>
                  <a:srgbClr val="FF0000"/>
                </a:solidFill>
              </a:rPr>
              <a:t> </a:t>
            </a:r>
            <a:endParaRPr lang="en-US" sz="2800" dirty="0">
              <a:solidFill>
                <a:srgbClr val="FF0000"/>
              </a:solidFill>
            </a:endParaRPr>
          </a:p>
        </p:txBody>
      </p:sp>
      <p:sp>
        <p:nvSpPr>
          <p:cNvPr id="3" name="Content Placeholder 2"/>
          <p:cNvSpPr>
            <a:spLocks noGrp="1"/>
          </p:cNvSpPr>
          <p:nvPr>
            <p:ph sz="quarter" idx="1"/>
          </p:nvPr>
        </p:nvSpPr>
        <p:spPr/>
        <p:txBody>
          <a:bodyPr>
            <a:noAutofit/>
          </a:bodyPr>
          <a:lstStyle/>
          <a:p>
            <a:pPr>
              <a:buNone/>
            </a:pPr>
            <a:r>
              <a:rPr lang="en-CA" sz="2000" b="1" dirty="0"/>
              <a:t>At Trial</a:t>
            </a:r>
            <a:endParaRPr lang="en-US" sz="2000" b="1" dirty="0"/>
          </a:p>
          <a:p>
            <a:pPr>
              <a:buNone/>
            </a:pPr>
            <a:r>
              <a:rPr lang="en-CA" sz="2000" dirty="0"/>
              <a:t> </a:t>
            </a:r>
            <a:endParaRPr lang="en-US" sz="2000" dirty="0"/>
          </a:p>
          <a:p>
            <a:pPr lvl="0"/>
            <a:r>
              <a:rPr lang="en-CA" sz="2000" dirty="0"/>
              <a:t>The defence can raise the issue during the course of the trial or wait until there has been a finding of guilt (but prior to conviction); [therefore, at any time]</a:t>
            </a:r>
          </a:p>
          <a:p>
            <a:pPr lvl="0">
              <a:buNone/>
            </a:pPr>
            <a:endParaRPr lang="en-US" sz="2000" dirty="0"/>
          </a:p>
          <a:p>
            <a:pPr lvl="0"/>
            <a:r>
              <a:rPr lang="en-CA" sz="2000" dirty="0"/>
              <a:t>Where the court is convinced that the accused’s own defence has somehow put the accused’s mental capacity for criminal intent in issue, the Crown can reply with evidence on the issue</a:t>
            </a:r>
          </a:p>
          <a:p>
            <a:pPr lvl="0"/>
            <a:endParaRPr lang="en-US" sz="2000" dirty="0"/>
          </a:p>
          <a:p>
            <a:pPr lvl="0"/>
            <a:r>
              <a:rPr lang="en-CA" sz="2000" dirty="0"/>
              <a:t>If the issue does </a:t>
            </a:r>
            <a:r>
              <a:rPr lang="en-CA" sz="2000" u="sng" dirty="0"/>
              <a:t>not</a:t>
            </a:r>
            <a:r>
              <a:rPr lang="en-CA" sz="2000" dirty="0"/>
              <a:t> arise in the case for the defence, the Crown may raise the issue of NCR </a:t>
            </a:r>
            <a:r>
              <a:rPr lang="en-CA" sz="2000" u="sng" dirty="0"/>
              <a:t>only</a:t>
            </a:r>
            <a:r>
              <a:rPr lang="en-CA" sz="2000" dirty="0"/>
              <a:t> after the trier of fact has concluded that the accused is otherwise guilty of the offence charged.</a:t>
            </a:r>
            <a:r>
              <a:rPr lang="en-US" sz="2000" dirty="0"/>
              <a:t>   </a:t>
            </a:r>
            <a:r>
              <a:rPr lang="en-CA" sz="2000" i="1" dirty="0"/>
              <a:t>R .v.  Swain </a:t>
            </a:r>
            <a:r>
              <a:rPr lang="en-CA" sz="2000" dirty="0"/>
              <a:t>(1991), 63 C.C.C. (3d) 481 (SCC) </a:t>
            </a:r>
            <a:endParaRPr lang="en-US" sz="2000" dirty="0"/>
          </a:p>
        </p:txBody>
      </p:sp>
    </p:spTree>
    <p:extLst>
      <p:ext uri="{BB962C8B-B14F-4D97-AF65-F5344CB8AC3E}">
        <p14:creationId xmlns:p14="http://schemas.microsoft.com/office/powerpoint/2010/main" val="1245553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C00000"/>
                </a:solidFill>
              </a:rPr>
              <a:t>NCR On a Plea - Consent</a:t>
            </a:r>
          </a:p>
        </p:txBody>
      </p:sp>
      <p:sp>
        <p:nvSpPr>
          <p:cNvPr id="3" name="Content Placeholder 2"/>
          <p:cNvSpPr>
            <a:spLocks noGrp="1"/>
          </p:cNvSpPr>
          <p:nvPr>
            <p:ph sz="quarter" idx="1"/>
          </p:nvPr>
        </p:nvSpPr>
        <p:spPr/>
        <p:txBody>
          <a:bodyPr>
            <a:normAutofit fontScale="92500"/>
          </a:bodyPr>
          <a:lstStyle/>
          <a:p>
            <a:pPr marL="0" indent="0">
              <a:buNone/>
            </a:pPr>
            <a:r>
              <a:rPr lang="en-CA" b="1" dirty="0"/>
              <a:t>On A Plea</a:t>
            </a:r>
            <a:endParaRPr lang="en-US" b="1" dirty="0"/>
          </a:p>
          <a:p>
            <a:pPr marL="0" indent="0">
              <a:buNone/>
            </a:pPr>
            <a:endParaRPr lang="en-CA" dirty="0"/>
          </a:p>
          <a:p>
            <a:pPr marL="0" indent="0">
              <a:buNone/>
            </a:pPr>
            <a:r>
              <a:rPr lang="en-CA" dirty="0"/>
              <a:t>If Crown and defence both </a:t>
            </a:r>
            <a:r>
              <a:rPr lang="en-CA" u="sng" dirty="0"/>
              <a:t>consent</a:t>
            </a:r>
            <a:r>
              <a:rPr lang="en-CA" dirty="0"/>
              <a:t> to proceed to an NCR, the proceeding goes as follows:</a:t>
            </a:r>
            <a:endParaRPr lang="en-US" dirty="0"/>
          </a:p>
          <a:p>
            <a:pPr marL="0" indent="0">
              <a:buNone/>
            </a:pPr>
            <a:endParaRPr lang="en-US" dirty="0"/>
          </a:p>
          <a:p>
            <a:pPr lvl="0"/>
            <a:r>
              <a:rPr lang="en-CA" dirty="0"/>
              <a:t>The accused is arraigned and pleads “not guilty”</a:t>
            </a:r>
            <a:endParaRPr lang="en-US" dirty="0"/>
          </a:p>
          <a:p>
            <a:pPr lvl="0"/>
            <a:r>
              <a:rPr lang="en-CA" dirty="0"/>
              <a:t>Crown reads in the facts; defence does not contest the facts</a:t>
            </a:r>
            <a:endParaRPr lang="en-US" dirty="0"/>
          </a:p>
          <a:p>
            <a:pPr lvl="0"/>
            <a:r>
              <a:rPr lang="en-CA" dirty="0"/>
              <a:t>Judge makes finding of guilt based on the facts as read in</a:t>
            </a:r>
            <a:endParaRPr lang="en-US" dirty="0"/>
          </a:p>
          <a:p>
            <a:pPr lvl="0"/>
            <a:r>
              <a:rPr lang="en-CA" dirty="0"/>
              <a:t>Crown/defence makes an application for an NCR verdict</a:t>
            </a:r>
            <a:endParaRPr lang="en-US" dirty="0"/>
          </a:p>
          <a:p>
            <a:pPr lvl="0"/>
            <a:r>
              <a:rPr lang="en-CA" dirty="0"/>
              <a:t>NCR hearing commences; Crown/Defence calls expert evidence</a:t>
            </a:r>
            <a:endParaRPr lang="en-US" dirty="0"/>
          </a:p>
          <a:p>
            <a:pPr lvl="0"/>
            <a:r>
              <a:rPr lang="en-CA" dirty="0"/>
              <a:t>Submissions; court makes ruling</a:t>
            </a:r>
            <a:endParaRPr lang="en-US" dirty="0"/>
          </a:p>
          <a:p>
            <a:endParaRPr lang="en-US" dirty="0"/>
          </a:p>
        </p:txBody>
      </p:sp>
    </p:spTree>
    <p:extLst>
      <p:ext uri="{BB962C8B-B14F-4D97-AF65-F5344CB8AC3E}">
        <p14:creationId xmlns:p14="http://schemas.microsoft.com/office/powerpoint/2010/main" val="8743927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ASSESSMENT </a:t>
            </a:r>
            <a:r>
              <a:rPr lang="en-US" dirty="0" err="1"/>
              <a:t>orderS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386460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Ordering an Assessment – s.672.11</a:t>
            </a:r>
          </a:p>
        </p:txBody>
      </p:sp>
      <p:sp>
        <p:nvSpPr>
          <p:cNvPr id="3" name="Content Placeholder 2"/>
          <p:cNvSpPr>
            <a:spLocks noGrp="1"/>
          </p:cNvSpPr>
          <p:nvPr>
            <p:ph idx="1"/>
          </p:nvPr>
        </p:nvSpPr>
        <p:spPr/>
        <p:txBody>
          <a:bodyPr/>
          <a:lstStyle/>
          <a:p>
            <a:pPr marL="0" indent="0">
              <a:buNone/>
            </a:pPr>
            <a:r>
              <a:rPr lang="en-US" sz="2800" dirty="0"/>
              <a:t>Court may order assessment of mental condition of accused  to determine:</a:t>
            </a:r>
          </a:p>
          <a:p>
            <a:pPr marL="0" indent="0">
              <a:buNone/>
            </a:pPr>
            <a:endParaRPr lang="en-US" sz="2800" dirty="0"/>
          </a:p>
          <a:p>
            <a:pPr>
              <a:buFont typeface="Wingdings" charset="2"/>
              <a:buChar char="§"/>
            </a:pPr>
            <a:r>
              <a:rPr lang="en-US" sz="2800" dirty="0"/>
              <a:t>Whether accused is unfit to stand trial</a:t>
            </a:r>
          </a:p>
          <a:p>
            <a:pPr>
              <a:buFont typeface="Wingdings" charset="2"/>
              <a:buChar char="§"/>
            </a:pPr>
            <a:r>
              <a:rPr lang="en-US" sz="2800" dirty="0"/>
              <a:t>Whether accused is not criminally responsible</a:t>
            </a:r>
          </a:p>
          <a:p>
            <a:pPr>
              <a:buFont typeface="Wingdings" charset="2"/>
              <a:buChar char="§"/>
            </a:pPr>
            <a:r>
              <a:rPr lang="en-US" sz="2800" dirty="0"/>
              <a:t>Whether accused is permanently unfit to stand trial</a:t>
            </a:r>
          </a:p>
          <a:p>
            <a:endParaRPr lang="en-US" dirty="0"/>
          </a:p>
        </p:txBody>
      </p:sp>
    </p:spTree>
    <p:extLst>
      <p:ext uri="{BB962C8B-B14F-4D97-AF65-F5344CB8AC3E}">
        <p14:creationId xmlns:p14="http://schemas.microsoft.com/office/powerpoint/2010/main" val="30851321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Timing of Assessments</a:t>
            </a:r>
            <a:endParaRPr lang="en-US" dirty="0"/>
          </a:p>
        </p:txBody>
      </p:sp>
      <p:sp>
        <p:nvSpPr>
          <p:cNvPr id="3" name="Content Placeholder 2"/>
          <p:cNvSpPr>
            <a:spLocks noGrp="1"/>
          </p:cNvSpPr>
          <p:nvPr>
            <p:ph idx="1"/>
          </p:nvPr>
        </p:nvSpPr>
        <p:spPr/>
        <p:txBody>
          <a:bodyPr/>
          <a:lstStyle/>
          <a:p>
            <a:pPr marL="0" indent="0">
              <a:buNone/>
            </a:pPr>
            <a:r>
              <a:rPr lang="en-CA" sz="2800" dirty="0"/>
              <a:t>The court may order an assessment of accused at any stage of the proceedings:</a:t>
            </a:r>
          </a:p>
          <a:p>
            <a:pPr lvl="1"/>
            <a:r>
              <a:rPr lang="en-CA" sz="2800" dirty="0"/>
              <a:t>on its own motion</a:t>
            </a:r>
          </a:p>
          <a:p>
            <a:pPr lvl="1"/>
            <a:r>
              <a:rPr lang="en-CA" sz="2800" dirty="0"/>
              <a:t>on application of accused</a:t>
            </a:r>
          </a:p>
          <a:p>
            <a:pPr lvl="1"/>
            <a:r>
              <a:rPr lang="en-CA" sz="2800" dirty="0"/>
              <a:t>on application of prosecutor</a:t>
            </a:r>
          </a:p>
          <a:p>
            <a:pPr marL="274320" lvl="1" indent="0">
              <a:buNone/>
            </a:pPr>
            <a:endParaRPr lang="en-CA" sz="2800" dirty="0"/>
          </a:p>
          <a:p>
            <a:pPr marL="0" indent="0">
              <a:buNone/>
            </a:pPr>
            <a:r>
              <a:rPr lang="en-CA" sz="2800" dirty="0"/>
              <a:t>The assessment is carried out by a medical practitioner (usually a psychiatrist).</a:t>
            </a:r>
          </a:p>
          <a:p>
            <a:endParaRPr lang="en-US" dirty="0"/>
          </a:p>
        </p:txBody>
      </p:sp>
    </p:spTree>
    <p:extLst>
      <p:ext uri="{BB962C8B-B14F-4D97-AF65-F5344CB8AC3E}">
        <p14:creationId xmlns:p14="http://schemas.microsoft.com/office/powerpoint/2010/main" val="22597647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Evidence to Support Grounds for Assessment </a:t>
            </a:r>
          </a:p>
        </p:txBody>
      </p:sp>
      <p:sp>
        <p:nvSpPr>
          <p:cNvPr id="3" name="Content Placeholder 2"/>
          <p:cNvSpPr>
            <a:spLocks noGrp="1"/>
          </p:cNvSpPr>
          <p:nvPr>
            <p:ph idx="1"/>
          </p:nvPr>
        </p:nvSpPr>
        <p:spPr/>
        <p:txBody>
          <a:bodyPr>
            <a:normAutofit fontScale="92500" lnSpcReduction="10000"/>
          </a:bodyPr>
          <a:lstStyle/>
          <a:p>
            <a:pPr marL="0" indent="0">
              <a:buNone/>
            </a:pPr>
            <a:r>
              <a:rPr lang="en-US" sz="2800" dirty="0"/>
              <a:t>Sources of evidence as grounds for assessment:</a:t>
            </a:r>
          </a:p>
          <a:p>
            <a:pPr marL="0" indent="0">
              <a:buNone/>
            </a:pPr>
            <a:endParaRPr lang="en-US" sz="2800" dirty="0"/>
          </a:p>
          <a:p>
            <a:r>
              <a:rPr lang="en-US" sz="2800" dirty="0"/>
              <a:t>Show cause, allegations, police notes</a:t>
            </a:r>
          </a:p>
          <a:p>
            <a:r>
              <a:rPr lang="en-US" sz="2800" dirty="0"/>
              <a:t>Previous related court findings </a:t>
            </a:r>
          </a:p>
          <a:p>
            <a:r>
              <a:rPr lang="en-US" sz="2800" dirty="0"/>
              <a:t>Prior psychiatric reports</a:t>
            </a:r>
          </a:p>
          <a:p>
            <a:r>
              <a:rPr lang="en-US" sz="2800" dirty="0"/>
              <a:t>Look for: prior mental disorder diagnosis / MHA apprehensions</a:t>
            </a:r>
          </a:p>
          <a:p>
            <a:r>
              <a:rPr lang="en-US" sz="2800" dirty="0"/>
              <a:t>Accused’s conduct/words spoken at time of commission of offence (as observed by police or others)</a:t>
            </a:r>
          </a:p>
          <a:p>
            <a:r>
              <a:rPr lang="en-US" sz="2800" dirty="0"/>
              <a:t>Expert testimony (rare)</a:t>
            </a:r>
          </a:p>
          <a:p>
            <a:endParaRPr lang="en-US" dirty="0"/>
          </a:p>
        </p:txBody>
      </p:sp>
    </p:spTree>
    <p:extLst>
      <p:ext uri="{BB962C8B-B14F-4D97-AF65-F5344CB8AC3E}">
        <p14:creationId xmlns:p14="http://schemas.microsoft.com/office/powerpoint/2010/main" val="2707686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34400" cy="758952"/>
          </a:xfrm>
        </p:spPr>
        <p:txBody>
          <a:bodyPr/>
          <a:lstStyle/>
          <a:p>
            <a:r>
              <a:rPr lang="en-US" i="1" dirty="0">
                <a:solidFill>
                  <a:srgbClr val="A53926"/>
                </a:solidFill>
              </a:rPr>
              <a:t>R. v. Swain </a:t>
            </a:r>
            <a:r>
              <a:rPr lang="en-US" dirty="0">
                <a:solidFill>
                  <a:srgbClr val="A53926"/>
                </a:solidFill>
              </a:rPr>
              <a:t>and Beyond</a:t>
            </a:r>
          </a:p>
        </p:txBody>
      </p:sp>
      <p:sp>
        <p:nvSpPr>
          <p:cNvPr id="3" name="Content Placeholder 2"/>
          <p:cNvSpPr>
            <a:spLocks noGrp="1"/>
          </p:cNvSpPr>
          <p:nvPr>
            <p:ph sz="quarter" idx="1"/>
          </p:nvPr>
        </p:nvSpPr>
        <p:spPr>
          <a:xfrm>
            <a:off x="457200" y="1207353"/>
            <a:ext cx="8229600" cy="5269647"/>
          </a:xfrm>
        </p:spPr>
        <p:txBody>
          <a:bodyPr>
            <a:normAutofit lnSpcReduction="10000"/>
          </a:bodyPr>
          <a:lstStyle/>
          <a:p>
            <a:r>
              <a:rPr lang="en-US" dirty="0">
                <a:latin typeface="Helvetica" pitchFamily="34" charset="0"/>
              </a:rPr>
              <a:t>In 1991, the SCC held that the automatic detention of persons acquitted by reason of insanity was unconstitutional. Because detention was imposed automatically, without any hearing and without the application of any standard or criteria, the majority of the Supreme Court held that the system infringed both the right not to be arbitrarily detained and the right to liberty protected by the Charter - </a:t>
            </a:r>
            <a:r>
              <a:rPr lang="en-US" i="1" dirty="0">
                <a:latin typeface="Helvetica" pitchFamily="34" charset="0"/>
              </a:rPr>
              <a:t>R. v. Swain</a:t>
            </a:r>
            <a:r>
              <a:rPr lang="en-US" dirty="0">
                <a:latin typeface="Helvetica" pitchFamily="34" charset="0"/>
              </a:rPr>
              <a:t> [1991] 1 SCR 933</a:t>
            </a:r>
          </a:p>
          <a:p>
            <a:endParaRPr lang="en-US" dirty="0">
              <a:latin typeface="Helvetica" pitchFamily="34" charset="0"/>
            </a:endParaRPr>
          </a:p>
          <a:p>
            <a:r>
              <a:rPr lang="en-US" dirty="0">
                <a:latin typeface="Helvetica" pitchFamily="34" charset="0"/>
              </a:rPr>
              <a:t>The SCC gave the Federal Government 6 months to create new remedial legislation to deal with mentally disordered accused. </a:t>
            </a:r>
          </a:p>
          <a:p>
            <a:pPr>
              <a:buNone/>
            </a:pPr>
            <a:endParaRPr lang="en-US" dirty="0">
              <a:latin typeface="Helvetica" pitchFamily="34" charset="0"/>
            </a:endParaRPr>
          </a:p>
          <a:p>
            <a:pPr>
              <a:buNone/>
            </a:pPr>
            <a:r>
              <a:rPr lang="en-US" dirty="0">
                <a:latin typeface="Helvetica" pitchFamily="34" charset="0"/>
              </a:rPr>
              <a:t>	Enter Part XX.1 of the </a:t>
            </a:r>
            <a:r>
              <a:rPr lang="en-US" i="1" dirty="0">
                <a:latin typeface="Helvetica" pitchFamily="34" charset="0"/>
              </a:rPr>
              <a:t>Criminal Code.</a:t>
            </a:r>
          </a:p>
        </p:txBody>
      </p:sp>
    </p:spTree>
    <p:extLst>
      <p:ext uri="{BB962C8B-B14F-4D97-AF65-F5344CB8AC3E}">
        <p14:creationId xmlns:p14="http://schemas.microsoft.com/office/powerpoint/2010/main" val="11238517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Protected Statements – s. 672.21</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sz="2600" dirty="0"/>
              <a:t>A “protected statement” is a statement made by an accused during course and for purpose of assessment or treatment </a:t>
            </a:r>
          </a:p>
          <a:p>
            <a:endParaRPr lang="en-CA" sz="2600" dirty="0"/>
          </a:p>
          <a:p>
            <a:pPr marL="0" indent="0">
              <a:buNone/>
            </a:pPr>
            <a:r>
              <a:rPr lang="en-CA" sz="2600" dirty="0"/>
              <a:t>No protected statement or reference to a protected statement made by an accused is admissible in evidence, without the consent of the accused</a:t>
            </a:r>
            <a:r>
              <a:rPr lang="en-US" sz="2600" dirty="0"/>
              <a:t> unless:</a:t>
            </a:r>
          </a:p>
          <a:p>
            <a:pPr lvl="1"/>
            <a:r>
              <a:rPr lang="en-US" sz="2600" dirty="0"/>
              <a:t>determining fitness</a:t>
            </a:r>
          </a:p>
          <a:p>
            <a:pPr lvl="1"/>
            <a:r>
              <a:rPr lang="en-US" sz="2600" dirty="0"/>
              <a:t>determining NCR</a:t>
            </a:r>
          </a:p>
          <a:p>
            <a:pPr lvl="1"/>
            <a:r>
              <a:rPr lang="en-US" sz="2600" dirty="0"/>
              <a:t>making a disposition or for a placement hearing</a:t>
            </a:r>
          </a:p>
          <a:p>
            <a:pPr lvl="1"/>
            <a:r>
              <a:rPr lang="en-US" sz="2600" dirty="0"/>
              <a:t>challenging credibility of accused with respect to material inconsistency in any proceeding</a:t>
            </a:r>
          </a:p>
          <a:p>
            <a:endParaRPr lang="en-US" dirty="0"/>
          </a:p>
        </p:txBody>
      </p:sp>
    </p:spTree>
    <p:extLst>
      <p:ext uri="{BB962C8B-B14F-4D97-AF65-F5344CB8AC3E}">
        <p14:creationId xmlns:p14="http://schemas.microsoft.com/office/powerpoint/2010/main" val="30485194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Time Limits for Assessments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9576923"/>
              </p:ext>
            </p:extLst>
          </p:nvPr>
        </p:nvGraphicFramePr>
        <p:xfrm>
          <a:off x="457200" y="1600200"/>
          <a:ext cx="8229602" cy="5222240"/>
        </p:xfrm>
        <a:graphic>
          <a:graphicData uri="http://schemas.openxmlformats.org/drawingml/2006/table">
            <a:tbl>
              <a:tblPr firstRow="1" bandRow="1">
                <a:tableStyleId>{5C22544A-7EE6-4342-B048-85BDC9FD1C3A}</a:tableStyleId>
              </a:tblPr>
              <a:tblGrid>
                <a:gridCol w="4114801">
                  <a:extLst>
                    <a:ext uri="{9D8B030D-6E8A-4147-A177-3AD203B41FA5}">
                      <a16:colId xmlns:a16="http://schemas.microsoft.com/office/drawing/2014/main" val="20000"/>
                    </a:ext>
                  </a:extLst>
                </a:gridCol>
                <a:gridCol w="4114801">
                  <a:extLst>
                    <a:ext uri="{9D8B030D-6E8A-4147-A177-3AD203B41FA5}">
                      <a16:colId xmlns:a16="http://schemas.microsoft.com/office/drawing/2014/main" val="20001"/>
                    </a:ext>
                  </a:extLst>
                </a:gridCol>
              </a:tblGrid>
              <a:tr h="370840">
                <a:tc>
                  <a:txBody>
                    <a:bodyPr/>
                    <a:lstStyle/>
                    <a:p>
                      <a:endParaRPr lang="en-US" dirty="0">
                        <a:solidFill>
                          <a:schemeClr val="tx1"/>
                        </a:solidFill>
                      </a:endParaRPr>
                    </a:p>
                  </a:txBody>
                  <a:tcPr marL="98754" marR="98754"/>
                </a:tc>
                <a:tc>
                  <a:txBody>
                    <a:bodyPr/>
                    <a:lstStyle/>
                    <a:p>
                      <a:endParaRPr lang="en-US" dirty="0"/>
                    </a:p>
                  </a:txBody>
                  <a:tcPr marL="98754" marR="98754"/>
                </a:tc>
                <a:extLst>
                  <a:ext uri="{0D108BD9-81ED-4DB2-BD59-A6C34878D82A}">
                    <a16:rowId xmlns:a16="http://schemas.microsoft.com/office/drawing/2014/main" val="10000"/>
                  </a:ext>
                </a:extLst>
              </a:tr>
              <a:tr h="370840">
                <a:tc>
                  <a:txBody>
                    <a:bodyPr/>
                    <a:lstStyle/>
                    <a:p>
                      <a:r>
                        <a:rPr lang="en-US" sz="1800" b="0" i="0" u="none" strike="noStrike" kern="1200" baseline="0" dirty="0">
                          <a:solidFill>
                            <a:schemeClr val="dk1"/>
                          </a:solidFill>
                          <a:latin typeface="+mn-lt"/>
                          <a:ea typeface="+mn-ea"/>
                          <a:cs typeface="+mn-cs"/>
                        </a:rPr>
                        <a:t>Assessment order </a:t>
                      </a:r>
                      <a:endParaRPr lang="en-US" dirty="0"/>
                    </a:p>
                  </a:txBody>
                  <a:tcPr marL="98754" marR="98754"/>
                </a:tc>
                <a:tc>
                  <a:txBody>
                    <a:bodyPr/>
                    <a:lstStyle/>
                    <a:p>
                      <a:r>
                        <a:rPr lang="en-US" sz="1800" b="0" i="0" u="none" strike="noStrike" kern="1200" baseline="0" dirty="0">
                          <a:solidFill>
                            <a:schemeClr val="dk1"/>
                          </a:solidFill>
                          <a:latin typeface="+mn-lt"/>
                          <a:ea typeface="+mn-ea"/>
                          <a:cs typeface="+mn-cs"/>
                        </a:rPr>
                        <a:t>Generally assessment orders are not in force for more than 30 days – s.672.14(1)</a:t>
                      </a:r>
                      <a:endParaRPr lang="en-US" dirty="0"/>
                    </a:p>
                  </a:txBody>
                  <a:tcPr marL="98754" marR="98754"/>
                </a:tc>
                <a:extLst>
                  <a:ext uri="{0D108BD9-81ED-4DB2-BD59-A6C34878D82A}">
                    <a16:rowId xmlns:a16="http://schemas.microsoft.com/office/drawing/2014/main" val="10001"/>
                  </a:ext>
                </a:extLst>
              </a:tr>
              <a:tr h="370840">
                <a:tc>
                  <a:txBody>
                    <a:bodyPr/>
                    <a:lstStyle/>
                    <a:p>
                      <a:r>
                        <a:rPr lang="en-US" sz="1800" b="0" i="0" u="none" strike="noStrike" kern="1200" baseline="0" dirty="0">
                          <a:solidFill>
                            <a:schemeClr val="dk1"/>
                          </a:solidFill>
                          <a:latin typeface="+mn-lt"/>
                          <a:ea typeface="+mn-ea"/>
                          <a:cs typeface="+mn-cs"/>
                        </a:rPr>
                        <a:t>Assessment for fitness to stand trial </a:t>
                      </a:r>
                      <a:endParaRPr lang="en-US" dirty="0"/>
                    </a:p>
                  </a:txBody>
                  <a:tcPr marL="98754" marR="98754"/>
                </a:tc>
                <a:tc>
                  <a:txBody>
                    <a:bodyPr/>
                    <a:lstStyle/>
                    <a:p>
                      <a:r>
                        <a:rPr lang="en-US" sz="1800" b="0" i="0" u="none" strike="noStrike" kern="1200" baseline="0" dirty="0">
                          <a:solidFill>
                            <a:schemeClr val="dk1"/>
                          </a:solidFill>
                          <a:latin typeface="+mn-lt"/>
                          <a:ea typeface="+mn-ea"/>
                          <a:cs typeface="+mn-cs"/>
                        </a:rPr>
                        <a:t>Generally to take place within five days. Accused and Crown prosecutor may agree to longer period, up to 30 days – s.672.14(2)</a:t>
                      </a:r>
                      <a:endParaRPr lang="en-US" dirty="0"/>
                    </a:p>
                  </a:txBody>
                  <a:tcPr marL="98754" marR="98754"/>
                </a:tc>
                <a:extLst>
                  <a:ext uri="{0D108BD9-81ED-4DB2-BD59-A6C34878D82A}">
                    <a16:rowId xmlns:a16="http://schemas.microsoft.com/office/drawing/2014/main" val="10002"/>
                  </a:ext>
                </a:extLst>
              </a:tr>
              <a:tr h="370840">
                <a:tc>
                  <a:txBody>
                    <a:bodyPr/>
                    <a:lstStyle/>
                    <a:p>
                      <a:r>
                        <a:rPr lang="en-US" dirty="0"/>
                        <a:t>“Compelling circumstances” exception</a:t>
                      </a:r>
                    </a:p>
                  </a:txBody>
                  <a:tcPr marL="98754" marR="98754"/>
                </a:tc>
                <a:tc>
                  <a:txBody>
                    <a:bodyPr/>
                    <a:lstStyle/>
                    <a:p>
                      <a:r>
                        <a:rPr lang="en-US" sz="1800" b="0" i="0" u="none" strike="noStrike" kern="1200" baseline="0" dirty="0">
                          <a:solidFill>
                            <a:schemeClr val="dk1"/>
                          </a:solidFill>
                          <a:latin typeface="+mn-lt"/>
                          <a:ea typeface="+mn-ea"/>
                          <a:cs typeface="+mn-cs"/>
                        </a:rPr>
                        <a:t>In “compelling circumstances” (which are not defined), the court may continue the assessment order in force for up to 60 days – s.672.14(3)</a:t>
                      </a:r>
                      <a:endParaRPr lang="en-US" dirty="0"/>
                    </a:p>
                  </a:txBody>
                  <a:tcPr marL="98754" marR="98754"/>
                </a:tc>
                <a:extLst>
                  <a:ext uri="{0D108BD9-81ED-4DB2-BD59-A6C34878D82A}">
                    <a16:rowId xmlns:a16="http://schemas.microsoft.com/office/drawing/2014/main" val="10003"/>
                  </a:ext>
                </a:extLst>
              </a:tr>
              <a:tr h="370840">
                <a:tc>
                  <a:txBody>
                    <a:bodyPr/>
                    <a:lstStyle/>
                    <a:p>
                      <a:r>
                        <a:rPr lang="en-US" dirty="0"/>
                        <a:t>Extension</a:t>
                      </a:r>
                    </a:p>
                  </a:txBody>
                  <a:tcPr marL="98754" marR="98754"/>
                </a:tc>
                <a:tc>
                  <a:txBody>
                    <a:bodyPr/>
                    <a:lstStyle/>
                    <a:p>
                      <a:r>
                        <a:rPr lang="en-US" sz="1800" b="0" i="0" u="none" strike="noStrike" kern="1200" baseline="0" dirty="0">
                          <a:solidFill>
                            <a:schemeClr val="dk1"/>
                          </a:solidFill>
                          <a:latin typeface="+mn-lt"/>
                          <a:ea typeface="+mn-ea"/>
                          <a:cs typeface="+mn-cs"/>
                        </a:rPr>
                        <a:t>Order may be extended for further period of up to 30 days, provided that total period (initial + extension) does not exceed 60 days – s.672.15</a:t>
                      </a:r>
                      <a:endParaRPr lang="en-US" dirty="0"/>
                    </a:p>
                  </a:txBody>
                  <a:tcPr marL="98754" marR="98754"/>
                </a:tc>
                <a:extLst>
                  <a:ext uri="{0D108BD9-81ED-4DB2-BD59-A6C34878D82A}">
                    <a16:rowId xmlns:a16="http://schemas.microsoft.com/office/drawing/2014/main" val="10004"/>
                  </a:ext>
                </a:extLst>
              </a:tr>
              <a:tr h="370840">
                <a:tc>
                  <a:txBody>
                    <a:bodyPr/>
                    <a:lstStyle/>
                    <a:p>
                      <a:endParaRPr lang="en-US"/>
                    </a:p>
                  </a:txBody>
                  <a:tcPr marL="98754" marR="98754"/>
                </a:tc>
                <a:tc>
                  <a:txBody>
                    <a:bodyPr/>
                    <a:lstStyle/>
                    <a:p>
                      <a:endParaRPr lang="en-US" dirty="0"/>
                    </a:p>
                  </a:txBody>
                  <a:tcPr marL="98754" marR="987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132847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POST-VERDICT PROCEEDINGS</a:t>
            </a:r>
          </a:p>
        </p:txBody>
      </p:sp>
      <p:sp>
        <p:nvSpPr>
          <p:cNvPr id="5" name="Text Placeholder 4"/>
          <p:cNvSpPr>
            <a:spLocks noGrp="1"/>
          </p:cNvSpPr>
          <p:nvPr>
            <p:ph type="body" idx="1"/>
          </p:nvPr>
        </p:nvSpPr>
        <p:spPr/>
        <p:txBody>
          <a:bodyPr/>
          <a:lstStyle/>
          <a:p>
            <a:r>
              <a:rPr lang="en-US" dirty="0"/>
              <a:t>Court or Review Board?</a:t>
            </a:r>
          </a:p>
        </p:txBody>
      </p:sp>
    </p:spTree>
    <p:extLst>
      <p:ext uri="{BB962C8B-B14F-4D97-AF65-F5344CB8AC3E}">
        <p14:creationId xmlns:p14="http://schemas.microsoft.com/office/powerpoint/2010/main" val="30002163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Accused Found </a:t>
            </a:r>
            <a:r>
              <a:rPr lang="en-US" u="sng" dirty="0"/>
              <a:t>Fit</a:t>
            </a:r>
            <a:r>
              <a:rPr lang="en-US" dirty="0"/>
              <a:t> to Stand Trial</a:t>
            </a:r>
          </a:p>
        </p:txBody>
      </p:sp>
      <p:sp>
        <p:nvSpPr>
          <p:cNvPr id="3" name="Content Placeholder 2"/>
          <p:cNvSpPr>
            <a:spLocks noGrp="1"/>
          </p:cNvSpPr>
          <p:nvPr>
            <p:ph idx="1"/>
          </p:nvPr>
        </p:nvSpPr>
        <p:spPr/>
        <p:txBody>
          <a:bodyPr/>
          <a:lstStyle/>
          <a:p>
            <a:r>
              <a:rPr lang="en-US" sz="2800" dirty="0"/>
              <a:t>If the accused is found fit to stand trial, the criminal proceedings continue as if the issue of fitness of the accused had never arisen – s.672.28</a:t>
            </a:r>
          </a:p>
          <a:p>
            <a:r>
              <a:rPr lang="en-CA" sz="2800" dirty="0"/>
              <a:t>“Keep fit” order - Where an accused detained in custody is found fit to stand trial, the court may order the accused to be detained in a hospital until the completion of the trial, if the court has reasonable grounds to believe that the accused would become unfit to stand trial if released – s.672.29</a:t>
            </a:r>
            <a:endParaRPr lang="en-US" sz="2800" dirty="0"/>
          </a:p>
          <a:p>
            <a:endParaRPr lang="en-US" dirty="0"/>
          </a:p>
        </p:txBody>
      </p:sp>
    </p:spTree>
    <p:extLst>
      <p:ext uri="{BB962C8B-B14F-4D97-AF65-F5344CB8AC3E}">
        <p14:creationId xmlns:p14="http://schemas.microsoft.com/office/powerpoint/2010/main" val="12798790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t>Accused Found Unfit to Stand Trial – What Next?</a:t>
            </a:r>
          </a:p>
        </p:txBody>
      </p:sp>
      <p:sp>
        <p:nvSpPr>
          <p:cNvPr id="3" name="Content Placeholder 2"/>
          <p:cNvSpPr>
            <a:spLocks noGrp="1"/>
          </p:cNvSpPr>
          <p:nvPr>
            <p:ph idx="1"/>
          </p:nvPr>
        </p:nvSpPr>
        <p:spPr/>
        <p:txBody>
          <a:bodyPr/>
          <a:lstStyle/>
          <a:p>
            <a:pPr marL="0" indent="0">
              <a:buNone/>
            </a:pPr>
            <a:r>
              <a:rPr lang="en-US" sz="2800" dirty="0"/>
              <a:t>Following a finding of </a:t>
            </a:r>
            <a:r>
              <a:rPr lang="en-US" sz="2800" u="sng" dirty="0"/>
              <a:t>unfit</a:t>
            </a:r>
            <a:r>
              <a:rPr lang="en-US" sz="2800" dirty="0"/>
              <a:t> to stand trial, the court can:</a:t>
            </a:r>
          </a:p>
          <a:p>
            <a:pPr marL="0" indent="0">
              <a:buNone/>
            </a:pPr>
            <a:endParaRPr lang="en-US" sz="2800" dirty="0"/>
          </a:p>
          <a:p>
            <a:pPr marL="457200" indent="-457200">
              <a:buClr>
                <a:schemeClr val="tx2"/>
              </a:buClr>
              <a:buAutoNum type="arabicParenR"/>
            </a:pPr>
            <a:r>
              <a:rPr lang="en-US" sz="2800" dirty="0"/>
              <a:t>make a treatment order; or</a:t>
            </a:r>
          </a:p>
          <a:p>
            <a:pPr marL="457200" indent="-457200">
              <a:buClr>
                <a:schemeClr val="tx2"/>
              </a:buClr>
              <a:buAutoNum type="arabicParenR"/>
            </a:pPr>
            <a:r>
              <a:rPr lang="en-US" sz="2800" dirty="0"/>
              <a:t>hold a disposition hearing and make a disposition; or</a:t>
            </a:r>
          </a:p>
          <a:p>
            <a:pPr marL="457200" indent="-457200">
              <a:buClr>
                <a:schemeClr val="tx2"/>
              </a:buClr>
              <a:buAutoNum type="arabicParenR"/>
            </a:pPr>
            <a:r>
              <a:rPr lang="en-US" sz="2800" dirty="0"/>
              <a:t>refer the matter to the Nunavut Review Board for an initial disposition hearing</a:t>
            </a:r>
          </a:p>
          <a:p>
            <a:pPr marL="457200" indent="-457200">
              <a:buAutoNum type="arabicParenR"/>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23855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br>
              <a:rPr lang="en-US" dirty="0"/>
            </a:br>
            <a:r>
              <a:rPr lang="en-US" dirty="0"/>
              <a:t>Court-Ordered Treatment of Unfit Accused - s.672.58</a:t>
            </a:r>
            <a:br>
              <a:rPr lang="en-US" dirty="0"/>
            </a:br>
            <a:r>
              <a:rPr lang="en-US" dirty="0"/>
              <a:t> </a:t>
            </a:r>
          </a:p>
        </p:txBody>
      </p:sp>
      <p:sp>
        <p:nvSpPr>
          <p:cNvPr id="5" name="Content Placeholder 4"/>
          <p:cNvSpPr>
            <a:spLocks noGrp="1"/>
          </p:cNvSpPr>
          <p:nvPr>
            <p:ph idx="1"/>
          </p:nvPr>
        </p:nvSpPr>
        <p:spPr/>
        <p:txBody>
          <a:bodyPr>
            <a:normAutofit fontScale="92500"/>
          </a:bodyPr>
          <a:lstStyle/>
          <a:p>
            <a:r>
              <a:rPr lang="en-US" sz="2800" dirty="0"/>
              <a:t>When an accused is found unfit to stand trial, the prosecutor may apply to judge for a treatment order</a:t>
            </a:r>
          </a:p>
          <a:p>
            <a:r>
              <a:rPr lang="en-US" sz="2800" dirty="0"/>
              <a:t>Under a treatment order an accused can be treated regardless of whether they consent</a:t>
            </a:r>
          </a:p>
          <a:p>
            <a:r>
              <a:rPr lang="en-US" sz="2800" dirty="0"/>
              <a:t>A treatment order may be made for a period not exceeding 60 days at a designated psychiatric facility  </a:t>
            </a:r>
          </a:p>
          <a:p>
            <a:r>
              <a:rPr lang="en-US" sz="2800" dirty="0"/>
              <a:t>Before making a treatment order, the judge must obtain the consent of the person in charge of the hospital where the accused is to be treated – s.672.62</a:t>
            </a:r>
          </a:p>
          <a:p>
            <a:endParaRPr lang="en-US" dirty="0"/>
          </a:p>
        </p:txBody>
      </p:sp>
    </p:spTree>
    <p:extLst>
      <p:ext uri="{BB962C8B-B14F-4D97-AF65-F5344CB8AC3E}">
        <p14:creationId xmlns:p14="http://schemas.microsoft.com/office/powerpoint/2010/main" val="3031097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10337" cy="990600"/>
          </a:xfrm>
        </p:spPr>
        <p:txBody>
          <a:bodyPr>
            <a:normAutofit fontScale="90000"/>
          </a:bodyPr>
          <a:lstStyle/>
          <a:p>
            <a:r>
              <a:rPr lang="en-CA" dirty="0"/>
              <a:t>Grounds for Treatment Order</a:t>
            </a:r>
            <a:r>
              <a:rPr lang="en-US" dirty="0"/>
              <a:t> – s.</a:t>
            </a:r>
            <a:r>
              <a:rPr lang="en-CA" dirty="0"/>
              <a:t> 672.59(2)</a:t>
            </a:r>
            <a:r>
              <a:rPr lang="en-US" dirty="0"/>
              <a:t> </a:t>
            </a:r>
          </a:p>
        </p:txBody>
      </p:sp>
      <p:sp>
        <p:nvSpPr>
          <p:cNvPr id="3" name="Content Placeholder 2"/>
          <p:cNvSpPr>
            <a:spLocks noGrp="1"/>
          </p:cNvSpPr>
          <p:nvPr>
            <p:ph idx="1"/>
          </p:nvPr>
        </p:nvSpPr>
        <p:spPr/>
        <p:txBody>
          <a:bodyPr>
            <a:noAutofit/>
          </a:bodyPr>
          <a:lstStyle/>
          <a:p>
            <a:pPr marL="0" indent="0">
              <a:buNone/>
            </a:pPr>
            <a:r>
              <a:rPr lang="en-US" sz="2500" dirty="0"/>
              <a:t>Court must be satisfied on testimony of medical practitioner that s. 672.59 criteria are met:</a:t>
            </a:r>
          </a:p>
          <a:p>
            <a:pPr marL="0" indent="0">
              <a:buNone/>
            </a:pPr>
            <a:endParaRPr lang="en-US" sz="2500" dirty="0"/>
          </a:p>
          <a:p>
            <a:pPr lvl="1"/>
            <a:r>
              <a:rPr lang="en-US" sz="2500" dirty="0"/>
              <a:t>Accused is unfit</a:t>
            </a:r>
          </a:p>
          <a:p>
            <a:pPr lvl="1"/>
            <a:r>
              <a:rPr lang="en-US" sz="2500" dirty="0"/>
              <a:t>Specified psychiatric and/or medical treatment will likely make accused fit to stand trial within 60 days and that without treatment accused is likely to remain unfit</a:t>
            </a:r>
          </a:p>
          <a:p>
            <a:pPr lvl="1"/>
            <a:r>
              <a:rPr lang="en-US" sz="2500" dirty="0"/>
              <a:t>Risk of harm to accused not disproportionate to benefit</a:t>
            </a:r>
          </a:p>
          <a:p>
            <a:pPr lvl="1"/>
            <a:r>
              <a:rPr lang="en-US" sz="2500" dirty="0"/>
              <a:t>Proposed treatment is least restrictive</a:t>
            </a:r>
          </a:p>
        </p:txBody>
      </p:sp>
    </p:spTree>
    <p:extLst>
      <p:ext uri="{BB962C8B-B14F-4D97-AF65-F5344CB8AC3E}">
        <p14:creationId xmlns:p14="http://schemas.microsoft.com/office/powerpoint/2010/main" val="17182621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After Treatment Order</a:t>
            </a:r>
          </a:p>
        </p:txBody>
      </p:sp>
      <p:sp>
        <p:nvSpPr>
          <p:cNvPr id="3" name="Content Placeholder 2"/>
          <p:cNvSpPr>
            <a:spLocks noGrp="1"/>
          </p:cNvSpPr>
          <p:nvPr>
            <p:ph idx="1"/>
          </p:nvPr>
        </p:nvSpPr>
        <p:spPr>
          <a:xfrm>
            <a:off x="457199" y="1600200"/>
            <a:ext cx="8542421" cy="4876800"/>
          </a:xfrm>
        </p:spPr>
        <p:txBody>
          <a:bodyPr>
            <a:normAutofit fontScale="85000" lnSpcReduction="10000"/>
          </a:bodyPr>
          <a:lstStyle/>
          <a:p>
            <a:pPr lvl="0"/>
            <a:r>
              <a:rPr lang="en-CA" sz="3000" dirty="0"/>
              <a:t>Accused is returned to court and fitness to stand trial is retried</a:t>
            </a:r>
          </a:p>
          <a:p>
            <a:pPr lvl="0"/>
            <a:endParaRPr lang="en-US" sz="3000" dirty="0"/>
          </a:p>
          <a:p>
            <a:pPr lvl="0"/>
            <a:r>
              <a:rPr lang="en-CA" sz="3000" dirty="0"/>
              <a:t>If the accused is found </a:t>
            </a:r>
            <a:r>
              <a:rPr lang="en-CA" sz="3000" u="sng" dirty="0"/>
              <a:t>fit to stand trial</a:t>
            </a:r>
            <a:r>
              <a:rPr lang="en-CA" sz="3000" dirty="0"/>
              <a:t>, the case proceeds - a “keep fit” order (s. 672.29) may be made to maintain the accused’s fitness pending trial</a:t>
            </a:r>
          </a:p>
          <a:p>
            <a:pPr lvl="0"/>
            <a:endParaRPr lang="en-US" sz="3000" dirty="0"/>
          </a:p>
          <a:p>
            <a:pPr lvl="0"/>
            <a:r>
              <a:rPr lang="en-CA" sz="3000" dirty="0"/>
              <a:t>If the accused is found </a:t>
            </a:r>
            <a:r>
              <a:rPr lang="en-CA" sz="3000" u="sng" dirty="0"/>
              <a:t>unfit</a:t>
            </a:r>
            <a:r>
              <a:rPr lang="en-CA" sz="3000" dirty="0"/>
              <a:t> after a treatment order, the court can, but often does not, make a disposition</a:t>
            </a:r>
          </a:p>
          <a:p>
            <a:pPr lvl="0"/>
            <a:endParaRPr lang="en-CA" sz="3000" dirty="0"/>
          </a:p>
          <a:p>
            <a:pPr lvl="0"/>
            <a:r>
              <a:rPr lang="en-CA" sz="3000" dirty="0"/>
              <a:t>Either way the matter is referred to the Nunavut Review Board for disposition</a:t>
            </a:r>
            <a:endParaRPr lang="en-US" sz="3000" dirty="0"/>
          </a:p>
          <a:p>
            <a:endParaRPr lang="en-US" dirty="0"/>
          </a:p>
          <a:p>
            <a:endParaRPr lang="en-US" dirty="0"/>
          </a:p>
        </p:txBody>
      </p:sp>
    </p:spTree>
    <p:extLst>
      <p:ext uri="{BB962C8B-B14F-4D97-AF65-F5344CB8AC3E}">
        <p14:creationId xmlns:p14="http://schemas.microsoft.com/office/powerpoint/2010/main" val="6076574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Disposition Hearings by the Court</a:t>
            </a:r>
          </a:p>
        </p:txBody>
      </p:sp>
      <p:sp>
        <p:nvSpPr>
          <p:cNvPr id="3" name="Content Placeholder 2"/>
          <p:cNvSpPr>
            <a:spLocks noGrp="1"/>
          </p:cNvSpPr>
          <p:nvPr>
            <p:ph idx="1"/>
          </p:nvPr>
        </p:nvSpPr>
        <p:spPr/>
        <p:txBody>
          <a:bodyPr>
            <a:normAutofit/>
          </a:bodyPr>
          <a:lstStyle/>
          <a:p>
            <a:r>
              <a:rPr lang="en-US" dirty="0"/>
              <a:t>After a verdict of NCR or unfit to stand trial, on application of either the accused or the Crown, the court </a:t>
            </a:r>
            <a:r>
              <a:rPr lang="en-US" b="1" dirty="0"/>
              <a:t>must</a:t>
            </a:r>
            <a:r>
              <a:rPr lang="en-US" dirty="0"/>
              <a:t> hold a disposition hearing </a:t>
            </a:r>
          </a:p>
          <a:p>
            <a:r>
              <a:rPr lang="en-US" dirty="0"/>
              <a:t>Even if a disposition hearing is held, the court is not required to make a disposition</a:t>
            </a:r>
          </a:p>
          <a:p>
            <a:r>
              <a:rPr lang="en-US" dirty="0"/>
              <a:t>Court may only make a disposition if satisfied that it can readily do so </a:t>
            </a:r>
            <a:r>
              <a:rPr lang="en-US" b="1" u="sng" dirty="0"/>
              <a:t>and</a:t>
            </a:r>
            <a:r>
              <a:rPr lang="en-US" dirty="0"/>
              <a:t> that a disposition should be made without delay – s.672.45(2)</a:t>
            </a:r>
          </a:p>
          <a:p>
            <a:r>
              <a:rPr lang="en-US" dirty="0"/>
              <a:t>If these two conditions are not present, the Court will generally refer the matter to the Review Board for an initial hearing</a:t>
            </a:r>
          </a:p>
        </p:txBody>
      </p:sp>
    </p:spTree>
    <p:extLst>
      <p:ext uri="{BB962C8B-B14F-4D97-AF65-F5344CB8AC3E}">
        <p14:creationId xmlns:p14="http://schemas.microsoft.com/office/powerpoint/2010/main" val="29371287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Initial Hearings by the NRB - Timing</a:t>
            </a:r>
          </a:p>
        </p:txBody>
      </p:sp>
      <p:sp>
        <p:nvSpPr>
          <p:cNvPr id="3" name="Content Placeholder 2"/>
          <p:cNvSpPr>
            <a:spLocks noGrp="1"/>
          </p:cNvSpPr>
          <p:nvPr>
            <p:ph idx="1"/>
          </p:nvPr>
        </p:nvSpPr>
        <p:spPr/>
        <p:txBody>
          <a:bodyPr>
            <a:normAutofit lnSpcReduction="10000"/>
          </a:bodyPr>
          <a:lstStyle/>
          <a:p>
            <a:r>
              <a:rPr lang="en-US" dirty="0"/>
              <a:t>Where no disposition is made by the court, an initial disposition hearing by the Review Board should occur no later than </a:t>
            </a:r>
            <a:r>
              <a:rPr lang="en-US" b="1" dirty="0"/>
              <a:t>45 days</a:t>
            </a:r>
            <a:r>
              <a:rPr lang="en-US" dirty="0"/>
              <a:t> after the Court renders the verdict of UST or NCR – 672.47(1)</a:t>
            </a:r>
          </a:p>
          <a:p>
            <a:r>
              <a:rPr lang="en-US" dirty="0"/>
              <a:t>The court may extend the time for holding the initial Review Board hearing to no later than </a:t>
            </a:r>
            <a:r>
              <a:rPr lang="en-US" b="1" dirty="0"/>
              <a:t>90 days</a:t>
            </a:r>
            <a:r>
              <a:rPr lang="en-US" dirty="0"/>
              <a:t> from the time the verdict is rendered – s.672.47(2) – this is often the case in Nunavut</a:t>
            </a:r>
          </a:p>
          <a:p>
            <a:r>
              <a:rPr lang="en-US" dirty="0"/>
              <a:t>Even where the court does make an initial disposition (other than an absolute discharge), the Review Board is still required to hold a hearing and review the disposition within 90 days of the Court making a disposition – S.672.47(3)</a:t>
            </a:r>
          </a:p>
        </p:txBody>
      </p:sp>
    </p:spTree>
    <p:extLst>
      <p:ext uri="{BB962C8B-B14F-4D97-AF65-F5344CB8AC3E}">
        <p14:creationId xmlns:p14="http://schemas.microsoft.com/office/powerpoint/2010/main" val="569312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A53926"/>
                </a:solidFill>
              </a:rPr>
              <a:t>Purpose of Part XX.1</a:t>
            </a:r>
          </a:p>
        </p:txBody>
      </p:sp>
      <p:sp>
        <p:nvSpPr>
          <p:cNvPr id="5" name="Content Placeholder 4"/>
          <p:cNvSpPr>
            <a:spLocks noGrp="1"/>
          </p:cNvSpPr>
          <p:nvPr>
            <p:ph idx="1"/>
          </p:nvPr>
        </p:nvSpPr>
        <p:spPr/>
        <p:txBody>
          <a:bodyPr>
            <a:normAutofit lnSpcReduction="10000"/>
          </a:bodyPr>
          <a:lstStyle/>
          <a:p>
            <a:pPr marL="0" indent="0">
              <a:buNone/>
            </a:pPr>
            <a:r>
              <a:rPr lang="en-US" i="1" dirty="0"/>
              <a:t>Part XX.I reflected an entirely new approach to the problem of the mentally ill offender, based on a growing appreciation that treating mentally ill offenders like other offenders failed to address properly the interests of either the offenders or the public. The mentally ill offender who is imprisoned and denied treatment is ill-served by being punished for an offence for which he or she should not in fairness be held morally responsible. At the same time, the public facing the unconditional release of the untreated mentally ill offender was equally ill-served. To achieve the twin goals of fair treatment and public safety, a new approach was required</a:t>
            </a:r>
          </a:p>
          <a:p>
            <a:pPr marL="0" indent="0">
              <a:buNone/>
            </a:pPr>
            <a:endParaRPr lang="en-US" i="1" dirty="0"/>
          </a:p>
          <a:p>
            <a:pPr marL="0" indent="0">
              <a:buNone/>
            </a:pPr>
            <a:r>
              <a:rPr lang="en-US" i="1" dirty="0" err="1"/>
              <a:t>Winko</a:t>
            </a:r>
            <a:r>
              <a:rPr lang="en-US" i="1" dirty="0"/>
              <a:t>, 1999, SCC</a:t>
            </a:r>
            <a:endParaRPr lang="en-US" dirty="0"/>
          </a:p>
        </p:txBody>
      </p:sp>
    </p:spTree>
    <p:extLst>
      <p:ext uri="{BB962C8B-B14F-4D97-AF65-F5344CB8AC3E}">
        <p14:creationId xmlns:p14="http://schemas.microsoft.com/office/powerpoint/2010/main" val="3167728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If No Court Disposition - What Happens to Accused Pending Initial Review Board Hearing – s. 672.46</a:t>
            </a:r>
          </a:p>
        </p:txBody>
      </p:sp>
      <p:sp>
        <p:nvSpPr>
          <p:cNvPr id="3" name="Content Placeholder 2"/>
          <p:cNvSpPr>
            <a:spLocks noGrp="1"/>
          </p:cNvSpPr>
          <p:nvPr>
            <p:ph idx="1"/>
          </p:nvPr>
        </p:nvSpPr>
        <p:spPr/>
        <p:txBody>
          <a:bodyPr>
            <a:normAutofit fontScale="85000" lnSpcReduction="10000"/>
          </a:bodyPr>
          <a:lstStyle/>
          <a:p>
            <a:r>
              <a:rPr lang="en-US" sz="3200" dirty="0"/>
              <a:t>General rule is that the status quo re liberty/detention of the accused is maintained following NCR or unfit verdict – s.672.46(1)</a:t>
            </a:r>
          </a:p>
          <a:p>
            <a:endParaRPr lang="en-US" sz="3200" dirty="0"/>
          </a:p>
          <a:p>
            <a:r>
              <a:rPr lang="en-US" sz="3200" dirty="0"/>
              <a:t>But Criminal Code permits court to make or vary an order for the interim release or detention of the accused pending an initial hearing by the NRB</a:t>
            </a:r>
          </a:p>
          <a:p>
            <a:endParaRPr lang="en-US" sz="3200" dirty="0"/>
          </a:p>
          <a:p>
            <a:r>
              <a:rPr lang="en-US" sz="3200" dirty="0"/>
              <a:t>Significantly, the Code allows court to detain the accused in custody </a:t>
            </a:r>
            <a:r>
              <a:rPr lang="en-US" sz="3200" u="sng" dirty="0"/>
              <a:t>in a forensic psychiatric hospital</a:t>
            </a:r>
            <a:r>
              <a:rPr lang="en-US" sz="3200" dirty="0"/>
              <a:t> pending the initial hearing by the NRB - s.672.46(2)</a:t>
            </a:r>
          </a:p>
          <a:p>
            <a:endParaRPr lang="en-US" dirty="0"/>
          </a:p>
        </p:txBody>
      </p:sp>
    </p:spTree>
    <p:extLst>
      <p:ext uri="{BB962C8B-B14F-4D97-AF65-F5344CB8AC3E}">
        <p14:creationId xmlns:p14="http://schemas.microsoft.com/office/powerpoint/2010/main" val="2389362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Bail Pending Initial Review Board Hearing</a:t>
            </a:r>
          </a:p>
        </p:txBody>
      </p:sp>
      <p:sp>
        <p:nvSpPr>
          <p:cNvPr id="3" name="Content Placeholder 2"/>
          <p:cNvSpPr>
            <a:spLocks noGrp="1"/>
          </p:cNvSpPr>
          <p:nvPr>
            <p:ph idx="1"/>
          </p:nvPr>
        </p:nvSpPr>
        <p:spPr/>
        <p:txBody>
          <a:bodyPr/>
          <a:lstStyle/>
          <a:p>
            <a:pPr marL="0" indent="0">
              <a:buNone/>
            </a:pPr>
            <a:r>
              <a:rPr lang="en-US" dirty="0"/>
              <a:t>If interim judicial release continued/granted pending initial NRB hearing, Court should consider adding conditions that will assist the Board in taking jurisdiction over the accused, for example:</a:t>
            </a:r>
          </a:p>
          <a:p>
            <a:pPr marL="0" indent="0">
              <a:buNone/>
            </a:pPr>
            <a:endParaRPr lang="en-US" dirty="0"/>
          </a:p>
          <a:p>
            <a:pPr lvl="1"/>
            <a:r>
              <a:rPr lang="en-US" sz="2400" dirty="0"/>
              <a:t>condition ordering that the accused is to attend before the Nunavut Review Board as required; </a:t>
            </a:r>
          </a:p>
          <a:p>
            <a:pPr lvl="1"/>
            <a:endParaRPr lang="en-US" sz="2400" dirty="0"/>
          </a:p>
          <a:p>
            <a:pPr lvl="1"/>
            <a:r>
              <a:rPr lang="en-US" sz="2400" dirty="0"/>
              <a:t>condition ordering that the accused reside at a particular address and advise Nunavut Review Board of any change of address</a:t>
            </a:r>
          </a:p>
        </p:txBody>
      </p:sp>
    </p:spTree>
    <p:extLst>
      <p:ext uri="{BB962C8B-B14F-4D97-AF65-F5344CB8AC3E}">
        <p14:creationId xmlns:p14="http://schemas.microsoft.com/office/powerpoint/2010/main" val="22244290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BACK FROM THE </a:t>
            </a:r>
            <a:br>
              <a:rPr lang="en-US" dirty="0"/>
            </a:br>
            <a:r>
              <a:rPr lang="en-US" dirty="0"/>
              <a:t>Review BOARD</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447153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Return to Court as Fit to Stand Trial - I</a:t>
            </a:r>
          </a:p>
        </p:txBody>
      </p:sp>
      <p:sp>
        <p:nvSpPr>
          <p:cNvPr id="5" name="Content Placeholder 4"/>
          <p:cNvSpPr>
            <a:spLocks noGrp="1"/>
          </p:cNvSpPr>
          <p:nvPr>
            <p:ph idx="1"/>
          </p:nvPr>
        </p:nvSpPr>
        <p:spPr/>
        <p:txBody>
          <a:bodyPr>
            <a:normAutofit lnSpcReduction="10000"/>
          </a:bodyPr>
          <a:lstStyle/>
          <a:p>
            <a:pPr marL="0" indent="0">
              <a:buNone/>
            </a:pPr>
            <a:r>
              <a:rPr lang="en-US" dirty="0"/>
              <a:t>In the case of an accused who has been found unfit to stand trial, the role of the Review Board is to re-assess the person’s fitness to stand trial (as of the date of the Review Board hearing), as well as to make a disposition.</a:t>
            </a:r>
          </a:p>
          <a:p>
            <a:pPr marL="0" indent="0">
              <a:buNone/>
            </a:pPr>
            <a:endParaRPr lang="en-US" dirty="0"/>
          </a:p>
          <a:p>
            <a:r>
              <a:rPr lang="en-US" dirty="0"/>
              <a:t>If the Review Board finds that the </a:t>
            </a:r>
            <a:r>
              <a:rPr lang="en-US" dirty="0" err="1"/>
              <a:t>personl</a:t>
            </a:r>
            <a:r>
              <a:rPr lang="en-US" dirty="0"/>
              <a:t> is fit to stand trial at the time of the Review Board hearing, the accused is returned to court for a re-trial of the issue of fitness</a:t>
            </a:r>
          </a:p>
          <a:p>
            <a:endParaRPr lang="en-US" dirty="0"/>
          </a:p>
          <a:p>
            <a:r>
              <a:rPr lang="en-US" dirty="0"/>
              <a:t>If the Review Board is concerned that unless the accused is detained in hospital they will become unfit in the time it takes to get back into court for a re-trial of the issue of fitness, the Board can make a “keep fit” order – s. 672.49</a:t>
            </a:r>
          </a:p>
        </p:txBody>
      </p:sp>
    </p:spTree>
    <p:extLst>
      <p:ext uri="{BB962C8B-B14F-4D97-AF65-F5344CB8AC3E}">
        <p14:creationId xmlns:p14="http://schemas.microsoft.com/office/powerpoint/2010/main" val="29679901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Re-trial By Court of the Issue of Fitness</a:t>
            </a:r>
          </a:p>
        </p:txBody>
      </p:sp>
      <p:sp>
        <p:nvSpPr>
          <p:cNvPr id="3" name="Content Placeholder 2"/>
          <p:cNvSpPr>
            <a:spLocks noGrp="1"/>
          </p:cNvSpPr>
          <p:nvPr>
            <p:ph idx="1"/>
          </p:nvPr>
        </p:nvSpPr>
        <p:spPr/>
        <p:txBody>
          <a:bodyPr/>
          <a:lstStyle/>
          <a:p>
            <a:r>
              <a:rPr lang="en-US" dirty="0"/>
              <a:t>The burden of proof that the accused has subsequently become fit to stand trial is on the party who asserts it, and is discharged by proof on the balance of probabilities –</a:t>
            </a:r>
          </a:p>
          <a:p>
            <a:pPr marL="0" indent="0">
              <a:buNone/>
            </a:pPr>
            <a:r>
              <a:rPr lang="en-US" dirty="0"/>
              <a:t>  s.672.32(2)</a:t>
            </a:r>
          </a:p>
          <a:p>
            <a:pPr marL="0" indent="0">
              <a:buNone/>
            </a:pPr>
            <a:endParaRPr lang="en-CA" dirty="0"/>
          </a:p>
          <a:p>
            <a:r>
              <a:rPr lang="en-US" dirty="0"/>
              <a:t>Otherwise, the re-trial of the issue of fitness is no different procedurally from the initial trial of the issue, and generally requires fresh medical evidence from a psychiatrist</a:t>
            </a:r>
          </a:p>
          <a:p>
            <a:endParaRPr lang="en-US" dirty="0"/>
          </a:p>
        </p:txBody>
      </p:sp>
    </p:spTree>
    <p:extLst>
      <p:ext uri="{BB962C8B-B14F-4D97-AF65-F5344CB8AC3E}">
        <p14:creationId xmlns:p14="http://schemas.microsoft.com/office/powerpoint/2010/main" val="18810676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Return to Court as Fit to Stand Trial - II</a:t>
            </a:r>
            <a:endParaRPr lang="en-US" dirty="0"/>
          </a:p>
        </p:txBody>
      </p:sp>
      <p:sp>
        <p:nvSpPr>
          <p:cNvPr id="3" name="Content Placeholder 2"/>
          <p:cNvSpPr>
            <a:spLocks noGrp="1"/>
          </p:cNvSpPr>
          <p:nvPr>
            <p:ph idx="1"/>
          </p:nvPr>
        </p:nvSpPr>
        <p:spPr/>
        <p:txBody>
          <a:bodyPr>
            <a:normAutofit/>
          </a:bodyPr>
          <a:lstStyle/>
          <a:p>
            <a:pPr marL="0" indent="0">
              <a:buNone/>
            </a:pPr>
            <a:r>
              <a:rPr lang="en-US" dirty="0"/>
              <a:t>If court finds accused </a:t>
            </a:r>
            <a:r>
              <a:rPr lang="en-US" u="sng" dirty="0"/>
              <a:t>fit to stand trial</a:t>
            </a:r>
            <a:r>
              <a:rPr lang="en-US" dirty="0"/>
              <a:t> after re-trial of the issue:</a:t>
            </a:r>
          </a:p>
          <a:p>
            <a:pPr lvl="1"/>
            <a:r>
              <a:rPr lang="en-US" sz="2200" dirty="0">
                <a:sym typeface="Wingdings" charset="0"/>
              </a:rPr>
              <a:t>the criminal proceeding resumes</a:t>
            </a:r>
          </a:p>
          <a:p>
            <a:pPr lvl="1"/>
            <a:r>
              <a:rPr lang="en-US" sz="2200" dirty="0">
                <a:sym typeface="Wingdings" charset="0"/>
              </a:rPr>
              <a:t>court may issue a “keep fit” order (s. 672.29)</a:t>
            </a:r>
            <a:r>
              <a:rPr lang="en-US" sz="2200" dirty="0">
                <a:solidFill>
                  <a:srgbClr val="0070C0"/>
                </a:solidFill>
                <a:sym typeface="Wingdings" charset="0"/>
              </a:rPr>
              <a:t> </a:t>
            </a:r>
            <a:r>
              <a:rPr lang="en-US" sz="2200" dirty="0">
                <a:sym typeface="Wingdings" charset="0"/>
              </a:rPr>
              <a:t>for accused to be detained in hospital until completion of trial</a:t>
            </a:r>
          </a:p>
          <a:p>
            <a:pPr lvl="1"/>
            <a:r>
              <a:rPr lang="en-US" sz="2200" dirty="0">
                <a:sym typeface="Wingdings" charset="0"/>
              </a:rPr>
              <a:t>If no “keep fit” order, court should re-visit the question of bail pending trial</a:t>
            </a:r>
          </a:p>
          <a:p>
            <a:endParaRPr lang="en-US" dirty="0">
              <a:sym typeface="Wingdings" charset="0"/>
            </a:endParaRPr>
          </a:p>
          <a:p>
            <a:pPr marL="0" indent="0">
              <a:buNone/>
            </a:pPr>
            <a:r>
              <a:rPr lang="en-US" dirty="0"/>
              <a:t>If court finds accused </a:t>
            </a:r>
            <a:r>
              <a:rPr lang="en-US" u="sng" dirty="0"/>
              <a:t>unfit</a:t>
            </a:r>
            <a:r>
              <a:rPr lang="en-US" dirty="0"/>
              <a:t> after a re-trial of the issue:</a:t>
            </a:r>
            <a:endParaRPr lang="en-US" dirty="0">
              <a:sym typeface="Wingdings" charset="0"/>
            </a:endParaRPr>
          </a:p>
          <a:p>
            <a:pPr lvl="1"/>
            <a:r>
              <a:rPr lang="en-US" sz="2200" dirty="0">
                <a:sym typeface="Wingdings" charset="0"/>
              </a:rPr>
              <a:t>the process starts all over again (generally with a return of the accused to the Review Board for a hearing on fitness and disposition)</a:t>
            </a:r>
            <a:endParaRPr lang="en-US" sz="2200" dirty="0"/>
          </a:p>
        </p:txBody>
      </p:sp>
    </p:spTree>
    <p:extLst>
      <p:ext uri="{BB962C8B-B14F-4D97-AF65-F5344CB8AC3E}">
        <p14:creationId xmlns:p14="http://schemas.microsoft.com/office/powerpoint/2010/main" val="24566141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Permanently Unfit?</a:t>
            </a:r>
          </a:p>
        </p:txBody>
      </p:sp>
      <p:sp>
        <p:nvSpPr>
          <p:cNvPr id="3" name="Content Placeholder 2"/>
          <p:cNvSpPr>
            <a:spLocks noGrp="1"/>
          </p:cNvSpPr>
          <p:nvPr>
            <p:ph idx="1"/>
          </p:nvPr>
        </p:nvSpPr>
        <p:spPr/>
        <p:txBody>
          <a:bodyPr>
            <a:normAutofit/>
          </a:bodyPr>
          <a:lstStyle/>
          <a:p>
            <a:r>
              <a:rPr lang="en-US" sz="2800" dirty="0">
                <a:latin typeface="Helvetica"/>
              </a:rPr>
              <a:t>At any hearing after an initial hearing, the NRB may conclude an accused is not likely ever to become fit to stand trial (“permanently unfit”)</a:t>
            </a:r>
          </a:p>
          <a:p>
            <a:r>
              <a:rPr lang="en-US" sz="2800" dirty="0">
                <a:latin typeface="Helvetica"/>
              </a:rPr>
              <a:t>If permanently unfit, the Board must ask: does the accused pose a “significant threat to public safety”</a:t>
            </a:r>
          </a:p>
          <a:p>
            <a:r>
              <a:rPr lang="en-US" sz="2800" dirty="0">
                <a:latin typeface="Helvetica"/>
              </a:rPr>
              <a:t>If not a significant threat, NRB may recommend to court to hold an inquiry to determine whether the proceedings against the accused should be stayed – s. 672.851</a:t>
            </a:r>
          </a:p>
          <a:p>
            <a:endParaRPr lang="en-US" dirty="0"/>
          </a:p>
        </p:txBody>
      </p:sp>
    </p:spTree>
    <p:extLst>
      <p:ext uri="{BB962C8B-B14F-4D97-AF65-F5344CB8AC3E}">
        <p14:creationId xmlns:p14="http://schemas.microsoft.com/office/powerpoint/2010/main" val="17810982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Stay of Proceedings– s.682.851</a:t>
            </a:r>
          </a:p>
        </p:txBody>
      </p:sp>
      <p:sp>
        <p:nvSpPr>
          <p:cNvPr id="5" name="Content Placeholder 4"/>
          <p:cNvSpPr>
            <a:spLocks noGrp="1"/>
          </p:cNvSpPr>
          <p:nvPr>
            <p:ph idx="1"/>
          </p:nvPr>
        </p:nvSpPr>
        <p:spPr/>
        <p:txBody>
          <a:bodyPr>
            <a:normAutofit fontScale="77500" lnSpcReduction="20000"/>
          </a:bodyPr>
          <a:lstStyle/>
          <a:p>
            <a:pPr marL="0" indent="0">
              <a:buNone/>
            </a:pPr>
            <a:r>
              <a:rPr lang="en-CA" sz="2800" dirty="0"/>
              <a:t>Section 672.851 of the Code permits the court to hold an inquiry and order a judicial stay of proceedings for an accused found unfit to stand trial who is likely to remain permanently unfit</a:t>
            </a:r>
          </a:p>
          <a:p>
            <a:pPr marL="0" indent="0">
              <a:buNone/>
            </a:pPr>
            <a:endParaRPr lang="en-CA" sz="2800" dirty="0"/>
          </a:p>
          <a:p>
            <a:pPr marL="0" indent="0">
              <a:buNone/>
            </a:pPr>
            <a:r>
              <a:rPr lang="en-CA" sz="2800" dirty="0"/>
              <a:t>Before ordering a stay of proceedings, the court must be satisfied that:</a:t>
            </a:r>
            <a:endParaRPr lang="en-US" sz="2800" dirty="0"/>
          </a:p>
          <a:p>
            <a:pPr marL="0" indent="0">
              <a:buNone/>
            </a:pPr>
            <a:r>
              <a:rPr lang="en-CA" sz="2800" dirty="0"/>
              <a:t> </a:t>
            </a:r>
            <a:endParaRPr lang="en-US" sz="2800" dirty="0"/>
          </a:p>
          <a:p>
            <a:pPr lvl="0"/>
            <a:r>
              <a:rPr lang="en-CA" sz="2800" dirty="0"/>
              <a:t>the accused is not likely to ever become fit to stand trial based on “clear information”;</a:t>
            </a:r>
          </a:p>
          <a:p>
            <a:pPr lvl="0"/>
            <a:endParaRPr lang="en-US" sz="2800" dirty="0"/>
          </a:p>
          <a:p>
            <a:pPr lvl="0"/>
            <a:r>
              <a:rPr lang="en-CA" sz="2800" dirty="0"/>
              <a:t>the accused does not pose a significant threat to the safety of the public; and</a:t>
            </a:r>
          </a:p>
          <a:p>
            <a:pPr lvl="0"/>
            <a:endParaRPr lang="en-US" sz="2800" dirty="0"/>
          </a:p>
          <a:p>
            <a:pPr lvl="0"/>
            <a:r>
              <a:rPr lang="en-CA" sz="2800" dirty="0"/>
              <a:t>that a stay is in the interests of the proper administration of justice.</a:t>
            </a:r>
            <a:endParaRPr lang="en-US" sz="2800" dirty="0"/>
          </a:p>
          <a:p>
            <a:pPr marL="0" indent="0">
              <a:buNone/>
            </a:pPr>
            <a:endParaRPr lang="en-CA" sz="2800" b="1" dirty="0"/>
          </a:p>
          <a:p>
            <a:endParaRPr lang="en-US" sz="2800" dirty="0"/>
          </a:p>
        </p:txBody>
      </p:sp>
    </p:spTree>
    <p:extLst>
      <p:ext uri="{BB962C8B-B14F-4D97-AF65-F5344CB8AC3E}">
        <p14:creationId xmlns:p14="http://schemas.microsoft.com/office/powerpoint/2010/main" val="4014131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The Test for “Proper Administration of Justice” </a:t>
            </a:r>
          </a:p>
        </p:txBody>
      </p:sp>
      <p:sp>
        <p:nvSpPr>
          <p:cNvPr id="3" name="Content Placeholder 2"/>
          <p:cNvSpPr>
            <a:spLocks noGrp="1"/>
          </p:cNvSpPr>
          <p:nvPr>
            <p:ph idx="1"/>
          </p:nvPr>
        </p:nvSpPr>
        <p:spPr/>
        <p:txBody>
          <a:bodyPr/>
          <a:lstStyle/>
          <a:p>
            <a:pPr marL="0" indent="0">
              <a:buNone/>
            </a:pPr>
            <a:r>
              <a:rPr lang="en-US" dirty="0"/>
              <a:t>The factors to be considered on the issue of the proper administration of justice are:</a:t>
            </a:r>
          </a:p>
          <a:p>
            <a:pPr marL="0" indent="0">
              <a:buNone/>
            </a:pPr>
            <a:endParaRPr lang="en-US" dirty="0"/>
          </a:p>
          <a:p>
            <a:pPr marL="457200" indent="-457200">
              <a:buFont typeface="+mj-lt"/>
              <a:buAutoNum type="arabicPeriod"/>
            </a:pPr>
            <a:r>
              <a:rPr lang="en-US" dirty="0"/>
              <a:t>The nature and seriousness of the alleged offence;</a:t>
            </a:r>
          </a:p>
          <a:p>
            <a:pPr marL="457200" indent="-457200">
              <a:buFont typeface="+mj-lt"/>
              <a:buAutoNum type="arabicPeriod"/>
            </a:pPr>
            <a:r>
              <a:rPr lang="en-US" dirty="0"/>
              <a:t>The salutary and deleterious effects of a stay, incl. any effect on public confidence in the administration of justice;</a:t>
            </a:r>
          </a:p>
          <a:p>
            <a:pPr marL="457200" indent="-457200">
              <a:buFont typeface="+mj-lt"/>
              <a:buAutoNum type="arabicPeriod"/>
            </a:pPr>
            <a:r>
              <a:rPr lang="en-US" dirty="0"/>
              <a:t>Elapsed time since the alleged offence, and whether a prima facie hearing has been held;</a:t>
            </a:r>
          </a:p>
          <a:p>
            <a:pPr marL="457200" indent="-457200">
              <a:buFont typeface="+mj-lt"/>
              <a:buAutoNum type="arabicPeriod"/>
            </a:pPr>
            <a:r>
              <a:rPr lang="en-US" dirty="0"/>
              <a:t>Any other factor the court considers relevant.</a:t>
            </a:r>
          </a:p>
          <a:p>
            <a:pPr marL="457200" indent="-457200">
              <a:buFont typeface="+mj-lt"/>
              <a:buAutoNum type="arabicPeriod"/>
            </a:pPr>
            <a:endParaRPr lang="en-US" dirty="0"/>
          </a:p>
        </p:txBody>
      </p:sp>
    </p:spTree>
    <p:extLst>
      <p:ext uri="{BB962C8B-B14F-4D97-AF65-F5344CB8AC3E}">
        <p14:creationId xmlns:p14="http://schemas.microsoft.com/office/powerpoint/2010/main" val="352253025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Stay of Proceedings for Permanently Unfit </a:t>
            </a:r>
          </a:p>
        </p:txBody>
      </p:sp>
      <p:sp>
        <p:nvSpPr>
          <p:cNvPr id="3" name="Content Placeholder 2"/>
          <p:cNvSpPr>
            <a:spLocks noGrp="1"/>
          </p:cNvSpPr>
          <p:nvPr>
            <p:ph idx="1"/>
          </p:nvPr>
        </p:nvSpPr>
        <p:spPr/>
        <p:txBody>
          <a:bodyPr/>
          <a:lstStyle/>
          <a:p>
            <a:endParaRPr lang="en-US" dirty="0"/>
          </a:p>
          <a:p>
            <a:endParaRPr lang="en-US" dirty="0"/>
          </a:p>
          <a:p>
            <a:r>
              <a:rPr lang="en-US" dirty="0"/>
              <a:t>If, after an inquiry, a stay of proceedings is ordered by the court, the criminal matter is concluded and the NRB no longer has jurisdiction over the accused</a:t>
            </a:r>
          </a:p>
          <a:p>
            <a:endParaRPr lang="en-US" dirty="0"/>
          </a:p>
          <a:p>
            <a:r>
              <a:rPr lang="en-US" dirty="0"/>
              <a:t>If a stay of proceeding </a:t>
            </a:r>
            <a:r>
              <a:rPr lang="en-US" u="sng" dirty="0"/>
              <a:t>is not</a:t>
            </a:r>
            <a:r>
              <a:rPr lang="en-US" dirty="0"/>
              <a:t> ordered by the court, the accused continues under the jurisdiction of the NRB</a:t>
            </a:r>
          </a:p>
        </p:txBody>
      </p:sp>
    </p:spTree>
    <p:extLst>
      <p:ext uri="{BB962C8B-B14F-4D97-AF65-F5344CB8AC3E}">
        <p14:creationId xmlns:p14="http://schemas.microsoft.com/office/powerpoint/2010/main" val="1854727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53926"/>
                </a:solidFill>
              </a:rPr>
              <a:t>Changes to the Code - 1992</a:t>
            </a:r>
          </a:p>
        </p:txBody>
      </p:sp>
      <p:sp>
        <p:nvSpPr>
          <p:cNvPr id="3" name="Content Placeholder 2"/>
          <p:cNvSpPr>
            <a:spLocks noGrp="1"/>
          </p:cNvSpPr>
          <p:nvPr>
            <p:ph sz="quarter" idx="1"/>
          </p:nvPr>
        </p:nvSpPr>
        <p:spPr/>
        <p:txBody>
          <a:bodyPr>
            <a:normAutofit fontScale="85000" lnSpcReduction="10000"/>
          </a:bodyPr>
          <a:lstStyle/>
          <a:p>
            <a:r>
              <a:rPr lang="en-GB" dirty="0"/>
              <a:t>Part XX.1 created a whole new scheme for managing mentally disordered accused under the </a:t>
            </a:r>
            <a:r>
              <a:rPr lang="en-GB" i="1" dirty="0"/>
              <a:t>Criminal Code</a:t>
            </a:r>
            <a:r>
              <a:rPr lang="en-GB" dirty="0"/>
              <a:t>  </a:t>
            </a:r>
          </a:p>
          <a:p>
            <a:r>
              <a:rPr lang="en-GB" dirty="0"/>
              <a:t>The terminology of the former insanity defence was amended so as to exempt from criminal liability persons who committed offence while suffering from “a mental disorder” (replacing the terms “natural imbecility” &amp; “insane”)  </a:t>
            </a:r>
          </a:p>
          <a:p>
            <a:r>
              <a:rPr lang="en-GB" dirty="0"/>
              <a:t>Verdict was changed from “not guilty by reasons of insanity” to “not criminally responsible on account of mental disorder.”   The scope of the defence was also expanded to cover summary conviction as well as indictable offences</a:t>
            </a:r>
          </a:p>
          <a:p>
            <a:r>
              <a:rPr lang="en-US" dirty="0"/>
              <a:t>The amendments also did away with the Lieutenant Governor Warrants system and  “strict custody” (detaining the accused indefinitely) </a:t>
            </a:r>
          </a:p>
          <a:p>
            <a:r>
              <a:rPr lang="en-US" dirty="0"/>
              <a:t>Instead, there are now (at a minimum) annual, individualized reviews of the NCR and UST accused's circumstances by Review Boards set up by each province and territory (the NRB in Nunavut)</a:t>
            </a:r>
          </a:p>
          <a:p>
            <a:endParaRPr lang="en-US" dirty="0"/>
          </a:p>
        </p:txBody>
      </p:sp>
    </p:spTree>
    <p:extLst>
      <p:ext uri="{BB962C8B-B14F-4D97-AF65-F5344CB8AC3E}">
        <p14:creationId xmlns:p14="http://schemas.microsoft.com/office/powerpoint/2010/main" val="1974244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Two Doors into Part XX.1</a:t>
            </a:r>
            <a:br>
              <a:rPr lang="en-US" dirty="0"/>
            </a:br>
            <a:endParaRPr lang="en-US" dirty="0"/>
          </a:p>
        </p:txBody>
      </p:sp>
      <p:sp>
        <p:nvSpPr>
          <p:cNvPr id="3" name="Content Placeholder 2"/>
          <p:cNvSpPr>
            <a:spLocks noGrp="1"/>
          </p:cNvSpPr>
          <p:nvPr>
            <p:ph idx="1"/>
          </p:nvPr>
        </p:nvSpPr>
        <p:spPr>
          <a:xfrm>
            <a:off x="457200" y="1305446"/>
            <a:ext cx="8229600" cy="5362912"/>
          </a:xfrm>
        </p:spPr>
        <p:txBody>
          <a:bodyPr>
            <a:noAutofit/>
          </a:bodyPr>
          <a:lstStyle/>
          <a:p>
            <a:pPr marL="0" indent="0">
              <a:buNone/>
            </a:pPr>
            <a:r>
              <a:rPr lang="en-US" sz="2200" dirty="0"/>
              <a:t>An accused comes under Part XX.1 for one of two reasons: the court has determined that the accused, on account of a mental disorder, is either:</a:t>
            </a:r>
          </a:p>
          <a:p>
            <a:endParaRPr lang="en-US" sz="2200" dirty="0"/>
          </a:p>
          <a:p>
            <a:r>
              <a:rPr lang="en-US" sz="2200" dirty="0"/>
              <a:t>Unfit to Stand Trial</a:t>
            </a:r>
          </a:p>
          <a:p>
            <a:pPr marL="0" indent="0">
              <a:buNone/>
            </a:pPr>
            <a:r>
              <a:rPr lang="en-US" sz="2200" dirty="0"/>
              <a:t>	OR </a:t>
            </a:r>
          </a:p>
          <a:p>
            <a:r>
              <a:rPr lang="en-US" sz="2200" dirty="0"/>
              <a:t>Not Criminally Responsible (NCR)</a:t>
            </a:r>
          </a:p>
          <a:p>
            <a:endParaRPr lang="en-US" sz="2200" dirty="0"/>
          </a:p>
          <a:p>
            <a:r>
              <a:rPr lang="en-US" sz="2200" dirty="0"/>
              <a:t>Fitness to stand trial pertains to the accused’s mental status at the time of the court proceedings.</a:t>
            </a:r>
          </a:p>
          <a:p>
            <a:endParaRPr lang="en-US" sz="2200" dirty="0"/>
          </a:p>
          <a:p>
            <a:r>
              <a:rPr lang="en-US" sz="2200" dirty="0"/>
              <a:t>NCR relates to the mental status of the accused at the time of the commission of the alleged offence.</a:t>
            </a:r>
          </a:p>
        </p:txBody>
      </p:sp>
    </p:spTree>
    <p:extLst>
      <p:ext uri="{BB962C8B-B14F-4D97-AF65-F5344CB8AC3E}">
        <p14:creationId xmlns:p14="http://schemas.microsoft.com/office/powerpoint/2010/main" val="3705559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Unfit to stand trial</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10155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Unfit to Stand Trial – Definition</a:t>
            </a:r>
          </a:p>
        </p:txBody>
      </p:sp>
      <p:sp>
        <p:nvSpPr>
          <p:cNvPr id="3" name="Content Placeholder 2"/>
          <p:cNvSpPr>
            <a:spLocks noGrp="1"/>
          </p:cNvSpPr>
          <p:nvPr>
            <p:ph idx="1"/>
          </p:nvPr>
        </p:nvSpPr>
        <p:spPr/>
        <p:txBody>
          <a:bodyPr>
            <a:normAutofit fontScale="92500" lnSpcReduction="10000"/>
          </a:bodyPr>
          <a:lstStyle/>
          <a:p>
            <a:pPr marL="0" indent="0">
              <a:buNone/>
            </a:pPr>
            <a:r>
              <a:rPr lang="en-CA" dirty="0"/>
              <a:t>Section 2 of the Criminal Code defines unfit to stand trial:</a:t>
            </a:r>
          </a:p>
          <a:p>
            <a:pPr marL="0" indent="0">
              <a:buNone/>
            </a:pPr>
            <a:endParaRPr lang="en-CA" dirty="0"/>
          </a:p>
          <a:p>
            <a:pPr marL="0" indent="0">
              <a:buNone/>
            </a:pPr>
            <a:r>
              <a:rPr lang="en-CA" dirty="0"/>
              <a:t>Accused is </a:t>
            </a:r>
            <a:r>
              <a:rPr lang="en-US" dirty="0"/>
              <a:t>“</a:t>
            </a:r>
            <a:r>
              <a:rPr lang="en-CA" dirty="0"/>
              <a:t>unfit to stand trial</a:t>
            </a:r>
            <a:r>
              <a:rPr lang="en-US" dirty="0"/>
              <a:t>”</a:t>
            </a:r>
            <a:r>
              <a:rPr lang="en-CA" dirty="0"/>
              <a:t> if</a:t>
            </a:r>
            <a:r>
              <a:rPr lang="en-US" dirty="0"/>
              <a:t>,</a:t>
            </a:r>
            <a:r>
              <a:rPr lang="en-CA" dirty="0"/>
              <a:t> on account of mental disorder,</a:t>
            </a:r>
            <a:r>
              <a:rPr lang="en-US" dirty="0"/>
              <a:t> he or she is</a:t>
            </a:r>
            <a:r>
              <a:rPr lang="en-CA" dirty="0"/>
              <a:t> unable to conduct a defence at any stage of the proceedings or to instruct counsel to do so and in particular, is unable to:</a:t>
            </a:r>
            <a:endParaRPr lang="en-US" dirty="0"/>
          </a:p>
          <a:p>
            <a:endParaRPr lang="en-CA" dirty="0"/>
          </a:p>
          <a:p>
            <a:pPr lvl="1"/>
            <a:r>
              <a:rPr lang="en-CA" sz="2400" dirty="0"/>
              <a:t>understand </a:t>
            </a:r>
            <a:r>
              <a:rPr lang="en-US" sz="2400" dirty="0"/>
              <a:t>the </a:t>
            </a:r>
            <a:r>
              <a:rPr lang="en-CA" sz="2400" dirty="0"/>
              <a:t>nature or object of proceeding</a:t>
            </a:r>
          </a:p>
          <a:p>
            <a:pPr lvl="1"/>
            <a:r>
              <a:rPr lang="en-CA" sz="2400" dirty="0"/>
              <a:t>understand </a:t>
            </a:r>
            <a:r>
              <a:rPr lang="en-US" sz="2400" dirty="0"/>
              <a:t>the possible </a:t>
            </a:r>
            <a:r>
              <a:rPr lang="en-CA" sz="2400" dirty="0"/>
              <a:t>consequences of proceeding</a:t>
            </a:r>
          </a:p>
          <a:p>
            <a:pPr lvl="1"/>
            <a:r>
              <a:rPr lang="en-CA" sz="2400" dirty="0"/>
              <a:t>communicate with counsel</a:t>
            </a:r>
            <a:endParaRPr lang="en-US" sz="2400" dirty="0"/>
          </a:p>
          <a:p>
            <a:pPr lvl="1"/>
            <a:endParaRPr lang="en-US" sz="2400" dirty="0"/>
          </a:p>
          <a:p>
            <a:r>
              <a:rPr lang="en-US" dirty="0"/>
              <a:t>Note: the inability must arise “on account of mental disorder” and not for some other reason.</a:t>
            </a:r>
          </a:p>
          <a:p>
            <a:endParaRPr lang="en-US" dirty="0"/>
          </a:p>
        </p:txBody>
      </p:sp>
    </p:spTree>
    <p:extLst>
      <p:ext uri="{BB962C8B-B14F-4D97-AF65-F5344CB8AC3E}">
        <p14:creationId xmlns:p14="http://schemas.microsoft.com/office/powerpoint/2010/main" val="20397752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F74B3A1318C74A865CB7F474A1FC12" ma:contentTypeVersion="13" ma:contentTypeDescription="Create a new document." ma:contentTypeScope="" ma:versionID="1a39003e6a76b241ef986adb4f50054c">
  <xsd:schema xmlns:xsd="http://www.w3.org/2001/XMLSchema" xmlns:xs="http://www.w3.org/2001/XMLSchema" xmlns:p="http://schemas.microsoft.com/office/2006/metadata/properties" xmlns:ns2="2c0ed7f6-7069-49b8-aa6a-8bf403210c60" xmlns:ns3="e76e747e-5d7a-4124-907d-94874cefd736" targetNamespace="http://schemas.microsoft.com/office/2006/metadata/properties" ma:root="true" ma:fieldsID="5998eec55c591d68699d527f0f78e22f" ns2:_="" ns3:_="">
    <xsd:import namespace="2c0ed7f6-7069-49b8-aa6a-8bf403210c60"/>
    <xsd:import namespace="e76e747e-5d7a-4124-907d-94874cefd73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0ed7f6-7069-49b8-aa6a-8bf403210c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76e747e-5d7a-4124-907d-94874cefd73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F4F278-ADD7-4C4F-96D9-3DA9FDEC0F1B}"/>
</file>

<file path=customXml/itemProps2.xml><?xml version="1.0" encoding="utf-8"?>
<ds:datastoreItem xmlns:ds="http://schemas.openxmlformats.org/officeDocument/2006/customXml" ds:itemID="{F379BBCB-A4A9-47E8-8956-7A2AF23FC03F}"/>
</file>

<file path=customXml/itemProps3.xml><?xml version="1.0" encoding="utf-8"?>
<ds:datastoreItem xmlns:ds="http://schemas.openxmlformats.org/officeDocument/2006/customXml" ds:itemID="{5515C97C-AC61-4661-B5A2-88FB733F9B62}"/>
</file>

<file path=docProps/app.xml><?xml version="1.0" encoding="utf-8"?>
<Properties xmlns="http://schemas.openxmlformats.org/officeDocument/2006/extended-properties" xmlns:vt="http://schemas.openxmlformats.org/officeDocument/2006/docPropsVTypes">
  <Template>Clarity.thmx</Template>
  <TotalTime>1492</TotalTime>
  <Words>5151</Words>
  <Application>Microsoft Macintosh PowerPoint</Application>
  <PresentationFormat>On-screen Show (4:3)</PresentationFormat>
  <Paragraphs>378</Paragraphs>
  <Slides>59</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59</vt:i4>
      </vt:variant>
    </vt:vector>
  </HeadingPairs>
  <TitlesOfParts>
    <vt:vector size="65" baseType="lpstr">
      <vt:lpstr>Arial</vt:lpstr>
      <vt:lpstr>Calibri</vt:lpstr>
      <vt:lpstr>Helvetica</vt:lpstr>
      <vt:lpstr>Wingdings</vt:lpstr>
      <vt:lpstr>Wingdings 2</vt:lpstr>
      <vt:lpstr>Clarity</vt:lpstr>
      <vt:lpstr>PART XX.1 OF THE CRIMINAL CODE A LEGAL primer</vt:lpstr>
      <vt:lpstr>PART XX.1 – Origins</vt:lpstr>
      <vt:lpstr>Mentally Disordered Accused - Some History</vt:lpstr>
      <vt:lpstr>R. v. Swain and Beyond</vt:lpstr>
      <vt:lpstr>Purpose of Part XX.1</vt:lpstr>
      <vt:lpstr>Changes to the Code - 1992</vt:lpstr>
      <vt:lpstr>Two Doors into Part XX.1 </vt:lpstr>
      <vt:lpstr>Unfit to stand trial</vt:lpstr>
      <vt:lpstr>Unfit to Stand Trial – Definition</vt:lpstr>
      <vt:lpstr>Unfit to Stand Trial – The Basics</vt:lpstr>
      <vt:lpstr>Legal Test for Fitness - R. v. Taylor</vt:lpstr>
      <vt:lpstr>Taylor-type Fitness Questions</vt:lpstr>
      <vt:lpstr>Threshold for Fitness</vt:lpstr>
      <vt:lpstr>Raising the Issue of Fitness – When and Who?</vt:lpstr>
      <vt:lpstr>Burdens of Proof re Fitness</vt:lpstr>
      <vt:lpstr>Memory &amp; Fitness</vt:lpstr>
      <vt:lpstr>Overview of Procedure on Fitness Hearing</vt:lpstr>
      <vt:lpstr>Prima Facie Hearings</vt:lpstr>
      <vt:lpstr>Not criminally responsible</vt:lpstr>
      <vt:lpstr>Section 16 Test for Exemption from Criminal Responsibility</vt:lpstr>
      <vt:lpstr>Timing and the NCR Verdict </vt:lpstr>
      <vt:lpstr>Mental Disorder</vt:lpstr>
      <vt:lpstr>Test for NCR</vt:lpstr>
      <vt:lpstr>“Disease of the Mind” - R. v. Cooper (1979, SCC)</vt:lpstr>
      <vt:lpstr>Intoxication and Mental Disorder</vt:lpstr>
      <vt:lpstr>Brown, Sullivan and Chan – the SCC</vt:lpstr>
      <vt:lpstr>Effect of Unconstitutionality of s. 33.1</vt:lpstr>
      <vt:lpstr>Appreciating the Nature and Quality of the Act</vt:lpstr>
      <vt:lpstr>Meaning of “Wrong”</vt:lpstr>
      <vt:lpstr>Knowing it was Wrong - R. v. Oommen [1994] 2 S.C.R. 507</vt:lpstr>
      <vt:lpstr>Applying Oommen</vt:lpstr>
      <vt:lpstr>Presumption/Burden</vt:lpstr>
      <vt:lpstr>Determination and Proof of the Issue </vt:lpstr>
      <vt:lpstr>Who Can Raise the NCR Issue and When? </vt:lpstr>
      <vt:lpstr>NCR On a Plea - Consent</vt:lpstr>
      <vt:lpstr>ASSESSMENT orderS</vt:lpstr>
      <vt:lpstr>Ordering an Assessment – s.672.11</vt:lpstr>
      <vt:lpstr>Timing of Assessments</vt:lpstr>
      <vt:lpstr>Evidence to Support Grounds for Assessment </vt:lpstr>
      <vt:lpstr>Protected Statements – s. 672.21</vt:lpstr>
      <vt:lpstr>Time Limits for Assessments</vt:lpstr>
      <vt:lpstr>POST-VERDICT PROCEEDINGS</vt:lpstr>
      <vt:lpstr>Accused Found Fit to Stand Trial</vt:lpstr>
      <vt:lpstr>Accused Found Unfit to Stand Trial – What Next?</vt:lpstr>
      <vt:lpstr> Court-Ordered Treatment of Unfit Accused - s.672.58  </vt:lpstr>
      <vt:lpstr>Grounds for Treatment Order – s. 672.59(2) </vt:lpstr>
      <vt:lpstr>After Treatment Order</vt:lpstr>
      <vt:lpstr>Disposition Hearings by the Court</vt:lpstr>
      <vt:lpstr>Initial Hearings by the NRB - Timing</vt:lpstr>
      <vt:lpstr>If No Court Disposition - What Happens to Accused Pending Initial Review Board Hearing – s. 672.46</vt:lpstr>
      <vt:lpstr>Bail Pending Initial Review Board Hearing</vt:lpstr>
      <vt:lpstr>BACK FROM THE  Review BOARD</vt:lpstr>
      <vt:lpstr>Return to Court as Fit to Stand Trial - I</vt:lpstr>
      <vt:lpstr>Re-trial By Court of the Issue of Fitness</vt:lpstr>
      <vt:lpstr>Return to Court as Fit to Stand Trial - II</vt:lpstr>
      <vt:lpstr>Permanently Unfit?</vt:lpstr>
      <vt:lpstr>Stay of Proceedings– s.682.851</vt:lpstr>
      <vt:lpstr>The Test for “Proper Administration of Justice” </vt:lpstr>
      <vt:lpstr>Stay of Proceedings for Permanently Unfit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XX.1 OF THE CRIMINAL CODE A Judges Primer</dc:title>
  <dc:creator>Shayne Kert</dc:creator>
  <cp:lastModifiedBy>Shayne Kert</cp:lastModifiedBy>
  <cp:revision>220</cp:revision>
  <dcterms:created xsi:type="dcterms:W3CDTF">2013-09-22T14:02:21Z</dcterms:created>
  <dcterms:modified xsi:type="dcterms:W3CDTF">2022-05-26T16:19:54Z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0x01010085F74B3A1318C74A865CB7F474A1FC12</vt:lpwstr>
  </property>
</Properties>
</file>