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2.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3.xml" ContentType="application/vnd.openxmlformats-officedocument.presentationml.notesSlid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5"/>
    <p:sldMasterId id="2147483650" r:id="rId6"/>
    <p:sldMasterId id="2147483652" r:id="rId7"/>
    <p:sldMasterId id="2147483654" r:id="rId8"/>
    <p:sldMasterId id="2147483656" r:id="rId9"/>
    <p:sldMasterId id="2147483658" r:id="rId10"/>
    <p:sldMasterId id="2147483660" r:id="rId11"/>
    <p:sldMasterId id="2147483662" r:id="rId12"/>
    <p:sldMasterId id="2147483664" r:id="rId13"/>
    <p:sldMasterId id="2147483666" r:id="rId14"/>
    <p:sldMasterId id="2147483668" r:id="rId15"/>
  </p:sldMasterIdLst>
  <p:notesMasterIdLst>
    <p:notesMasterId r:id="rId77"/>
  </p:notesMasterIdLst>
  <p:handoutMasterIdLst>
    <p:handoutMasterId r:id="rId78"/>
  </p:handoutMasterIdLst>
  <p:sldIdLst>
    <p:sldId id="258" r:id="rId16"/>
    <p:sldId id="268" r:id="rId17"/>
    <p:sldId id="272" r:id="rId18"/>
    <p:sldId id="274" r:id="rId19"/>
    <p:sldId id="270" r:id="rId20"/>
    <p:sldId id="304" r:id="rId21"/>
    <p:sldId id="334" r:id="rId22"/>
    <p:sldId id="305" r:id="rId23"/>
    <p:sldId id="306" r:id="rId24"/>
    <p:sldId id="308" r:id="rId25"/>
    <p:sldId id="307" r:id="rId26"/>
    <p:sldId id="339" r:id="rId27"/>
    <p:sldId id="340" r:id="rId28"/>
    <p:sldId id="271" r:id="rId29"/>
    <p:sldId id="310" r:id="rId30"/>
    <p:sldId id="311"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8" r:id="rId49"/>
    <p:sldId id="269" r:id="rId50"/>
    <p:sldId id="302" r:id="rId51"/>
    <p:sldId id="297" r:id="rId52"/>
    <p:sldId id="298" r:id="rId53"/>
    <p:sldId id="299" r:id="rId54"/>
    <p:sldId id="300" r:id="rId55"/>
    <p:sldId id="257" r:id="rId56"/>
    <p:sldId id="275" r:id="rId57"/>
    <p:sldId id="277" r:id="rId58"/>
    <p:sldId id="278" r:id="rId59"/>
    <p:sldId id="335" r:id="rId60"/>
    <p:sldId id="280" r:id="rId61"/>
    <p:sldId id="281" r:id="rId62"/>
    <p:sldId id="282" r:id="rId63"/>
    <p:sldId id="336" r:id="rId64"/>
    <p:sldId id="283" r:id="rId65"/>
    <p:sldId id="284" r:id="rId66"/>
    <p:sldId id="285" r:id="rId67"/>
    <p:sldId id="286" r:id="rId68"/>
    <p:sldId id="288" r:id="rId69"/>
    <p:sldId id="289" r:id="rId70"/>
    <p:sldId id="290" r:id="rId71"/>
    <p:sldId id="291" r:id="rId72"/>
    <p:sldId id="294" r:id="rId73"/>
    <p:sldId id="295" r:id="rId74"/>
    <p:sldId id="296" r:id="rId75"/>
    <p:sldId id="33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8EE"/>
    <a:srgbClr val="C9BCEA"/>
    <a:srgbClr val="A892DE"/>
    <a:srgbClr val="DECFF1"/>
    <a:srgbClr val="B392DE"/>
    <a:srgbClr val="814CC8"/>
    <a:srgbClr val="934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0"/>
    <p:restoredTop sz="74200" autoAdjust="0"/>
  </p:normalViewPr>
  <p:slideViewPr>
    <p:cSldViewPr snapToGrid="0" snapToObjects="1">
      <p:cViewPr varScale="1">
        <p:scale>
          <a:sx n="84" d="100"/>
          <a:sy n="84" d="100"/>
        </p:scale>
        <p:origin x="1788" y="96"/>
      </p:cViewPr>
      <p:guideLst/>
    </p:cSldViewPr>
  </p:slideViewPr>
  <p:notesTextViewPr>
    <p:cViewPr>
      <p:scale>
        <a:sx n="1" d="1"/>
        <a:sy n="1" d="1"/>
      </p:scale>
      <p:origin x="0" y="0"/>
    </p:cViewPr>
  </p:notesTextViewPr>
  <p:notesViewPr>
    <p:cSldViewPr snapToGrid="0" snapToObjects="1">
      <p:cViewPr varScale="1">
        <p:scale>
          <a:sx n="125" d="100"/>
          <a:sy n="125" d="100"/>
        </p:scale>
        <p:origin x="4696"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customXml" Target="../customXml/item2.xml"/><Relationship Id="rId16" Type="http://schemas.openxmlformats.org/officeDocument/2006/relationships/slide" Target="slides/slide1.xml"/><Relationship Id="rId11" Type="http://schemas.openxmlformats.org/officeDocument/2006/relationships/slideMaster" Target="slideMasters/slideMaster7.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presProps" Target="presProps.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5" Type="http://schemas.openxmlformats.org/officeDocument/2006/relationships/slideMaster" Target="slideMasters/slideMaster1.xml"/><Relationship Id="rId61" Type="http://schemas.openxmlformats.org/officeDocument/2006/relationships/slide" Target="slides/slide46.xml"/><Relationship Id="rId82"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viewProps" Target="viewProps.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6.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handoutMaster" Target="handoutMasters/handoutMaster1.xml"/><Relationship Id="rId81" Type="http://schemas.openxmlformats.org/officeDocument/2006/relationships/theme" Target="theme/theme1.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3.xml"/><Relationship Id="rId71" Type="http://schemas.openxmlformats.org/officeDocument/2006/relationships/slide" Target="slides/slide56.xml"/><Relationship Id="rId2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7FA9-B65D-4B40-B807-4C6670605D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C0EFA4-17B5-8B4A-BAEA-8C0C32E4AA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A24DDB-0359-CA45-AC22-08F4C15BE5BF}" type="datetimeFigureOut">
              <a:rPr lang="en-US" smtClean="0"/>
              <a:t/>
            </a:fld>
            <a:endParaRPr lang="en-US"/>
          </a:p>
        </p:txBody>
      </p:sp>
      <p:sp>
        <p:nvSpPr>
          <p:cNvPr id="4" name="Footer Placeholder 3">
            <a:extLst>
              <a:ext uri="{FF2B5EF4-FFF2-40B4-BE49-F238E27FC236}">
                <a16:creationId xmlns:a16="http://schemas.microsoft.com/office/drawing/2014/main" id="{1B74326C-2497-0544-B66E-C310310F76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DE78EB-EB8D-BC47-B95B-5F96FC956D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5E357C-FEE7-2545-8CD0-F875BD682B62}" type="slidenum">
              <a:rPr lang="en-US" smtClean="0"/>
              <a:t>‹#›</a:t>
            </a:fld>
            <a:endParaRPr lang="en-US"/>
          </a:p>
        </p:txBody>
      </p:sp>
    </p:spTree>
    <p:extLst>
      <p:ext uri="{BB962C8B-B14F-4D97-AF65-F5344CB8AC3E}">
        <p14:creationId xmlns:p14="http://schemas.microsoft.com/office/powerpoint/2010/main" val="206383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41843-944E-8F4F-A99B-78FED5E03E08}" type="datetimeFigureOut">
              <a:rPr lang="en-US" smtClean="0"/>
              <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B3AEF-3B41-5C49-835E-C76DB4893F26}" type="slidenum">
              <a:rPr lang="en-US" smtClean="0"/>
              <a:t>‹#›</a:t>
            </a:fld>
            <a:endParaRPr lang="en-US"/>
          </a:p>
        </p:txBody>
      </p:sp>
    </p:spTree>
    <p:extLst>
      <p:ext uri="{BB962C8B-B14F-4D97-AF65-F5344CB8AC3E}">
        <p14:creationId xmlns:p14="http://schemas.microsoft.com/office/powerpoint/2010/main" val="307042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lawsociety.nu.ca/sites/default/files/News/Public%20Notices/Notice%20to%20the%20Profession%20-%20Civility%20to%20LSN%20Staff%20_%20Social%20Media%20and%20PR%20Final%20v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lawsociety.nu.ca/sites/default/files/News/Public%20Notices/Notice%20to%20the%20Profession%20-%20Practice%20of%20Law%20and%20UP%20%20June%202021%20Final%20v2.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awsociety.nu.ca/sites/default/files/AGM/LSN%20Notice%20to%20the%20Profession%20-%20Acting%20as%20an%20Investigator_June%202020%20Final.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lawsociety.nu.ca/sites/default/files/AGM/LSN%20Notice%20to%20the%20Profession%20-%20Acting%20as%20an%20Arbitrator_%20June%202020%20Final.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lawsociety.nu.ca/sites/default/files/News/Public%20Notices/Notice%20to%20the%20Profession%20-%20Mediation%20June%202021%20Final%20v2.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lsc.ca/wp-content/uploads/2022/10/EN_Preliminary-report_Cadieux-et-al_Universite-de-Sherbrooke_FINAL.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0952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222286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11652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4136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505613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58074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831663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28182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1400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57733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84138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346984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5193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239412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00805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75012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52999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35832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46341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8095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708586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17910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813412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1042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430239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83941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2368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79274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21556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761677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541411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377131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4962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11318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90601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106875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71291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110028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172976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200122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896614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610537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928986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56540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548996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822169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75287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56129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055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8087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33761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15689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159563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70338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84392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623252EC-BD80-2E4C-952C-6E5E1268A3E1}"/>
              </a:ext>
            </a:extLst>
          </p:cNvPr>
          <p:cNvSpPr txBox="1">
            <a:spLocks/>
          </p:cNvSpPr>
          <p:nvPr userDrawn="1"/>
        </p:nvSpPr>
        <p:spPr>
          <a:xfrm>
            <a:off x="265927" y="6419808"/>
            <a:ext cx="4247884" cy="222062"/>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80888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59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23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28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76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79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68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47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99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20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02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597FEC-A221-7341-AD0B-DA6A5877EBF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Footer Placeholder 10">
            <a:extLst>
              <a:ext uri="{FF2B5EF4-FFF2-40B4-BE49-F238E27FC236}">
                <a16:creationId xmlns:a16="http://schemas.microsoft.com/office/drawing/2014/main" id="{23C40163-10A2-CE40-A791-3AD7A131A7CC}"/>
              </a:ext>
            </a:extLst>
          </p:cNvPr>
          <p:cNvSpPr>
            <a:spLocks noGrp="1"/>
          </p:cNvSpPr>
          <p:nvPr>
            <p:ph type="ftr" sz="quarter" idx="3"/>
          </p:nvPr>
        </p:nvSpPr>
        <p:spPr>
          <a:xfrm>
            <a:off x="240987" y="6373215"/>
            <a:ext cx="5611171"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3588033403"/>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2F031E-1222-CF4E-8531-09A2A5463DE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F992E8D9-1BC7-E040-AB14-7F7E7889F670}"/>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2355199803"/>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C28028-4F6B-044E-ADAD-A9B0297170D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1DB4BDFC-3D88-AC47-A7AC-77C840CD8731}"/>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
        <p:nvSpPr>
          <p:cNvPr id="6" name="Rectangle 5">
            <a:extLst>
              <a:ext uri="{FF2B5EF4-FFF2-40B4-BE49-F238E27FC236}">
                <a16:creationId xmlns:a16="http://schemas.microsoft.com/office/drawing/2014/main" id="{A5238E8B-C30F-E04D-A304-1020125CC3EE}"/>
              </a:ext>
            </a:extLst>
          </p:cNvPr>
          <p:cNvSpPr/>
          <p:nvPr userDrawn="1"/>
        </p:nvSpPr>
        <p:spPr>
          <a:xfrm>
            <a:off x="2002596" y="1624162"/>
            <a:ext cx="2183802" cy="1710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159404"/>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224FAA-D01E-CC49-AF77-0DD9770CE103}"/>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80055374"/>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BE8A25-931F-0941-86C9-69D3A081E8D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9D9EDF35-BF3D-AB48-A74F-B1F84287C091}"/>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717226994"/>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736CC5-6D78-0449-99B7-F873F1E7A8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E6BCA3DD-3EE7-3647-AC2C-A09B7271D22F}"/>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2334872440"/>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14A91-49B5-7B48-96AA-4E39B5D5E78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925CC14A-ED58-9444-874C-3D6C2C4D030B}"/>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3716156556"/>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0ACDA-1B01-344D-955F-3C90793FE2D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C77B0E3C-566D-E94C-9E0D-C91D95A681EC}"/>
              </a:ext>
            </a:extLst>
          </p:cNvPr>
          <p:cNvSpPr/>
          <p:nvPr userDrawn="1"/>
        </p:nvSpPr>
        <p:spPr>
          <a:xfrm>
            <a:off x="1387736" y="6411558"/>
            <a:ext cx="166743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5" name="Subtitle 2">
            <a:extLst>
              <a:ext uri="{FF2B5EF4-FFF2-40B4-BE49-F238E27FC236}">
                <a16:creationId xmlns:a16="http://schemas.microsoft.com/office/drawing/2014/main" id="{6DDCC0A7-15E0-FA47-94C4-5F2560F2573A}"/>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396414891"/>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55DA5-C566-1946-A397-41ADD82F3AA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03447328-2042-AD48-A9F0-D7168821BD55}"/>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341125154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0900E0-ADE7-5242-921E-BAB25987F2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7018136C-E807-A847-AD41-8D61E2CCCF44}"/>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389236932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CA347-42C3-8749-96A1-1F496EDB262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5" name="Subtitle 2">
            <a:extLst>
              <a:ext uri="{FF2B5EF4-FFF2-40B4-BE49-F238E27FC236}">
                <a16:creationId xmlns:a16="http://schemas.microsoft.com/office/drawing/2014/main" id="{4EF00D3B-9EA2-3345-993B-873C12A88A8C}"/>
              </a:ext>
            </a:extLst>
          </p:cNvPr>
          <p:cNvSpPr txBox="1">
            <a:spLocks/>
          </p:cNvSpPr>
          <p:nvPr userDrawn="1"/>
        </p:nvSpPr>
        <p:spPr>
          <a:xfrm>
            <a:off x="265927" y="6513924"/>
            <a:ext cx="4247884" cy="166839"/>
          </a:xfrm>
          <a:prstGeom prst="rect">
            <a:avLst/>
          </a:prstGeom>
        </p:spPr>
        <p:txBody>
          <a:bodyPr vert="horz" lIns="62345" tIns="31173" rIns="62345" bIns="3117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spc="273" dirty="0">
                <a:solidFill>
                  <a:srgbClr val="AAA9AA"/>
                </a:solidFill>
                <a:latin typeface="Proxima Nova Medium" panose="02000506030000020004" pitchFamily="2" charset="77"/>
              </a:rPr>
              <a:t>THOMPSON DORFMAN SWEATMAN LLP   </a:t>
            </a:r>
            <a:r>
              <a:rPr lang="en-US" sz="800" spc="273" dirty="0">
                <a:solidFill>
                  <a:srgbClr val="625E9C"/>
                </a:solidFill>
                <a:latin typeface="Proxima Nova Medium" panose="02000506030000020004" pitchFamily="2" charset="77"/>
              </a:rPr>
              <a:t>TDSLAW.COM</a:t>
            </a:r>
          </a:p>
        </p:txBody>
      </p:sp>
    </p:spTree>
    <p:extLst>
      <p:ext uri="{BB962C8B-B14F-4D97-AF65-F5344CB8AC3E}">
        <p14:creationId xmlns:p14="http://schemas.microsoft.com/office/powerpoint/2010/main" val="700003706"/>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667B6C-A6AB-8648-92B3-211F6D38798D}"/>
              </a:ext>
            </a:extLst>
          </p:cNvPr>
          <p:cNvSpPr/>
          <p:nvPr/>
        </p:nvSpPr>
        <p:spPr>
          <a:xfrm>
            <a:off x="3352281" y="3184415"/>
            <a:ext cx="5101762" cy="63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988442FC-2323-C547-B4D3-2C120FA0DEDA}"/>
              </a:ext>
            </a:extLst>
          </p:cNvPr>
          <p:cNvSpPr txBox="1">
            <a:spLocks/>
          </p:cNvSpPr>
          <p:nvPr/>
        </p:nvSpPr>
        <p:spPr>
          <a:xfrm>
            <a:off x="0" y="3308831"/>
            <a:ext cx="12166899" cy="539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600" dirty="0">
                <a:latin typeface="Proxima Nova" panose="02000506030000020004" pitchFamily="2" charset="77"/>
              </a:rPr>
              <a:t>The Nunavut Code of Conduct – Civility, 2022 Updates and Reminders </a:t>
            </a:r>
          </a:p>
          <a:p>
            <a:endParaRPr lang="en-US" sz="2000" spc="600" dirty="0">
              <a:solidFill>
                <a:srgbClr val="AAA9AA"/>
              </a:solidFill>
              <a:latin typeface="Proxima Nova" panose="02000506030000020004" pitchFamily="2" charset="77"/>
            </a:endParaRPr>
          </a:p>
          <a:p>
            <a:r>
              <a:rPr lang="en-US" sz="2000" spc="600" dirty="0">
                <a:solidFill>
                  <a:srgbClr val="AAA9AA"/>
                </a:solidFill>
                <a:latin typeface="Proxima Nova" panose="02000506030000020004" pitchFamily="2" charset="77"/>
              </a:rPr>
              <a:t>Presented by Meghan Ross and Sacha Paul</a:t>
            </a:r>
          </a:p>
          <a:p>
            <a:endParaRPr lang="en-US" spc="600" dirty="0">
              <a:latin typeface="Proxima Nova" panose="02000506030000020004" pitchFamily="2" charset="77"/>
            </a:endParaRPr>
          </a:p>
          <a:p>
            <a:endParaRPr lang="en-US" spc="600" dirty="0">
              <a:solidFill>
                <a:srgbClr val="AAA9AA"/>
              </a:solidFill>
              <a:latin typeface="Proxima Nova" panose="02000506030000020004" pitchFamily="2" charset="77"/>
            </a:endParaRPr>
          </a:p>
        </p:txBody>
      </p:sp>
    </p:spTree>
    <p:extLst>
      <p:ext uri="{BB962C8B-B14F-4D97-AF65-F5344CB8AC3E}">
        <p14:creationId xmlns:p14="http://schemas.microsoft.com/office/powerpoint/2010/main" val="202085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Civility and Respectful Communication</a:t>
            </a:r>
          </a:p>
        </p:txBody>
      </p:sp>
      <p:sp>
        <p:nvSpPr>
          <p:cNvPr id="3" name="TextBox 2"/>
          <p:cNvSpPr txBox="1"/>
          <p:nvPr/>
        </p:nvSpPr>
        <p:spPr>
          <a:xfrm>
            <a:off x="1871306" y="2060717"/>
            <a:ext cx="5384186" cy="1569660"/>
          </a:xfrm>
          <a:prstGeom prst="rect">
            <a:avLst/>
          </a:prstGeom>
          <a:noFill/>
        </p:spPr>
        <p:txBody>
          <a:bodyPr wrap="square" rtlCol="0">
            <a:spAutoFit/>
          </a:bodyPr>
          <a:lstStyle/>
          <a:p>
            <a:pPr algn="just"/>
            <a:r>
              <a:rPr lang="en-US" sz="1600" b="1" dirty="0"/>
              <a:t>The National Study on the Psychological Health Determinants of Legal Professionals in Canada </a:t>
            </a:r>
          </a:p>
          <a:p>
            <a:pPr algn="just"/>
            <a:endParaRPr lang="en-US" sz="1600" dirty="0"/>
          </a:p>
          <a:p>
            <a:pPr marL="285750" indent="-285750" algn="just">
              <a:buFont typeface="Arial" panose="020B0604020202020204" pitchFamily="34" charset="0"/>
              <a:buChar char="•"/>
            </a:pPr>
            <a:r>
              <a:rPr lang="en-US" sz="1600" dirty="0"/>
              <a:t>Incivility is a key factor that influences lawyers’ mental health</a:t>
            </a:r>
          </a:p>
          <a:p>
            <a:pPr algn="just"/>
            <a:endParaRPr lang="en-US" sz="1600" dirty="0"/>
          </a:p>
        </p:txBody>
      </p:sp>
      <p:pic>
        <p:nvPicPr>
          <p:cNvPr id="2" name="Picture 1"/>
          <p:cNvPicPr>
            <a:picLocks noChangeAspect="1"/>
          </p:cNvPicPr>
          <p:nvPr/>
        </p:nvPicPr>
        <p:blipFill>
          <a:blip r:embed="rId3"/>
          <a:stretch>
            <a:fillRect/>
          </a:stretch>
        </p:blipFill>
        <p:spPr>
          <a:xfrm>
            <a:off x="8142376" y="2668762"/>
            <a:ext cx="2059197" cy="2807452"/>
          </a:xfrm>
          <a:prstGeom prst="rect">
            <a:avLst/>
          </a:prstGeom>
        </p:spPr>
      </p:pic>
    </p:spTree>
    <p:extLst>
      <p:ext uri="{BB962C8B-B14F-4D97-AF65-F5344CB8AC3E}">
        <p14:creationId xmlns:p14="http://schemas.microsoft.com/office/powerpoint/2010/main" val="420878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49252" y="736979"/>
            <a:ext cx="7683768" cy="5390866"/>
          </a:xfrm>
          <a:prstGeom prst="rect">
            <a:avLst/>
          </a:prstGeom>
        </p:spPr>
      </p:pic>
    </p:spTree>
    <p:extLst>
      <p:ext uri="{BB962C8B-B14F-4D97-AF65-F5344CB8AC3E}">
        <p14:creationId xmlns:p14="http://schemas.microsoft.com/office/powerpoint/2010/main" val="409951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742F1-B0F7-FA5C-8567-3AE202364C10}"/>
              </a:ext>
            </a:extLst>
          </p:cNvPr>
          <p:cNvSpPr txBox="1"/>
          <p:nvPr/>
        </p:nvSpPr>
        <p:spPr>
          <a:xfrm>
            <a:off x="1871305" y="2060717"/>
            <a:ext cx="7577495"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Incivility in correspondence, court documents, and conduct in court </a:t>
            </a:r>
          </a:p>
          <a:p>
            <a:pPr algn="just"/>
            <a:endParaRPr lang="en-US" sz="1600" dirty="0"/>
          </a:p>
          <a:p>
            <a:pPr marL="285750" indent="-285750" algn="just">
              <a:buFont typeface="Arial" panose="020B0604020202020204" pitchFamily="34" charset="0"/>
              <a:buChar char="•"/>
            </a:pPr>
            <a:r>
              <a:rPr lang="en-US" sz="1600" dirty="0"/>
              <a:t>Distinguishable from </a:t>
            </a:r>
            <a:r>
              <a:rPr lang="en-US" sz="1600" i="1" dirty="0"/>
              <a:t>Groia</a:t>
            </a:r>
            <a:r>
              <a:rPr lang="en-US" sz="1600" dirty="0"/>
              <a:t>:</a:t>
            </a:r>
          </a:p>
          <a:p>
            <a:pPr marL="742950" lvl="1" indent="-285750" algn="just">
              <a:buFont typeface="Arial" panose="020B0604020202020204" pitchFamily="34" charset="0"/>
              <a:buChar char="•"/>
            </a:pPr>
            <a:r>
              <a:rPr lang="en-US" sz="1600" dirty="0"/>
              <a:t>No reasonable basis for </a:t>
            </a:r>
            <a:r>
              <a:rPr lang="en-US" sz="1600" dirty="0" err="1"/>
              <a:t>Histed’s</a:t>
            </a:r>
            <a:r>
              <a:rPr lang="en-US" sz="1600" dirty="0"/>
              <a:t> conduct</a:t>
            </a:r>
          </a:p>
          <a:p>
            <a:pPr marL="742950" lvl="1" indent="-285750" algn="just">
              <a:buFont typeface="Arial" panose="020B0604020202020204" pitchFamily="34" charset="0"/>
              <a:buChar char="•"/>
            </a:pPr>
            <a:r>
              <a:rPr lang="en-US" sz="1600" dirty="0"/>
              <a:t>Did not modify his conduct after it was called into question </a:t>
            </a:r>
          </a:p>
          <a:p>
            <a:pPr algn="just"/>
            <a:endParaRPr lang="en-US" sz="1600" dirty="0"/>
          </a:p>
          <a:p>
            <a:pPr algn="just"/>
            <a:r>
              <a:rPr lang="en-US" sz="1600" dirty="0"/>
              <a:t>The duty of resolute advocacy has limits. It does not permit an advocate to act with incivility, and it must be discharged honourably by treating the tribunal with candour, fairness, courtesy and respect (para 42). </a:t>
            </a:r>
          </a:p>
          <a:p>
            <a:pPr algn="just"/>
            <a:endParaRPr lang="en-US" sz="1600" dirty="0"/>
          </a:p>
          <a:p>
            <a:pPr algn="just"/>
            <a:r>
              <a:rPr lang="en-US" sz="1600" dirty="0"/>
              <a:t> In </a:t>
            </a:r>
            <a:r>
              <a:rPr lang="en-US" sz="1600" i="1" dirty="0"/>
              <a:t>Groia</a:t>
            </a:r>
            <a:r>
              <a:rPr lang="en-US" sz="1600" dirty="0"/>
              <a:t>, the Court endorsed the requirement that allegations of prosecutorial misconduct must both be made in good faith and have a reasonable basis. A bona fide belief or absence of bad faith is insufficient to insulate the lawyer from a finding of misconduct. The reason being that requiring anything less than a reasonable foundation "gives too much licence to irresponsible counsel with sincere but nevertheless unsupportable suspicions" (at para 86). The consequences for the opposing lawyer's reputation are simply too severe (para 56).</a:t>
            </a:r>
          </a:p>
        </p:txBody>
      </p:sp>
      <p:sp>
        <p:nvSpPr>
          <p:cNvPr id="4" name="TextBox 3">
            <a:extLst>
              <a:ext uri="{FF2B5EF4-FFF2-40B4-BE49-F238E27FC236}">
                <a16:creationId xmlns:a16="http://schemas.microsoft.com/office/drawing/2014/main" id="{EFB0D6C4-78C4-1B1C-BF60-B98B66A76142}"/>
              </a:ext>
            </a:extLst>
          </p:cNvPr>
          <p:cNvSpPr txBox="1"/>
          <p:nvPr/>
        </p:nvSpPr>
        <p:spPr>
          <a:xfrm>
            <a:off x="1871304" y="1072819"/>
            <a:ext cx="7309271" cy="369332"/>
          </a:xfrm>
          <a:prstGeom prst="rect">
            <a:avLst/>
          </a:prstGeom>
          <a:noFill/>
        </p:spPr>
        <p:txBody>
          <a:bodyPr wrap="square">
            <a:spAutoFit/>
          </a:bodyPr>
          <a:lstStyle/>
          <a:p>
            <a:pPr marL="0" indent="0">
              <a:buNone/>
            </a:pPr>
            <a:r>
              <a:rPr lang="en-US" sz="1800" i="1" spc="300" dirty="0">
                <a:latin typeface="Proxima Nova Medium" panose="02000506030000020004" pitchFamily="2" charset="77"/>
              </a:rPr>
              <a:t>Histed v. Law Society of Manitoba</a:t>
            </a:r>
            <a:r>
              <a:rPr lang="en-US" sz="1800" spc="300" dirty="0">
                <a:latin typeface="Proxima Nova Medium" panose="02000506030000020004" pitchFamily="2" charset="77"/>
              </a:rPr>
              <a:t>, 2021 MBCA 70</a:t>
            </a:r>
          </a:p>
        </p:txBody>
      </p:sp>
      <p:cxnSp>
        <p:nvCxnSpPr>
          <p:cNvPr id="5" name="Straight Connector 4">
            <a:extLst>
              <a:ext uri="{FF2B5EF4-FFF2-40B4-BE49-F238E27FC236}">
                <a16:creationId xmlns:a16="http://schemas.microsoft.com/office/drawing/2014/main" id="{59050785-4ED9-065E-FECD-622D2103EE01}"/>
              </a:ext>
            </a:extLst>
          </p:cNvPr>
          <p:cNvCxnSpPr>
            <a:cxnSpLocks/>
          </p:cNvCxnSpPr>
          <p:nvPr/>
        </p:nvCxnSpPr>
        <p:spPr>
          <a:xfrm>
            <a:off x="1970152" y="1677669"/>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22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742F1-B0F7-FA5C-8567-3AE202364C10}"/>
              </a:ext>
            </a:extLst>
          </p:cNvPr>
          <p:cNvSpPr txBox="1"/>
          <p:nvPr/>
        </p:nvSpPr>
        <p:spPr>
          <a:xfrm>
            <a:off x="1871305" y="2060717"/>
            <a:ext cx="7577495" cy="132343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Incivility in correspondence and courtroom conduct</a:t>
            </a:r>
          </a:p>
          <a:p>
            <a:pPr algn="just"/>
            <a:endParaRPr lang="en-US" sz="1600" dirty="0"/>
          </a:p>
          <a:p>
            <a:pPr marL="285750" indent="-285750" algn="just">
              <a:buFont typeface="Arial" panose="020B0604020202020204" pitchFamily="34" charset="0"/>
              <a:buChar char="•"/>
            </a:pPr>
            <a:r>
              <a:rPr lang="en-US" sz="1600" dirty="0"/>
              <a:t>Evidence of extenuating circumstances that influenced </a:t>
            </a:r>
            <a:r>
              <a:rPr lang="en-US" sz="1600" dirty="0" err="1"/>
              <a:t>Doupe’s</a:t>
            </a:r>
            <a:r>
              <a:rPr lang="en-US" sz="1600" dirty="0"/>
              <a:t> </a:t>
            </a:r>
            <a:r>
              <a:rPr lang="en-US" sz="1600" dirty="0" err="1"/>
              <a:t>behaviour</a:t>
            </a:r>
            <a:r>
              <a:rPr lang="en-US" sz="1600" dirty="0"/>
              <a:t> at the time of the misconduct </a:t>
            </a:r>
          </a:p>
          <a:p>
            <a:pPr algn="just"/>
            <a:endParaRPr lang="en-US" sz="1600" dirty="0"/>
          </a:p>
        </p:txBody>
      </p:sp>
      <p:sp>
        <p:nvSpPr>
          <p:cNvPr id="4" name="TextBox 3">
            <a:extLst>
              <a:ext uri="{FF2B5EF4-FFF2-40B4-BE49-F238E27FC236}">
                <a16:creationId xmlns:a16="http://schemas.microsoft.com/office/drawing/2014/main" id="{EFB0D6C4-78C4-1B1C-BF60-B98B66A76142}"/>
              </a:ext>
            </a:extLst>
          </p:cNvPr>
          <p:cNvSpPr txBox="1"/>
          <p:nvPr/>
        </p:nvSpPr>
        <p:spPr>
          <a:xfrm>
            <a:off x="1871304" y="1072819"/>
            <a:ext cx="7309271" cy="369332"/>
          </a:xfrm>
          <a:prstGeom prst="rect">
            <a:avLst/>
          </a:prstGeom>
          <a:noFill/>
        </p:spPr>
        <p:txBody>
          <a:bodyPr wrap="square">
            <a:spAutoFit/>
          </a:bodyPr>
          <a:lstStyle/>
          <a:p>
            <a:pPr marL="0" indent="0">
              <a:buNone/>
            </a:pPr>
            <a:r>
              <a:rPr lang="en-US" sz="1800" i="1" spc="300" dirty="0">
                <a:latin typeface="Proxima Nova Medium" panose="02000506030000020004" pitchFamily="2" charset="77"/>
              </a:rPr>
              <a:t>Law Society of Ontario v. </a:t>
            </a:r>
            <a:r>
              <a:rPr lang="en-US" sz="1800" i="1" spc="300" dirty="0" err="1">
                <a:latin typeface="Proxima Nova Medium" panose="02000506030000020004" pitchFamily="2" charset="77"/>
              </a:rPr>
              <a:t>Doupe</a:t>
            </a:r>
            <a:r>
              <a:rPr lang="en-US" sz="1800" spc="300" dirty="0">
                <a:latin typeface="Proxima Nova Medium" panose="02000506030000020004" pitchFamily="2" charset="77"/>
              </a:rPr>
              <a:t>, 2020 ONLSTH 102</a:t>
            </a:r>
          </a:p>
        </p:txBody>
      </p:sp>
      <p:cxnSp>
        <p:nvCxnSpPr>
          <p:cNvPr id="5" name="Straight Connector 4">
            <a:extLst>
              <a:ext uri="{FF2B5EF4-FFF2-40B4-BE49-F238E27FC236}">
                <a16:creationId xmlns:a16="http://schemas.microsoft.com/office/drawing/2014/main" id="{59050785-4ED9-065E-FECD-622D2103EE01}"/>
              </a:ext>
            </a:extLst>
          </p:cNvPr>
          <p:cNvCxnSpPr>
            <a:cxnSpLocks/>
          </p:cNvCxnSpPr>
          <p:nvPr/>
        </p:nvCxnSpPr>
        <p:spPr>
          <a:xfrm>
            <a:off x="1970152" y="1677669"/>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09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3E1ACA4-274C-EF46-B656-4ACA0C6B840C}"/>
              </a:ext>
            </a:extLst>
          </p:cNvPr>
          <p:cNvSpPr txBox="1">
            <a:spLocks/>
          </p:cNvSpPr>
          <p:nvPr/>
        </p:nvSpPr>
        <p:spPr>
          <a:xfrm>
            <a:off x="0" y="3097260"/>
            <a:ext cx="12166899" cy="7448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600" dirty="0">
                <a:solidFill>
                  <a:schemeClr val="bg1"/>
                </a:solidFill>
                <a:latin typeface="Proxima Nova" panose="02000506030000020004" pitchFamily="2" charset="77"/>
              </a:rPr>
              <a:t>Discrimination and Harassment</a:t>
            </a:r>
          </a:p>
          <a:p>
            <a:r>
              <a:rPr lang="en-US" sz="2000" spc="600" dirty="0">
                <a:solidFill>
                  <a:schemeClr val="bg1"/>
                </a:solidFill>
                <a:latin typeface="Proxima Nova" panose="02000506030000020004" pitchFamily="2" charset="77"/>
              </a:rPr>
              <a:t>Proposed Amendments to the Model Code of Professional Conduct</a:t>
            </a:r>
          </a:p>
          <a:p>
            <a:br>
              <a:rPr lang="en-US" spc="600" dirty="0">
                <a:solidFill>
                  <a:schemeClr val="bg1"/>
                </a:solidFill>
                <a:latin typeface="Proxima Nova" panose="02000506030000020004" pitchFamily="2" charset="77"/>
              </a:rPr>
            </a:br>
            <a:endParaRPr lang="en-US" spc="600" dirty="0">
              <a:solidFill>
                <a:srgbClr val="AAA9AA"/>
              </a:solidFill>
              <a:latin typeface="Proxima Nova" panose="02000506030000020004" pitchFamily="2" charset="77"/>
            </a:endParaRPr>
          </a:p>
        </p:txBody>
      </p:sp>
    </p:spTree>
    <p:extLst>
      <p:ext uri="{BB962C8B-B14F-4D97-AF65-F5344CB8AC3E}">
        <p14:creationId xmlns:p14="http://schemas.microsoft.com/office/powerpoint/2010/main" val="1286927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40293"/>
            <a:ext cx="8317723" cy="4031873"/>
          </a:xfrm>
          <a:prstGeom prst="rect">
            <a:avLst/>
          </a:prstGeom>
          <a:noFill/>
        </p:spPr>
        <p:txBody>
          <a:bodyPr wrap="square" rtlCol="0">
            <a:spAutoFit/>
          </a:bodyPr>
          <a:lstStyle/>
          <a:p>
            <a:pPr algn="just"/>
            <a:r>
              <a:rPr lang="en-US" sz="1600" b="1" dirty="0">
                <a:solidFill>
                  <a:srgbClr val="000000"/>
                </a:solidFill>
              </a:rPr>
              <a:t>6.3 </a:t>
            </a:r>
            <a:r>
              <a:rPr lang="en-US" sz="1600" b="1" strike="sngStrike" dirty="0">
                <a:solidFill>
                  <a:srgbClr val="000000"/>
                </a:solidFill>
              </a:rPr>
              <a:t>HARASSMENT AND </a:t>
            </a:r>
            <a:r>
              <a:rPr lang="en-US" sz="1600" b="1" dirty="0">
                <a:solidFill>
                  <a:srgbClr val="0E04DF"/>
                </a:solidFill>
              </a:rPr>
              <a:t>DISCRIMINATION </a:t>
            </a:r>
            <a:r>
              <a:rPr lang="en-US" sz="1600" b="1" dirty="0">
                <a:solidFill>
                  <a:srgbClr val="000000"/>
                </a:solidFill>
              </a:rPr>
              <a:t>AND HARASSMENT </a:t>
            </a:r>
          </a:p>
          <a:p>
            <a:pPr algn="just"/>
            <a:endParaRPr lang="en-US" sz="1600" b="1" dirty="0">
              <a:solidFill>
                <a:srgbClr val="000000"/>
              </a:solidFill>
            </a:endParaRPr>
          </a:p>
          <a:p>
            <a:pPr algn="just"/>
            <a:r>
              <a:rPr lang="en-US" sz="1600" b="1" dirty="0">
                <a:solidFill>
                  <a:srgbClr val="000000"/>
                </a:solidFill>
              </a:rPr>
              <a:t>Discrimination</a:t>
            </a:r>
          </a:p>
          <a:p>
            <a:pPr algn="just"/>
            <a:endParaRPr lang="en-US" sz="1600" b="1" dirty="0">
              <a:solidFill>
                <a:srgbClr val="000000"/>
              </a:solidFill>
            </a:endParaRPr>
          </a:p>
          <a:p>
            <a:pPr algn="just"/>
            <a:r>
              <a:rPr lang="en-US" sz="1600" b="1" dirty="0">
                <a:solidFill>
                  <a:srgbClr val="000000"/>
                </a:solidFill>
              </a:rPr>
              <a:t>6.3-1 </a:t>
            </a:r>
            <a:r>
              <a:rPr lang="en-US" sz="1600" strike="sngStrike" dirty="0">
                <a:solidFill>
                  <a:srgbClr val="000000"/>
                </a:solidFill>
              </a:rPr>
              <a:t>The principles of human rights laws and related case law apply to the interpretation of this rule. </a:t>
            </a:r>
            <a:r>
              <a:rPr lang="en-US" sz="1600" dirty="0">
                <a:solidFill>
                  <a:srgbClr val="0E04DF"/>
                </a:solidFill>
              </a:rPr>
              <a:t>A lawyer must not directly or indirectly discriminate against a colleague, employee, client or any other person.</a:t>
            </a:r>
            <a:endParaRPr lang="en-US" sz="1600" b="1" dirty="0"/>
          </a:p>
          <a:p>
            <a:pPr algn="just"/>
            <a:endParaRPr lang="en-US" sz="1600" dirty="0"/>
          </a:p>
          <a:p>
            <a:pPr algn="just"/>
            <a:r>
              <a:rPr lang="en-US" sz="1600" b="1" dirty="0"/>
              <a:t>Commentary</a:t>
            </a:r>
          </a:p>
          <a:p>
            <a:pPr algn="just"/>
            <a:r>
              <a:rPr lang="en-US" sz="1600" b="1" dirty="0"/>
              <a:t>[1] </a:t>
            </a:r>
            <a:r>
              <a:rPr lang="en-US" sz="1600" dirty="0"/>
              <a:t>Lawyers are uniquely placed to advance the administration of justice, requiring lawyers to commit to equal justice for all within an open and impartial system. Lawyers are expected to respect the dignity and worth of all persons and to treat all persons fairly and without discrimination. A lawyer has a special responsibility to respect and uphold the principles and requirements of human rights and workplace health and safety laws in force in Canada, its provinces and territories and, specifically, to honour the obligations enumerated in such laws.</a:t>
            </a:r>
          </a:p>
          <a:p>
            <a:pPr algn="just"/>
            <a:endParaRPr lang="en-US" sz="1600" dirty="0"/>
          </a:p>
        </p:txBody>
      </p:sp>
    </p:spTree>
    <p:extLst>
      <p:ext uri="{BB962C8B-B14F-4D97-AF65-F5344CB8AC3E}">
        <p14:creationId xmlns:p14="http://schemas.microsoft.com/office/powerpoint/2010/main" val="211299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3539430"/>
          </a:xfrm>
          <a:prstGeom prst="rect">
            <a:avLst/>
          </a:prstGeom>
          <a:noFill/>
        </p:spPr>
        <p:txBody>
          <a:bodyPr wrap="square" rtlCol="0">
            <a:spAutoFit/>
          </a:bodyPr>
          <a:lstStyle/>
          <a:p>
            <a:pPr algn="just"/>
            <a:r>
              <a:rPr lang="en-US" sz="1600" b="1" dirty="0"/>
              <a:t>Rule 6.3-1 - Commentary</a:t>
            </a:r>
          </a:p>
          <a:p>
            <a:pPr algn="just"/>
            <a:endParaRPr lang="en-US" sz="1600" b="1" dirty="0"/>
          </a:p>
          <a:p>
            <a:pPr algn="just"/>
            <a:r>
              <a:rPr lang="en-US" sz="1600" b="1" dirty="0"/>
              <a:t>[2] </a:t>
            </a:r>
            <a:r>
              <a:rPr lang="en-US" sz="1600" dirty="0"/>
              <a:t>In order to reflect and be responsive to the public they serve, a lawyer must refrain from all forms of discrimination and harassment, which undermine confidence in the legal profession and our legal system. A lawyer should foster a professional environment that is respectful, accessible, and inclusive, and should strive to recognize their own internal biases and take particular care to avoid engaging in practices that would reinforce those biases, when offering services to the public and when organizing their workplace.</a:t>
            </a:r>
          </a:p>
          <a:p>
            <a:pPr algn="just"/>
            <a:endParaRPr lang="en-US" sz="1600" dirty="0"/>
          </a:p>
          <a:p>
            <a:pPr algn="just"/>
            <a:r>
              <a:rPr lang="en-US" sz="1600" b="1" dirty="0"/>
              <a:t>[3] </a:t>
            </a:r>
            <a:r>
              <a:rPr lang="en-US" sz="1600" dirty="0"/>
              <a:t>Indigenous peoples may experience unique challenges in relation to discrimination and harassment as a result of the history of the colonization of Indigenous peoples in Canada, ongoing repercussions of the colonial legacy, systemic factors, and implicit biases. Lawyers should take particular care to avoid engaging in, allowing, or being willfully blind to actions which constitute discrimination or any form of harassment against Indigenous peoples.</a:t>
            </a:r>
            <a:endParaRPr lang="en-US" sz="1600" b="1" dirty="0"/>
          </a:p>
        </p:txBody>
      </p:sp>
    </p:spTree>
    <p:extLst>
      <p:ext uri="{BB962C8B-B14F-4D97-AF65-F5344CB8AC3E}">
        <p14:creationId xmlns:p14="http://schemas.microsoft.com/office/powerpoint/2010/main" val="4585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2800767"/>
          </a:xfrm>
          <a:prstGeom prst="rect">
            <a:avLst/>
          </a:prstGeom>
          <a:noFill/>
        </p:spPr>
        <p:txBody>
          <a:bodyPr wrap="square" rtlCol="0">
            <a:spAutoFit/>
          </a:bodyPr>
          <a:lstStyle/>
          <a:p>
            <a:pPr algn="just"/>
            <a:r>
              <a:rPr lang="en-US" sz="1600" b="1" dirty="0"/>
              <a:t>Rule 6.3-1 – Commentary</a:t>
            </a:r>
          </a:p>
          <a:p>
            <a:pPr algn="just"/>
            <a:endParaRPr lang="en-US" sz="1600" b="1" dirty="0"/>
          </a:p>
          <a:p>
            <a:pPr algn="just"/>
            <a:r>
              <a:rPr lang="en-US" sz="1600" b="1" dirty="0"/>
              <a:t>[4] </a:t>
            </a:r>
            <a:r>
              <a:rPr lang="en-US" sz="1600" dirty="0"/>
              <a:t>Lawyers should be aware that discrimination includes adverse effect and systemic discrimination, which arise from organizational policies, practices and cultures that create, perpetuate, or unintentionally result in unequal treatment of a person or persons. Lawyers should consider the distinct needs and circumstances of their colleagues, employees, and clients, and should be alert to unconscious biases that may inform these relationships and that serve to perpetuate systemic discrimination and harassment. Lawyers should guard against any express or implicit assumption that another person’s views, skills, capabilities, and contributions are necessarily shaped or constrained by their gender, race, Indigeneity, disability or other personal characteristic.</a:t>
            </a:r>
          </a:p>
        </p:txBody>
      </p:sp>
    </p:spTree>
    <p:extLst>
      <p:ext uri="{BB962C8B-B14F-4D97-AF65-F5344CB8AC3E}">
        <p14:creationId xmlns:p14="http://schemas.microsoft.com/office/powerpoint/2010/main" val="3747769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2800767"/>
          </a:xfrm>
          <a:prstGeom prst="rect">
            <a:avLst/>
          </a:prstGeom>
          <a:noFill/>
        </p:spPr>
        <p:txBody>
          <a:bodyPr wrap="square" rtlCol="0">
            <a:spAutoFit/>
          </a:bodyPr>
          <a:lstStyle/>
          <a:p>
            <a:pPr algn="just"/>
            <a:r>
              <a:rPr lang="en-US" sz="1600" b="1" dirty="0"/>
              <a:t>Rule 6.3-1 – Commentary</a:t>
            </a:r>
          </a:p>
          <a:p>
            <a:endParaRPr lang="en-US" sz="1600" dirty="0"/>
          </a:p>
          <a:p>
            <a:pPr algn="just"/>
            <a:r>
              <a:rPr lang="en-US" sz="1600" b="1" dirty="0"/>
              <a:t>[5] </a:t>
            </a:r>
            <a:r>
              <a:rPr lang="en-US" sz="1600" dirty="0"/>
              <a:t>Discrimination is a distinction, intentional or not, based on grounds related to actual or perceived personal characteristics of an individual or group, which has the effect of imposing burdens, obligations or disadvantages on the individual or group that are not imposed on others, or which withhold or limit access to opportunities, benefits and advantages that are available to other members of society. Distinctions based on personal characteristics attributed to an individual solely on the basis of association with a group will typically constitute discrimination. Intersecting grounds of discrimination require consideration of the unique oppressions that result from the interplay of two or more protected grounds in a given context.</a:t>
            </a:r>
            <a:endParaRPr lang="en-US" sz="1600" b="1" dirty="0"/>
          </a:p>
          <a:p>
            <a:endParaRPr lang="en-US" sz="1600" b="1" dirty="0"/>
          </a:p>
        </p:txBody>
      </p:sp>
    </p:spTree>
    <p:extLst>
      <p:ext uri="{BB962C8B-B14F-4D97-AF65-F5344CB8AC3E}">
        <p14:creationId xmlns:p14="http://schemas.microsoft.com/office/powerpoint/2010/main" val="42734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1815882"/>
          </a:xfrm>
          <a:prstGeom prst="rect">
            <a:avLst/>
          </a:prstGeom>
          <a:noFill/>
        </p:spPr>
        <p:txBody>
          <a:bodyPr wrap="square" rtlCol="0">
            <a:spAutoFit/>
          </a:bodyPr>
          <a:lstStyle/>
          <a:p>
            <a:pPr algn="just"/>
            <a:r>
              <a:rPr lang="en-US" sz="1600" b="1" dirty="0"/>
              <a:t>Rule 6.3-1 – Commentary</a:t>
            </a:r>
          </a:p>
          <a:p>
            <a:endParaRPr lang="en-US" sz="1600" dirty="0"/>
          </a:p>
          <a:p>
            <a:pPr algn="just"/>
            <a:r>
              <a:rPr lang="en-US" sz="1600" b="1" dirty="0"/>
              <a:t>[6] </a:t>
            </a:r>
            <a:r>
              <a:rPr lang="en-US" sz="1600" dirty="0"/>
              <a:t>The principles of human rights and workplace health and safety laws and related case law apply to the interpretation of this Rule and to Rules 6.3-2 to 6.3-4. A lawyer has a responsibility to stay apprised of developments in the law pertaining to discrimination and harassment, as what constitutes discrimination, harassment, and protected grounds continue to evolve over time and may vary by jurisdiction.</a:t>
            </a:r>
            <a:endParaRPr lang="en-US" sz="1600" b="1" dirty="0"/>
          </a:p>
        </p:txBody>
      </p:sp>
    </p:spTree>
    <p:extLst>
      <p:ext uri="{BB962C8B-B14F-4D97-AF65-F5344CB8AC3E}">
        <p14:creationId xmlns:p14="http://schemas.microsoft.com/office/powerpoint/2010/main" val="226710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938CA1F-B9C9-424A-B16F-FCC2BA06A4A6}"/>
              </a:ext>
            </a:extLst>
          </p:cNvPr>
          <p:cNvSpPr txBox="1">
            <a:spLocks/>
          </p:cNvSpPr>
          <p:nvPr/>
        </p:nvSpPr>
        <p:spPr>
          <a:xfrm>
            <a:off x="2970557" y="1997585"/>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spc="300" dirty="0">
                <a:latin typeface="Proxima Nova Medium" panose="02000506030000020004" pitchFamily="2" charset="77"/>
              </a:rPr>
              <a:t>Agenda</a:t>
            </a:r>
          </a:p>
        </p:txBody>
      </p:sp>
      <p:cxnSp>
        <p:nvCxnSpPr>
          <p:cNvPr id="3" name="Straight Connector 2">
            <a:extLst>
              <a:ext uri="{FF2B5EF4-FFF2-40B4-BE49-F238E27FC236}">
                <a16:creationId xmlns:a16="http://schemas.microsoft.com/office/drawing/2014/main" id="{856B1677-FF81-764E-89BD-F1446EEBE5E5}"/>
              </a:ext>
            </a:extLst>
          </p:cNvPr>
          <p:cNvCxnSpPr>
            <a:cxnSpLocks/>
          </p:cNvCxnSpPr>
          <p:nvPr/>
        </p:nvCxnSpPr>
        <p:spPr>
          <a:xfrm>
            <a:off x="3069403" y="2528959"/>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CA3CC5F-0273-EC4B-87D4-35C173D937C7}"/>
              </a:ext>
            </a:extLst>
          </p:cNvPr>
          <p:cNvSpPr txBox="1">
            <a:spLocks/>
          </p:cNvSpPr>
          <p:nvPr/>
        </p:nvSpPr>
        <p:spPr>
          <a:xfrm>
            <a:off x="2970557" y="2755146"/>
            <a:ext cx="6173443" cy="251289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r>
              <a:rPr lang="en-US" sz="1600" dirty="0"/>
              <a:t>Purpose of the Code of Professional Conduct</a:t>
            </a:r>
          </a:p>
          <a:p>
            <a:pPr marL="342900" indent="-342900">
              <a:lnSpc>
                <a:spcPct val="100000"/>
              </a:lnSpc>
              <a:buFont typeface="+mj-lt"/>
              <a:buAutoNum type="arabicPeriod"/>
            </a:pPr>
            <a:r>
              <a:rPr lang="en-US" sz="1600" dirty="0"/>
              <a:t>Civility and respectful communication </a:t>
            </a:r>
          </a:p>
          <a:p>
            <a:pPr marL="342900" indent="-342900">
              <a:lnSpc>
                <a:spcPct val="100000"/>
              </a:lnSpc>
              <a:buFont typeface="+mj-lt"/>
              <a:buAutoNum type="arabicPeriod"/>
            </a:pPr>
            <a:r>
              <a:rPr lang="en-US" sz="1600" dirty="0"/>
              <a:t>Discrimination and Harassment – Proposed amendments to the Model Code of Professional Conduct</a:t>
            </a:r>
          </a:p>
          <a:p>
            <a:pPr marL="342900" indent="-342900">
              <a:lnSpc>
                <a:spcPct val="100000"/>
              </a:lnSpc>
              <a:buFont typeface="+mj-lt"/>
              <a:buAutoNum type="arabicPeriod"/>
            </a:pPr>
            <a:r>
              <a:rPr lang="en-US" sz="1600" dirty="0"/>
              <a:t>Notices to the profession</a:t>
            </a:r>
          </a:p>
          <a:p>
            <a:pPr marL="342900" indent="-342900">
              <a:lnSpc>
                <a:spcPct val="100000"/>
              </a:lnSpc>
              <a:buFont typeface="+mj-lt"/>
              <a:buAutoNum type="arabicPeriod"/>
            </a:pPr>
            <a:r>
              <a:rPr lang="en-US" sz="1600" dirty="0"/>
              <a:t>Amendments to the Code of Professional Conduct </a:t>
            </a:r>
          </a:p>
          <a:p>
            <a:pPr marL="0" indent="0">
              <a:lnSpc>
                <a:spcPct val="100000"/>
              </a:lnSpc>
              <a:buNone/>
            </a:pPr>
            <a:endParaRPr lang="en-US" sz="1600" dirty="0"/>
          </a:p>
        </p:txBody>
      </p:sp>
    </p:spTree>
    <p:extLst>
      <p:ext uri="{BB962C8B-B14F-4D97-AF65-F5344CB8AC3E}">
        <p14:creationId xmlns:p14="http://schemas.microsoft.com/office/powerpoint/2010/main" val="392735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4031873"/>
          </a:xfrm>
          <a:prstGeom prst="rect">
            <a:avLst/>
          </a:prstGeom>
          <a:noFill/>
        </p:spPr>
        <p:txBody>
          <a:bodyPr wrap="square" rtlCol="0">
            <a:spAutoFit/>
          </a:bodyPr>
          <a:lstStyle/>
          <a:p>
            <a:pPr algn="just"/>
            <a:r>
              <a:rPr lang="en-US" sz="1600" b="1" dirty="0"/>
              <a:t>Rule 6.3-1 – Commentary</a:t>
            </a:r>
          </a:p>
          <a:p>
            <a:pPr algn="just"/>
            <a:endParaRPr lang="en-US" sz="1600" dirty="0"/>
          </a:p>
          <a:p>
            <a:pPr algn="just"/>
            <a:r>
              <a:rPr lang="en-US" sz="1600" b="1" dirty="0"/>
              <a:t>[7] </a:t>
            </a:r>
            <a:r>
              <a:rPr lang="en-US" sz="1600" dirty="0"/>
              <a:t>Examples of behaviour that constitute discrimination include, but are not limited</a:t>
            </a:r>
          </a:p>
          <a:p>
            <a:pPr algn="just"/>
            <a:r>
              <a:rPr lang="en-US" sz="1600" dirty="0"/>
              <a:t>to:</a:t>
            </a:r>
          </a:p>
          <a:p>
            <a:pPr algn="just"/>
            <a:endParaRPr lang="en-US" sz="1600" dirty="0"/>
          </a:p>
          <a:p>
            <a:pPr marL="342900" indent="-342900" algn="just">
              <a:buFont typeface="+mj-lt"/>
              <a:buAutoNum type="alphaLcPeriod"/>
            </a:pPr>
            <a:r>
              <a:rPr lang="en-US" sz="1600" dirty="0"/>
              <a:t>harassment (as described in more detail in the Commentary to Rules 6.3-2 and 6.3-3);</a:t>
            </a:r>
          </a:p>
          <a:p>
            <a:pPr marL="342900" indent="-342900" algn="just">
              <a:buFont typeface="+mj-lt"/>
              <a:buAutoNum type="alphaLcPeriod"/>
            </a:pPr>
            <a:r>
              <a:rPr lang="en-US" sz="1600" dirty="0"/>
              <a:t>refusing to employ or to continue to employ any person on the basis of any personal characteristic protected by applicable law;</a:t>
            </a:r>
          </a:p>
          <a:p>
            <a:pPr marL="342900" indent="-342900" algn="just">
              <a:buFont typeface="+mj-lt"/>
              <a:buAutoNum type="alphaLcPeriod"/>
            </a:pPr>
            <a:r>
              <a:rPr lang="en-US" sz="1600" dirty="0"/>
              <a:t>refusing to provide legal services to any person on the basis of any personal characteristic protected by applicable law;</a:t>
            </a:r>
          </a:p>
          <a:p>
            <a:pPr marL="342900" indent="-342900" algn="just">
              <a:buFont typeface="+mj-lt"/>
              <a:buAutoNum type="alphaLcPeriod"/>
            </a:pPr>
            <a:r>
              <a:rPr lang="en-US" sz="1600" dirty="0"/>
              <a:t>charging higher fees on the basis of any personal characteristic protected by applicable law;</a:t>
            </a:r>
          </a:p>
          <a:p>
            <a:pPr marL="342900" indent="-342900" algn="just">
              <a:buFont typeface="+mj-lt"/>
              <a:buAutoNum type="alphaLcPeriod"/>
            </a:pPr>
            <a:r>
              <a:rPr lang="en-US" sz="1600" dirty="0"/>
              <a:t>assigning lesser work or paying an employee or staff member less on the basis of any personal characteristic protected by applicable law;</a:t>
            </a:r>
          </a:p>
          <a:p>
            <a:pPr marL="342900" indent="-342900" algn="just">
              <a:buFont typeface="+mj-lt"/>
              <a:buAutoNum type="alphaLcPeriod"/>
            </a:pPr>
            <a:r>
              <a:rPr lang="en-US" sz="1600" dirty="0"/>
              <a:t>using derogatory racial, gendered, or religious language to describe a person or group of persons;</a:t>
            </a:r>
          </a:p>
          <a:p>
            <a:pPr marL="342900" indent="-342900" algn="just">
              <a:buFont typeface="+mj-lt"/>
              <a:buAutoNum type="alphaLcPeriod"/>
            </a:pPr>
            <a:r>
              <a:rPr lang="en-US" sz="1600" dirty="0"/>
              <a:t>failing to provide reasonable accommodation to the point of undue hardship;</a:t>
            </a:r>
          </a:p>
        </p:txBody>
      </p:sp>
    </p:spTree>
    <p:extLst>
      <p:ext uri="{BB962C8B-B14F-4D97-AF65-F5344CB8AC3E}">
        <p14:creationId xmlns:p14="http://schemas.microsoft.com/office/powerpoint/2010/main" val="426222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4031873"/>
          </a:xfrm>
          <a:prstGeom prst="rect">
            <a:avLst/>
          </a:prstGeom>
          <a:noFill/>
        </p:spPr>
        <p:txBody>
          <a:bodyPr wrap="square" rtlCol="0">
            <a:spAutoFit/>
          </a:bodyPr>
          <a:lstStyle/>
          <a:p>
            <a:pPr algn="just"/>
            <a:r>
              <a:rPr lang="en-US" sz="1600" b="1" dirty="0"/>
              <a:t>Rule 6.3-1 – Commentary</a:t>
            </a:r>
          </a:p>
          <a:p>
            <a:pPr algn="just"/>
            <a:endParaRPr lang="en-US" sz="1600" dirty="0"/>
          </a:p>
          <a:p>
            <a:pPr marL="342900" lvl="0" indent="-342900" algn="just">
              <a:buFont typeface="+mj-lt"/>
              <a:buAutoNum type="alphaLcPeriod" startAt="8"/>
            </a:pPr>
            <a:r>
              <a:rPr lang="en-US" sz="1600" dirty="0">
                <a:solidFill>
                  <a:prstClr val="black"/>
                </a:solidFill>
              </a:rPr>
              <a:t>applying policies regarding leave that are facially neutral (i.e. that apply to all employees equally), but which have the effect of penalizing individuals who take parental leave, in terms of seniority, promotion or partnership;</a:t>
            </a:r>
          </a:p>
          <a:p>
            <a:pPr marL="342900" lvl="0" indent="-342900" algn="just">
              <a:buFont typeface="+mj-lt"/>
              <a:buAutoNum type="alphaLcPeriod" startAt="8"/>
            </a:pPr>
            <a:r>
              <a:rPr lang="en-US" sz="1600" dirty="0">
                <a:solidFill>
                  <a:prstClr val="black"/>
                </a:solidFill>
              </a:rPr>
              <a:t>providing training or mentoring opportunities in a manner which has the effect of excluding any person from such opportunities on the basis of any personal characteristic protected by applicable law;</a:t>
            </a:r>
          </a:p>
          <a:p>
            <a:pPr marL="342900" lvl="0" indent="-342900" algn="just">
              <a:buFont typeface="+mj-lt"/>
              <a:buAutoNum type="alphaLcPeriod" startAt="8"/>
            </a:pPr>
            <a:r>
              <a:rPr lang="en-US" sz="1600" dirty="0">
                <a:solidFill>
                  <a:prstClr val="black"/>
                </a:solidFill>
              </a:rPr>
              <a:t>providing unequal opportunity for advancement by evaluating employees on facially neutral criteria that fail to take into account differential needs and needs requiring accommodation;</a:t>
            </a:r>
          </a:p>
          <a:p>
            <a:pPr marL="342900" lvl="0" indent="-342900" algn="just">
              <a:buFont typeface="+mj-lt"/>
              <a:buAutoNum type="alphaLcPeriod" startAt="8"/>
            </a:pPr>
            <a:r>
              <a:rPr lang="en-US" sz="1600" dirty="0">
                <a:solidFill>
                  <a:prstClr val="black"/>
                </a:solidFill>
              </a:rPr>
              <a:t>comments, jokes or innuendos that cause humiliation, embarrassment or offence, or that by their nature, and in their context, are clearly embarrassing, humiliating or offensive;</a:t>
            </a:r>
          </a:p>
          <a:p>
            <a:pPr marL="342900" lvl="0" indent="-342900" algn="just">
              <a:buFont typeface="+mj-lt"/>
              <a:buAutoNum type="alphaLcPeriod" startAt="8"/>
            </a:pPr>
            <a:r>
              <a:rPr lang="en-US" sz="1600" dirty="0">
                <a:solidFill>
                  <a:prstClr val="black"/>
                </a:solidFill>
              </a:rPr>
              <a:t>instances when any of the above behaviour is directed toward someone because of their association with a group or individual with certain personal characteristics; or</a:t>
            </a:r>
          </a:p>
          <a:p>
            <a:pPr marL="342900" lvl="0" indent="-342900" algn="just">
              <a:buFont typeface="+mj-lt"/>
              <a:buAutoNum type="alphaLcPeriod" startAt="8"/>
            </a:pPr>
            <a:r>
              <a:rPr lang="en-US" sz="1600" dirty="0">
                <a:solidFill>
                  <a:prstClr val="black"/>
                </a:solidFill>
              </a:rPr>
              <a:t>any other conduct which constitutes discrimination according to any applicable law.</a:t>
            </a:r>
            <a:endParaRPr lang="en-US" sz="1600" b="1" dirty="0">
              <a:solidFill>
                <a:prstClr val="black"/>
              </a:solidFill>
            </a:endParaRPr>
          </a:p>
          <a:p>
            <a:pPr algn="just"/>
            <a:endParaRPr lang="en-US" sz="1600" dirty="0"/>
          </a:p>
        </p:txBody>
      </p:sp>
    </p:spTree>
    <p:extLst>
      <p:ext uri="{BB962C8B-B14F-4D97-AF65-F5344CB8AC3E}">
        <p14:creationId xmlns:p14="http://schemas.microsoft.com/office/powerpoint/2010/main" val="146472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2062103"/>
          </a:xfrm>
          <a:prstGeom prst="rect">
            <a:avLst/>
          </a:prstGeom>
          <a:noFill/>
        </p:spPr>
        <p:txBody>
          <a:bodyPr wrap="square" rtlCol="0">
            <a:spAutoFit/>
          </a:bodyPr>
          <a:lstStyle/>
          <a:p>
            <a:pPr algn="just"/>
            <a:r>
              <a:rPr lang="en-US" sz="1600" b="1" dirty="0"/>
              <a:t>Rule 6.3-1 – Commentary</a:t>
            </a:r>
          </a:p>
          <a:p>
            <a:pPr algn="just"/>
            <a:endParaRPr lang="en-US" sz="1600" dirty="0"/>
          </a:p>
          <a:p>
            <a:pPr algn="just"/>
            <a:r>
              <a:rPr lang="en-US" sz="1600" b="1" dirty="0"/>
              <a:t>[8] </a:t>
            </a:r>
            <a:r>
              <a:rPr lang="en-US" sz="1600" dirty="0"/>
              <a:t>It is not discrimination to establish or provide special programs, services or activities which have the object of ameliorating conditions of disadvantage for individuals or groups who are disadvantaged for reasons related to any characteristic protected by applicable laws.</a:t>
            </a:r>
          </a:p>
          <a:p>
            <a:pPr algn="just"/>
            <a:endParaRPr lang="en-US" sz="1600" dirty="0"/>
          </a:p>
          <a:p>
            <a:pPr algn="just"/>
            <a:r>
              <a:rPr lang="en-US" sz="1600" b="1" dirty="0"/>
              <a:t>[9] </a:t>
            </a:r>
            <a:r>
              <a:rPr lang="en-US" sz="1600" dirty="0"/>
              <a:t>Lawyers are reminded that the provisions of this Rule do not only apply to conduct related to, or performed in, the lawyer’s office or in legal practice.</a:t>
            </a:r>
          </a:p>
        </p:txBody>
      </p:sp>
    </p:spTree>
    <p:extLst>
      <p:ext uri="{BB962C8B-B14F-4D97-AF65-F5344CB8AC3E}">
        <p14:creationId xmlns:p14="http://schemas.microsoft.com/office/powerpoint/2010/main" val="33263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3046988"/>
          </a:xfrm>
          <a:prstGeom prst="rect">
            <a:avLst/>
          </a:prstGeom>
          <a:noFill/>
        </p:spPr>
        <p:txBody>
          <a:bodyPr wrap="square" rtlCol="0">
            <a:spAutoFit/>
          </a:bodyPr>
          <a:lstStyle/>
          <a:p>
            <a:pPr algn="just"/>
            <a:r>
              <a:rPr lang="en-US" sz="1600" b="1" dirty="0"/>
              <a:t>Harassment</a:t>
            </a:r>
          </a:p>
          <a:p>
            <a:pPr algn="just"/>
            <a:endParaRPr lang="en-US" sz="1600" b="1" dirty="0"/>
          </a:p>
          <a:p>
            <a:pPr algn="just"/>
            <a:r>
              <a:rPr lang="en-US" sz="1600" b="1" dirty="0"/>
              <a:t>6.3-2 </a:t>
            </a:r>
            <a:r>
              <a:rPr lang="en-US" sz="1600" strike="sngStrike" dirty="0"/>
              <a:t>A term used in this rule that is defined in human rights legislation has the same meaning as in the legislation. </a:t>
            </a:r>
            <a:r>
              <a:rPr lang="en-US" sz="1600" dirty="0">
                <a:solidFill>
                  <a:srgbClr val="0E04DF"/>
                </a:solidFill>
              </a:rPr>
              <a:t>A lawyer must not harass a colleague, employee, client or any other person.</a:t>
            </a:r>
            <a:endParaRPr lang="en-US" sz="1600" dirty="0"/>
          </a:p>
          <a:p>
            <a:pPr algn="just"/>
            <a:endParaRPr lang="en-US" sz="1600" b="1" dirty="0"/>
          </a:p>
          <a:p>
            <a:pPr algn="just"/>
            <a:r>
              <a:rPr lang="en-US" sz="1600" b="1" dirty="0"/>
              <a:t>Commentary</a:t>
            </a:r>
          </a:p>
          <a:p>
            <a:pPr algn="just"/>
            <a:r>
              <a:rPr lang="en-US" sz="1600" b="1" dirty="0"/>
              <a:t>[1] </a:t>
            </a:r>
            <a:r>
              <a:rPr lang="en-US" sz="1600" dirty="0"/>
              <a:t>Harassment includes an incident or a series of incidents involving physical, verbal or non-verbal conduct (including electronic communications) that might reasonably be expected to cause humiliation, offence or intimidation to the person who is subjected to the conduct. The intent of the lawyer engaging in the conduct is not determinative. It is harassment if the lawyer knew or ought to have known that the conduct would be unwelcome or cause humiliation, offence or intimidation. Harassment may constitute or be linked to discrimination.</a:t>
            </a:r>
            <a:r>
              <a:rPr lang="en-US" sz="1600" b="1" dirty="0"/>
              <a:t> </a:t>
            </a:r>
            <a:endParaRPr lang="en-US" sz="1600" dirty="0"/>
          </a:p>
        </p:txBody>
      </p:sp>
    </p:spTree>
    <p:extLst>
      <p:ext uri="{BB962C8B-B14F-4D97-AF65-F5344CB8AC3E}">
        <p14:creationId xmlns:p14="http://schemas.microsoft.com/office/powerpoint/2010/main" val="341295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623823" cy="3785652"/>
          </a:xfrm>
          <a:prstGeom prst="rect">
            <a:avLst/>
          </a:prstGeom>
          <a:noFill/>
        </p:spPr>
        <p:txBody>
          <a:bodyPr wrap="square" rtlCol="0">
            <a:spAutoFit/>
          </a:bodyPr>
          <a:lstStyle/>
          <a:p>
            <a:pPr algn="just"/>
            <a:r>
              <a:rPr lang="en-US" sz="1600" b="1" dirty="0"/>
              <a:t>Rule 6.3-2 – Commentary </a:t>
            </a:r>
          </a:p>
          <a:p>
            <a:pPr algn="just"/>
            <a:endParaRPr lang="en-US" sz="1600" b="1" dirty="0"/>
          </a:p>
          <a:p>
            <a:pPr algn="just"/>
            <a:r>
              <a:rPr lang="en-US" sz="1600" b="1" dirty="0"/>
              <a:t>[2] </a:t>
            </a:r>
            <a:r>
              <a:rPr lang="en-US" sz="1600" dirty="0"/>
              <a:t>Examples of behaviour that constitute harassment include, but are not limited to:</a:t>
            </a:r>
          </a:p>
          <a:p>
            <a:pPr algn="just"/>
            <a:endParaRPr lang="en-US" sz="1600" dirty="0"/>
          </a:p>
          <a:p>
            <a:pPr marL="342900" indent="-342900" algn="just">
              <a:buFont typeface="+mj-lt"/>
              <a:buAutoNum type="alphaLcPeriod"/>
            </a:pPr>
            <a:r>
              <a:rPr lang="en-US" sz="1600" dirty="0"/>
              <a:t>objectionable or offensive behaviour that is known or ought reasonably to be known to be unwelcome, including comments and displays that demean, belittle, </a:t>
            </a:r>
            <a:r>
              <a:rPr lang="fr-FR" sz="1600" dirty="0" err="1"/>
              <a:t>intimidate</a:t>
            </a:r>
            <a:r>
              <a:rPr lang="fr-FR" sz="1600" dirty="0"/>
              <a:t> or cause humiliation or </a:t>
            </a:r>
            <a:r>
              <a:rPr lang="fr-FR" sz="1600" dirty="0" err="1"/>
              <a:t>embarrassment</a:t>
            </a:r>
            <a:r>
              <a:rPr lang="fr-FR" sz="1600" dirty="0"/>
              <a:t>;</a:t>
            </a:r>
          </a:p>
          <a:p>
            <a:pPr marL="342900" indent="-342900" algn="just">
              <a:buFont typeface="+mj-lt"/>
              <a:buAutoNum type="alphaLcPeriod"/>
            </a:pPr>
            <a:r>
              <a:rPr lang="en-US" sz="1600" dirty="0"/>
              <a:t>behaviour that is degrading, threatening or abusive, whether physically, mentally or emotionally;</a:t>
            </a:r>
          </a:p>
          <a:p>
            <a:pPr marL="342900" indent="-342900" algn="just">
              <a:buFont typeface="+mj-lt"/>
              <a:buAutoNum type="alphaLcPeriod"/>
            </a:pPr>
            <a:r>
              <a:rPr lang="en-US" sz="1600" dirty="0"/>
              <a:t>bullying;</a:t>
            </a:r>
          </a:p>
          <a:p>
            <a:pPr marL="342900" indent="-342900" algn="just">
              <a:buFont typeface="+mj-lt"/>
              <a:buAutoNum type="alphaLcPeriod"/>
            </a:pPr>
            <a:r>
              <a:rPr lang="en-US" sz="1600" dirty="0"/>
              <a:t>verbal abuse;</a:t>
            </a:r>
          </a:p>
          <a:p>
            <a:pPr marL="342900" indent="-342900" algn="just">
              <a:buFont typeface="+mj-lt"/>
              <a:buAutoNum type="alphaLcPeriod"/>
            </a:pPr>
            <a:r>
              <a:rPr lang="en-US" sz="1600" dirty="0"/>
              <a:t>abuse of authority where a lawyer uses the power inherent in their position to endanger, undermine, intimidate, or threaten a person, or otherwise interfere with another person’s career;</a:t>
            </a:r>
          </a:p>
          <a:p>
            <a:pPr marL="342900" indent="-342900" algn="just">
              <a:buFont typeface="+mj-lt"/>
              <a:buAutoNum type="alphaLcPeriod"/>
            </a:pPr>
            <a:r>
              <a:rPr lang="en-US" sz="1600" dirty="0"/>
              <a:t>comments, jokes or innuendos that are known or ought reasonably to be known to cause humiliation, embarrassment or offence, or that by their nature, and in their context, are clearly embarrassing, humiliating or offensive; or assigning work inequitably.</a:t>
            </a:r>
            <a:endParaRPr lang="en-US" sz="1600" b="1" dirty="0"/>
          </a:p>
        </p:txBody>
      </p:sp>
    </p:spTree>
    <p:extLst>
      <p:ext uri="{BB962C8B-B14F-4D97-AF65-F5344CB8AC3E}">
        <p14:creationId xmlns:p14="http://schemas.microsoft.com/office/powerpoint/2010/main" val="345426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6" y="2060717"/>
            <a:ext cx="8132504" cy="4031873"/>
          </a:xfrm>
          <a:prstGeom prst="rect">
            <a:avLst/>
          </a:prstGeom>
          <a:noFill/>
        </p:spPr>
        <p:txBody>
          <a:bodyPr wrap="square" rtlCol="0">
            <a:spAutoFit/>
          </a:bodyPr>
          <a:lstStyle/>
          <a:p>
            <a:pPr algn="just"/>
            <a:r>
              <a:rPr lang="en-US" sz="1600" b="1" dirty="0"/>
              <a:t>Rule 6.3-2</a:t>
            </a:r>
          </a:p>
          <a:p>
            <a:pPr algn="just"/>
            <a:endParaRPr lang="en-US" sz="1600" b="1" dirty="0"/>
          </a:p>
          <a:p>
            <a:pPr algn="just"/>
            <a:r>
              <a:rPr lang="en-US" sz="1600" b="1" dirty="0"/>
              <a:t>[3] </a:t>
            </a:r>
            <a:r>
              <a:rPr lang="en-US" sz="1600" dirty="0"/>
              <a:t>Bullying, including cyberbullying, is a form of harassment. It may involve physical, verbal or non-verbal conduct. It is characterized by conduct that might reasonably be expected to harm or damage the physical or psychological integrity of another person, their reputation or their property. Bullying includes, but is not limited to:</a:t>
            </a:r>
          </a:p>
          <a:p>
            <a:pPr algn="just"/>
            <a:endParaRPr lang="en-US" sz="1600" dirty="0"/>
          </a:p>
          <a:p>
            <a:pPr marL="342900" indent="-342900" algn="just">
              <a:buFont typeface="+mj-lt"/>
              <a:buAutoNum type="alphaLcPeriod"/>
            </a:pPr>
            <a:r>
              <a:rPr lang="en-US" sz="1600" dirty="0"/>
              <a:t>unfair or excessive criticism;</a:t>
            </a:r>
          </a:p>
          <a:p>
            <a:pPr marL="342900" indent="-342900" algn="just">
              <a:buFont typeface="+mj-lt"/>
              <a:buAutoNum type="alphaLcPeriod"/>
            </a:pPr>
            <a:r>
              <a:rPr lang="en-US" sz="1600" dirty="0"/>
              <a:t>ridicule;</a:t>
            </a:r>
          </a:p>
          <a:p>
            <a:pPr marL="342900" indent="-342900" algn="just">
              <a:buFont typeface="+mj-lt"/>
              <a:buAutoNum type="alphaLcPeriod"/>
            </a:pPr>
            <a:r>
              <a:rPr lang="en-US" sz="1600" dirty="0"/>
              <a:t>humiliation;</a:t>
            </a:r>
          </a:p>
          <a:p>
            <a:pPr marL="342900" indent="-342900" algn="just">
              <a:buFont typeface="+mj-lt"/>
              <a:buAutoNum type="alphaLcPeriod"/>
            </a:pPr>
            <a:r>
              <a:rPr lang="en-US" sz="1600" dirty="0"/>
              <a:t>exclusion or isolation;</a:t>
            </a:r>
          </a:p>
          <a:p>
            <a:pPr marL="342900" indent="-342900" algn="just">
              <a:buFont typeface="+mj-lt"/>
              <a:buAutoNum type="alphaLcPeriod"/>
            </a:pPr>
            <a:r>
              <a:rPr lang="en-US" sz="1600" dirty="0"/>
              <a:t>constantly changing or setting unrealistic work targets; or</a:t>
            </a:r>
          </a:p>
          <a:p>
            <a:pPr marL="342900" indent="-342900" algn="just">
              <a:buFont typeface="+mj-lt"/>
              <a:buAutoNum type="alphaLcPeriod"/>
            </a:pPr>
            <a:r>
              <a:rPr lang="en-US" sz="1600" dirty="0"/>
              <a:t>threats or intimidation.</a:t>
            </a:r>
          </a:p>
          <a:p>
            <a:pPr algn="just"/>
            <a:endParaRPr lang="en-US" sz="1600" dirty="0"/>
          </a:p>
          <a:p>
            <a:pPr algn="just"/>
            <a:r>
              <a:rPr lang="en-US" sz="1600" b="1" dirty="0"/>
              <a:t>[4] </a:t>
            </a:r>
            <a:r>
              <a:rPr lang="en-US" sz="1600" dirty="0"/>
              <a:t>Lawyers are reminded that the provisions of this Rule do not only apply to conduct related to, or performed in, the lawyer’s office or in legal practice.</a:t>
            </a:r>
            <a:endParaRPr lang="en-US" sz="1600" b="1" dirty="0"/>
          </a:p>
        </p:txBody>
      </p:sp>
    </p:spTree>
    <p:extLst>
      <p:ext uri="{BB962C8B-B14F-4D97-AF65-F5344CB8AC3E}">
        <p14:creationId xmlns:p14="http://schemas.microsoft.com/office/powerpoint/2010/main" val="80475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664767" cy="3539430"/>
          </a:xfrm>
          <a:prstGeom prst="rect">
            <a:avLst/>
          </a:prstGeom>
          <a:noFill/>
        </p:spPr>
        <p:txBody>
          <a:bodyPr wrap="square" rtlCol="0">
            <a:spAutoFit/>
          </a:bodyPr>
          <a:lstStyle/>
          <a:p>
            <a:pPr algn="just"/>
            <a:r>
              <a:rPr lang="en-US" sz="1600" b="1" dirty="0"/>
              <a:t>Sexual Harassment</a:t>
            </a:r>
          </a:p>
          <a:p>
            <a:pPr algn="just"/>
            <a:endParaRPr lang="en-US" sz="1600" b="1" dirty="0"/>
          </a:p>
          <a:p>
            <a:pPr algn="just"/>
            <a:r>
              <a:rPr lang="en-US" sz="1600" b="1" dirty="0"/>
              <a:t>6.3-3 </a:t>
            </a:r>
            <a:r>
              <a:rPr lang="en-US" sz="1600" dirty="0"/>
              <a:t>A lawyer must not sexually harass </a:t>
            </a:r>
            <a:r>
              <a:rPr lang="en-US" sz="1600" strike="sngStrike" dirty="0"/>
              <a:t>any person. </a:t>
            </a:r>
            <a:r>
              <a:rPr lang="en-US" sz="1600" dirty="0">
                <a:solidFill>
                  <a:srgbClr val="0070C0"/>
                </a:solidFill>
              </a:rPr>
              <a:t>a colleague, employee, client or any other person. </a:t>
            </a:r>
          </a:p>
          <a:p>
            <a:pPr algn="just"/>
            <a:endParaRPr lang="en-US" sz="1600" b="1" dirty="0"/>
          </a:p>
          <a:p>
            <a:pPr algn="just"/>
            <a:r>
              <a:rPr lang="en-US" sz="1600" b="1" dirty="0"/>
              <a:t>Commentary</a:t>
            </a:r>
          </a:p>
          <a:p>
            <a:pPr algn="just"/>
            <a:r>
              <a:rPr lang="en-US" sz="1600" b="1" dirty="0"/>
              <a:t>[1] </a:t>
            </a:r>
            <a:r>
              <a:rPr lang="en-US" sz="1600" dirty="0"/>
              <a:t>Sexual harassment is an incident or series of incidents involving unsolicited or unwelcome sexual advances or requests, or other unwelcome physical, verbal, or nonverbal conduct (including electronic communications) of a sexual nature. Sexual harassment can be directed at others based on their gender, gender identity, gender expression, or sexual orientation. The intent of the lawyer engaging in the conduct is not determinative. It is sexual harassment if the lawyer knew or ought to have known that the conduct would be unwelcome. Sexual harassment may occur:</a:t>
            </a:r>
          </a:p>
          <a:p>
            <a:pPr algn="just"/>
            <a:endParaRPr lang="en-US" sz="1600" dirty="0"/>
          </a:p>
          <a:p>
            <a:pPr marL="342900" indent="-342900" algn="just">
              <a:buFont typeface="+mj-lt"/>
              <a:buAutoNum type="alphaLcPeriod"/>
            </a:pPr>
            <a:r>
              <a:rPr lang="en-US" sz="1600" dirty="0"/>
              <a:t>when such conduct might reasonably be expected to cause insecurity, discomfort, offence, or humiliation to the person who is subjected to the conduct;</a:t>
            </a:r>
            <a:endParaRPr lang="en-US" sz="1600" b="1" dirty="0"/>
          </a:p>
        </p:txBody>
      </p:sp>
    </p:spTree>
    <p:extLst>
      <p:ext uri="{BB962C8B-B14F-4D97-AF65-F5344CB8AC3E}">
        <p14:creationId xmlns:p14="http://schemas.microsoft.com/office/powerpoint/2010/main" val="204835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6" y="2060717"/>
            <a:ext cx="8705710" cy="3785652"/>
          </a:xfrm>
          <a:prstGeom prst="rect">
            <a:avLst/>
          </a:prstGeom>
          <a:noFill/>
        </p:spPr>
        <p:txBody>
          <a:bodyPr wrap="square" rtlCol="0">
            <a:spAutoFit/>
          </a:bodyPr>
          <a:lstStyle/>
          <a:p>
            <a:pPr algn="just"/>
            <a:r>
              <a:rPr lang="en-US" sz="1600" b="1" dirty="0"/>
              <a:t>Rule 6.3-3 – Commentary </a:t>
            </a:r>
          </a:p>
          <a:p>
            <a:pPr algn="just"/>
            <a:endParaRPr lang="en-US" sz="1600" b="1" dirty="0"/>
          </a:p>
          <a:p>
            <a:pPr marL="342900" indent="-342900" algn="just">
              <a:buFont typeface="+mj-lt"/>
              <a:buAutoNum type="alphaLcPeriod" startAt="2"/>
            </a:pPr>
            <a:r>
              <a:rPr lang="en-US" sz="1600" dirty="0"/>
              <a:t>when submission to such conduct is implicitly or explicitly made a condition for the provision of professional services;</a:t>
            </a:r>
          </a:p>
          <a:p>
            <a:pPr marL="342900" indent="-342900" algn="just">
              <a:buFont typeface="+mj-lt"/>
              <a:buAutoNum type="alphaLcPeriod" startAt="2"/>
            </a:pPr>
            <a:r>
              <a:rPr lang="en-US" sz="1600" dirty="0"/>
              <a:t>when submission to such conduct is implicitly or explicitly made a condition of employment;</a:t>
            </a:r>
          </a:p>
          <a:p>
            <a:pPr marL="342900" indent="-342900" algn="just">
              <a:buFont typeface="+mj-lt"/>
              <a:buAutoNum type="alphaLcPeriod" startAt="2"/>
            </a:pPr>
            <a:r>
              <a:rPr lang="en-US" sz="1600" dirty="0"/>
              <a:t>when submission to or rejection of such conduct is used as a basis for any employment decision, including;</a:t>
            </a:r>
          </a:p>
          <a:p>
            <a:pPr marL="1314450" lvl="2" indent="-400050" algn="just">
              <a:buFont typeface="+mj-lt"/>
              <a:buAutoNum type="romanLcPeriod"/>
            </a:pPr>
            <a:r>
              <a:rPr lang="en-US" sz="1600" dirty="0"/>
              <a:t>Loss of opportunity;</a:t>
            </a:r>
          </a:p>
          <a:p>
            <a:pPr marL="1314450" lvl="2" indent="-400050" algn="just">
              <a:buFont typeface="+mj-lt"/>
              <a:buAutoNum type="romanLcPeriod"/>
            </a:pPr>
            <a:r>
              <a:rPr lang="en-US" sz="1600" dirty="0"/>
              <a:t>The allocation of work;</a:t>
            </a:r>
          </a:p>
          <a:p>
            <a:pPr marL="1314450" lvl="2" indent="-400050" algn="just">
              <a:buFont typeface="+mj-lt"/>
              <a:buAutoNum type="romanLcPeriod"/>
            </a:pPr>
            <a:r>
              <a:rPr lang="en-US" sz="1600" dirty="0"/>
              <a:t>Promotion or demotion;</a:t>
            </a:r>
          </a:p>
          <a:p>
            <a:pPr marL="1314450" lvl="2" indent="-400050" algn="just">
              <a:buFont typeface="+mj-lt"/>
              <a:buAutoNum type="romanLcPeriod"/>
            </a:pPr>
            <a:r>
              <a:rPr lang="en-US" sz="1600" dirty="0"/>
              <a:t>Remuneration or loss of remuneration;</a:t>
            </a:r>
          </a:p>
          <a:p>
            <a:pPr marL="1314450" lvl="2" indent="-400050" algn="just">
              <a:buFont typeface="+mj-lt"/>
              <a:buAutoNum type="romanLcPeriod"/>
            </a:pPr>
            <a:r>
              <a:rPr lang="en-US" sz="1600" dirty="0"/>
              <a:t>Job security; or</a:t>
            </a:r>
          </a:p>
          <a:p>
            <a:pPr marL="1314450" lvl="2" indent="-400050" algn="just">
              <a:buFont typeface="+mj-lt"/>
              <a:buAutoNum type="romanLcPeriod"/>
            </a:pPr>
            <a:r>
              <a:rPr lang="en-US" sz="1600" dirty="0"/>
              <a:t>Benefits affecting the employee;</a:t>
            </a:r>
          </a:p>
          <a:p>
            <a:pPr marL="342900" indent="-342900" algn="just">
              <a:buFont typeface="+mj-lt"/>
              <a:buAutoNum type="alphaLcPeriod" startAt="5"/>
            </a:pPr>
            <a:r>
              <a:rPr lang="en-US" sz="1600" dirty="0"/>
              <a:t>when such conduct has the purpose or the effect of interfering with a person's work performance or creating an intimidating, hostile, or offensive work environment;</a:t>
            </a:r>
          </a:p>
        </p:txBody>
      </p:sp>
    </p:spTree>
    <p:extLst>
      <p:ext uri="{BB962C8B-B14F-4D97-AF65-F5344CB8AC3E}">
        <p14:creationId xmlns:p14="http://schemas.microsoft.com/office/powerpoint/2010/main" val="110522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2062103"/>
          </a:xfrm>
          <a:prstGeom prst="rect">
            <a:avLst/>
          </a:prstGeom>
          <a:noFill/>
        </p:spPr>
        <p:txBody>
          <a:bodyPr wrap="square" rtlCol="0">
            <a:spAutoFit/>
          </a:bodyPr>
          <a:lstStyle/>
          <a:p>
            <a:pPr algn="just"/>
            <a:r>
              <a:rPr lang="en-US" sz="1600" b="1" dirty="0"/>
              <a:t>Rule 6.3-3 – Commentary </a:t>
            </a:r>
          </a:p>
          <a:p>
            <a:pPr algn="just"/>
            <a:endParaRPr lang="en-US" sz="1600" b="1" dirty="0"/>
          </a:p>
          <a:p>
            <a:pPr marL="342900" indent="-342900" algn="just">
              <a:buFont typeface="+mj-lt"/>
              <a:buAutoNum type="alphaLcPeriod" startAt="5"/>
            </a:pPr>
            <a:r>
              <a:rPr lang="en-US" sz="1600" dirty="0"/>
              <a:t>when a position of power is used to import sexual requirements into the workplace and negatively alter the working conditions of employees or colleagues; or</a:t>
            </a:r>
          </a:p>
          <a:p>
            <a:pPr marL="342900" indent="-342900" algn="just">
              <a:buFont typeface="+mj-lt"/>
              <a:buAutoNum type="alphaLcPeriod" startAt="5"/>
            </a:pPr>
            <a:r>
              <a:rPr lang="en-US" sz="1600" dirty="0"/>
              <a:t>when a sexual solicitation or advance is made by a lawyer who is in a position to confer any benefit on, or deny any benefit to, the recipient of the solicitation or advance, if the lawyer making the solicitation or advance knows or ought reasonably to know that it is unwelcome.</a:t>
            </a:r>
            <a:endParaRPr lang="en-US" sz="1600" b="1" dirty="0"/>
          </a:p>
          <a:p>
            <a:pPr algn="just"/>
            <a:endParaRPr lang="en-US" sz="1600" b="1" dirty="0"/>
          </a:p>
        </p:txBody>
      </p:sp>
    </p:spTree>
    <p:extLst>
      <p:ext uri="{BB962C8B-B14F-4D97-AF65-F5344CB8AC3E}">
        <p14:creationId xmlns:p14="http://schemas.microsoft.com/office/powerpoint/2010/main" val="964912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4031873"/>
          </a:xfrm>
          <a:prstGeom prst="rect">
            <a:avLst/>
          </a:prstGeom>
          <a:noFill/>
        </p:spPr>
        <p:txBody>
          <a:bodyPr wrap="square" rtlCol="0">
            <a:spAutoFit/>
          </a:bodyPr>
          <a:lstStyle/>
          <a:p>
            <a:pPr algn="just"/>
            <a:r>
              <a:rPr lang="en-US" sz="1600" b="1" dirty="0"/>
              <a:t>Rule 6.3-3 – Commentary </a:t>
            </a:r>
          </a:p>
          <a:p>
            <a:pPr algn="just"/>
            <a:endParaRPr lang="en-US" sz="1600" b="1" dirty="0"/>
          </a:p>
          <a:p>
            <a:pPr algn="just"/>
            <a:r>
              <a:rPr lang="en-US" sz="1600" b="1" dirty="0"/>
              <a:t>[2] </a:t>
            </a:r>
            <a:r>
              <a:rPr lang="en-US" sz="1600" dirty="0"/>
              <a:t>Examples of behaviour that constitute sexual harassment include, but are not limited to:</a:t>
            </a:r>
          </a:p>
          <a:p>
            <a:pPr algn="just"/>
            <a:endParaRPr lang="en-US" sz="1600" dirty="0"/>
          </a:p>
          <a:p>
            <a:pPr marL="342900" indent="-342900" algn="just">
              <a:buFont typeface="+mj-lt"/>
              <a:buAutoNum type="alphaLcPeriod"/>
            </a:pPr>
            <a:r>
              <a:rPr lang="en-US" sz="1600" dirty="0"/>
              <a:t>displaying sexualized or other demeaning or derogatory images;</a:t>
            </a:r>
          </a:p>
          <a:p>
            <a:pPr marL="342900" indent="-342900" algn="just">
              <a:buFont typeface="+mj-lt"/>
              <a:buAutoNum type="alphaLcPeriod"/>
            </a:pPr>
            <a:r>
              <a:rPr lang="en-US" sz="1600" dirty="0"/>
              <a:t>sexually suggestive or intimidating comments, gestures or threats;</a:t>
            </a:r>
          </a:p>
          <a:p>
            <a:pPr marL="342900" indent="-342900" algn="just">
              <a:buFont typeface="+mj-lt"/>
              <a:buAutoNum type="alphaLcPeriod"/>
            </a:pPr>
            <a:r>
              <a:rPr lang="en-US" sz="1600" dirty="0"/>
              <a:t>comments, jokes that cause humiliation, embarrassment or offence, or which by their nature, and in their context, are clearly embarrassing, humiliating or offensive;</a:t>
            </a:r>
          </a:p>
          <a:p>
            <a:pPr marL="342900" indent="-342900" algn="just">
              <a:buFont typeface="+mj-lt"/>
              <a:buAutoNum type="alphaLcPeriod"/>
            </a:pPr>
            <a:r>
              <a:rPr lang="en-US" sz="1600" dirty="0"/>
              <a:t>innuendoes, leering or comments about a person’s dress or appearance;</a:t>
            </a:r>
          </a:p>
          <a:p>
            <a:pPr marL="342900" indent="-342900" algn="just">
              <a:buFont typeface="+mj-lt"/>
              <a:buAutoNum type="alphaLcPeriod"/>
            </a:pPr>
            <a:r>
              <a:rPr lang="en-US" sz="1600" dirty="0"/>
              <a:t>gender-based insults or sexist remarks;</a:t>
            </a:r>
          </a:p>
          <a:p>
            <a:pPr marL="342900" indent="-342900" algn="just">
              <a:buFont typeface="+mj-lt"/>
              <a:buAutoNum type="alphaLcPeriod"/>
            </a:pPr>
            <a:r>
              <a:rPr lang="en-US" sz="1600" dirty="0"/>
              <a:t>communications with sexual overtones;</a:t>
            </a:r>
          </a:p>
          <a:p>
            <a:pPr marL="342900" indent="-342900" algn="just">
              <a:buFont typeface="+mj-lt"/>
              <a:buAutoNum type="alphaLcPeriod"/>
            </a:pPr>
            <a:r>
              <a:rPr lang="en-US" sz="1600" dirty="0"/>
              <a:t>inquiries or comments about a person’s sex life;</a:t>
            </a:r>
          </a:p>
          <a:p>
            <a:pPr marL="342900" indent="-342900" algn="just">
              <a:buFont typeface="+mj-lt"/>
              <a:buAutoNum type="alphaLcPeriod"/>
            </a:pPr>
            <a:r>
              <a:rPr lang="en-US" sz="1600" dirty="0"/>
              <a:t>sexual flirtations, advances, propositions, invitations or requests;</a:t>
            </a:r>
          </a:p>
          <a:p>
            <a:pPr marL="342900" indent="-342900" algn="just">
              <a:buFont typeface="+mj-lt"/>
              <a:buAutoNum type="alphaLcPeriod"/>
            </a:pPr>
            <a:r>
              <a:rPr lang="en-US" sz="1600" dirty="0"/>
              <a:t>unsolicited or unwelcome physical contact or touching;</a:t>
            </a:r>
          </a:p>
          <a:p>
            <a:pPr marL="342900" indent="-342900" algn="just">
              <a:buFont typeface="+mj-lt"/>
              <a:buAutoNum type="alphaLcPeriod"/>
            </a:pPr>
            <a:r>
              <a:rPr lang="en-US" sz="1600" dirty="0"/>
              <a:t>sexual violence; or</a:t>
            </a:r>
          </a:p>
          <a:p>
            <a:pPr marL="342900" indent="-342900" algn="just">
              <a:buFont typeface="+mj-lt"/>
              <a:buAutoNum type="alphaLcPeriod"/>
            </a:pPr>
            <a:r>
              <a:rPr lang="en-US" sz="1600" dirty="0"/>
              <a:t>unwanted contact or attention, including after the end of a consensual relationship.</a:t>
            </a:r>
            <a:endParaRPr lang="en-US" sz="1600" b="1" dirty="0"/>
          </a:p>
        </p:txBody>
      </p:sp>
    </p:spTree>
    <p:extLst>
      <p:ext uri="{BB962C8B-B14F-4D97-AF65-F5344CB8AC3E}">
        <p14:creationId xmlns:p14="http://schemas.microsoft.com/office/powerpoint/2010/main" val="171192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3E1ACA4-274C-EF46-B656-4ACA0C6B840C}"/>
              </a:ext>
            </a:extLst>
          </p:cNvPr>
          <p:cNvSpPr txBox="1">
            <a:spLocks/>
          </p:cNvSpPr>
          <p:nvPr/>
        </p:nvSpPr>
        <p:spPr>
          <a:xfrm>
            <a:off x="0" y="3097260"/>
            <a:ext cx="12166899" cy="7448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600" dirty="0">
                <a:solidFill>
                  <a:schemeClr val="bg1"/>
                </a:solidFill>
                <a:latin typeface="Proxima Nova" panose="02000506030000020004" pitchFamily="2" charset="77"/>
              </a:rPr>
              <a:t>Purpose of the Code</a:t>
            </a:r>
            <a:br>
              <a:rPr lang="en-US" spc="600" dirty="0">
                <a:solidFill>
                  <a:schemeClr val="bg1"/>
                </a:solidFill>
                <a:latin typeface="Proxima Nova" panose="02000506030000020004" pitchFamily="2" charset="77"/>
              </a:rPr>
            </a:br>
            <a:endParaRPr lang="en-US" spc="600" dirty="0">
              <a:solidFill>
                <a:srgbClr val="AAA9AA"/>
              </a:solidFill>
              <a:latin typeface="Proxima Nova" panose="02000506030000020004" pitchFamily="2" charset="77"/>
            </a:endParaRPr>
          </a:p>
        </p:txBody>
      </p:sp>
    </p:spTree>
    <p:extLst>
      <p:ext uri="{BB962C8B-B14F-4D97-AF65-F5344CB8AC3E}">
        <p14:creationId xmlns:p14="http://schemas.microsoft.com/office/powerpoint/2010/main" val="1591494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1815882"/>
          </a:xfrm>
          <a:prstGeom prst="rect">
            <a:avLst/>
          </a:prstGeom>
          <a:noFill/>
        </p:spPr>
        <p:txBody>
          <a:bodyPr wrap="square" rtlCol="0">
            <a:spAutoFit/>
          </a:bodyPr>
          <a:lstStyle/>
          <a:p>
            <a:pPr algn="just"/>
            <a:r>
              <a:rPr lang="en-US" sz="1600" b="1" dirty="0"/>
              <a:t>Rule 6.3-3 – Commentary </a:t>
            </a:r>
          </a:p>
          <a:p>
            <a:pPr algn="just"/>
            <a:endParaRPr lang="en-US" sz="1600" b="1" dirty="0"/>
          </a:p>
          <a:p>
            <a:pPr algn="just"/>
            <a:r>
              <a:rPr lang="en-US" sz="1600" b="1" dirty="0"/>
              <a:t>[3] </a:t>
            </a:r>
            <a:r>
              <a:rPr lang="en-US" sz="1600" dirty="0"/>
              <a:t>Lawyers should avoid condoning or being willfully blind to conduct in their workplaces that constitutes sexual harassment.</a:t>
            </a:r>
          </a:p>
          <a:p>
            <a:pPr algn="just"/>
            <a:endParaRPr lang="en-US" sz="1600" dirty="0"/>
          </a:p>
          <a:p>
            <a:pPr algn="just"/>
            <a:r>
              <a:rPr lang="en-US" sz="1600" b="1" dirty="0"/>
              <a:t>[4] </a:t>
            </a:r>
            <a:r>
              <a:rPr lang="en-US" sz="1600" dirty="0"/>
              <a:t>Lawyers are reminded that the provisions of this Rule do not only apply to conduct related to, or performed in, the lawyer’s office or in legal practice.</a:t>
            </a:r>
            <a:endParaRPr lang="en-US" sz="1600" b="1" dirty="0"/>
          </a:p>
        </p:txBody>
      </p:sp>
    </p:spTree>
    <p:extLst>
      <p:ext uri="{BB962C8B-B14F-4D97-AF65-F5344CB8AC3E}">
        <p14:creationId xmlns:p14="http://schemas.microsoft.com/office/powerpoint/2010/main" val="1619533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3293209"/>
          </a:xfrm>
          <a:prstGeom prst="rect">
            <a:avLst/>
          </a:prstGeom>
          <a:noFill/>
        </p:spPr>
        <p:txBody>
          <a:bodyPr wrap="square" rtlCol="0">
            <a:spAutoFit/>
          </a:bodyPr>
          <a:lstStyle/>
          <a:p>
            <a:pPr algn="just"/>
            <a:r>
              <a:rPr lang="en-US" sz="1600" b="1" dirty="0"/>
              <a:t>Reprisal</a:t>
            </a:r>
          </a:p>
          <a:p>
            <a:pPr algn="just"/>
            <a:endParaRPr lang="en-US" sz="1600" b="1" dirty="0"/>
          </a:p>
          <a:p>
            <a:pPr algn="just"/>
            <a:r>
              <a:rPr lang="en-US" sz="1600" b="1" dirty="0"/>
              <a:t>6.3-4 </a:t>
            </a:r>
            <a:r>
              <a:rPr lang="en-US" sz="1600" dirty="0"/>
              <a:t>A lawyer must not engage </a:t>
            </a:r>
            <a:r>
              <a:rPr lang="en-US" sz="1600" strike="sngStrike" dirty="0"/>
              <a:t>in any other form of harassment of any person</a:t>
            </a:r>
            <a:r>
              <a:rPr lang="en-US" sz="1600" dirty="0"/>
              <a:t>. </a:t>
            </a:r>
            <a:r>
              <a:rPr lang="en-US" sz="1600" dirty="0">
                <a:solidFill>
                  <a:srgbClr val="0070C0"/>
                </a:solidFill>
              </a:rPr>
              <a:t>or participate in</a:t>
            </a:r>
          </a:p>
          <a:p>
            <a:pPr algn="just"/>
            <a:r>
              <a:rPr lang="en-US" sz="1600" dirty="0">
                <a:solidFill>
                  <a:srgbClr val="0070C0"/>
                </a:solidFill>
              </a:rPr>
              <a:t>reprisals against a colleague, employee, client or any other person because that person has:</a:t>
            </a:r>
          </a:p>
          <a:p>
            <a:pPr algn="just"/>
            <a:endParaRPr lang="en-US" sz="1600" dirty="0">
              <a:solidFill>
                <a:srgbClr val="0070C0"/>
              </a:solidFill>
            </a:endParaRPr>
          </a:p>
          <a:p>
            <a:pPr marL="342900" indent="-342900" algn="just">
              <a:buFont typeface="+mj-lt"/>
              <a:buAutoNum type="alphaLcPeriod"/>
            </a:pPr>
            <a:r>
              <a:rPr lang="en-US" sz="1600" dirty="0">
                <a:solidFill>
                  <a:srgbClr val="0070C0"/>
                </a:solidFill>
              </a:rPr>
              <a:t>inquired about their rights or the rights of others;</a:t>
            </a:r>
          </a:p>
          <a:p>
            <a:pPr marL="342900" indent="-342900" algn="just">
              <a:buFont typeface="+mj-lt"/>
              <a:buAutoNum type="alphaLcPeriod"/>
            </a:pPr>
            <a:r>
              <a:rPr lang="en-US" sz="1600" dirty="0">
                <a:solidFill>
                  <a:srgbClr val="0070C0"/>
                </a:solidFill>
              </a:rPr>
              <a:t>made or contemplated making a complaint of discrimination, harassment or sexual harassment;</a:t>
            </a:r>
          </a:p>
          <a:p>
            <a:pPr marL="342900" indent="-342900" algn="just">
              <a:buFont typeface="+mj-lt"/>
              <a:buAutoNum type="alphaLcPeriod"/>
            </a:pPr>
            <a:r>
              <a:rPr lang="en-US" sz="1600" dirty="0">
                <a:solidFill>
                  <a:srgbClr val="0070C0"/>
                </a:solidFill>
              </a:rPr>
              <a:t>witnessed discrimination, harassment or sexual harassment; or</a:t>
            </a:r>
          </a:p>
          <a:p>
            <a:pPr marL="342900" indent="-342900" algn="just">
              <a:buFont typeface="+mj-lt"/>
              <a:buAutoNum type="alphaLcPeriod"/>
            </a:pPr>
            <a:r>
              <a:rPr lang="en-US" sz="1600" dirty="0">
                <a:solidFill>
                  <a:srgbClr val="0070C0"/>
                </a:solidFill>
              </a:rPr>
              <a:t>assisted or contemplated assisting in any investigation or proceeding related to a complaint of discrimination, harassment or sexual harassment.</a:t>
            </a:r>
            <a:endParaRPr lang="en-US" sz="1600" b="1" dirty="0">
              <a:solidFill>
                <a:srgbClr val="0070C0"/>
              </a:solidFill>
            </a:endParaRPr>
          </a:p>
          <a:p>
            <a:pPr algn="just"/>
            <a:endParaRPr lang="en-US" sz="1600" b="1" dirty="0"/>
          </a:p>
          <a:p>
            <a:pPr algn="just"/>
            <a:endParaRPr lang="en-US" sz="1600" b="1" dirty="0"/>
          </a:p>
        </p:txBody>
      </p:sp>
    </p:spTree>
    <p:extLst>
      <p:ext uri="{BB962C8B-B14F-4D97-AF65-F5344CB8AC3E}">
        <p14:creationId xmlns:p14="http://schemas.microsoft.com/office/powerpoint/2010/main" val="239318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60717"/>
            <a:ext cx="8317723" cy="3539430"/>
          </a:xfrm>
          <a:prstGeom prst="rect">
            <a:avLst/>
          </a:prstGeom>
          <a:noFill/>
        </p:spPr>
        <p:txBody>
          <a:bodyPr wrap="square" rtlCol="0">
            <a:spAutoFit/>
          </a:bodyPr>
          <a:lstStyle/>
          <a:p>
            <a:pPr algn="just"/>
            <a:r>
              <a:rPr lang="en-US" sz="1600" b="1" dirty="0"/>
              <a:t>Rule 6.3-4 – Commentary </a:t>
            </a:r>
          </a:p>
          <a:p>
            <a:pPr algn="just"/>
            <a:endParaRPr lang="en-US" sz="1600" b="1" dirty="0"/>
          </a:p>
          <a:p>
            <a:pPr algn="just"/>
            <a:r>
              <a:rPr lang="en-US" sz="1600" b="1" dirty="0"/>
              <a:t>[1] </a:t>
            </a:r>
            <a:r>
              <a:rPr lang="en-US" sz="1600" dirty="0"/>
              <a:t>The purpose of this Rule is to enable people to exercise their rights without fear of reprisal. Conduct which is intended to retaliate against a person, or discourage a person from exploring their rights, can constitute reprisal. Examples of such behavior include, but are not limited to:</a:t>
            </a:r>
          </a:p>
          <a:p>
            <a:pPr algn="just"/>
            <a:endParaRPr lang="en-US" sz="1600" dirty="0"/>
          </a:p>
          <a:p>
            <a:pPr marL="342900" indent="-342900" algn="just">
              <a:buFont typeface="+mj-lt"/>
              <a:buAutoNum type="alphaLcPeriod"/>
            </a:pPr>
            <a:r>
              <a:rPr lang="en-US" sz="1600" dirty="0"/>
              <a:t>refusing to employ or to continue to employ any person;</a:t>
            </a:r>
          </a:p>
          <a:p>
            <a:pPr marL="342900" indent="-342900" algn="just">
              <a:buFont typeface="+mj-lt"/>
              <a:buAutoNum type="alphaLcPeriod"/>
            </a:pPr>
            <a:r>
              <a:rPr lang="en-US" sz="1600" dirty="0"/>
              <a:t>penalizing any person with respect to that person’s employment or changing, in a punitive way, any term, condition or privilege of that person’s employment;</a:t>
            </a:r>
          </a:p>
          <a:p>
            <a:pPr marL="342900" indent="-342900" algn="just">
              <a:buFont typeface="+mj-lt"/>
              <a:buAutoNum type="alphaLcPeriod"/>
            </a:pPr>
            <a:r>
              <a:rPr lang="en-US" sz="1600" dirty="0"/>
              <a:t>intimidating, retaliating against or coercing any person;</a:t>
            </a:r>
          </a:p>
          <a:p>
            <a:pPr marL="342900" indent="-342900" algn="just">
              <a:buFont typeface="+mj-lt"/>
              <a:buAutoNum type="alphaLcPeriod"/>
            </a:pPr>
            <a:r>
              <a:rPr lang="en-US" sz="1600" dirty="0"/>
              <a:t>imposing a pecuniary or any other penalty, loss or disadvantage on any person;</a:t>
            </a:r>
          </a:p>
          <a:p>
            <a:pPr marL="342900" indent="-342900" algn="just">
              <a:buFont typeface="+mj-lt"/>
              <a:buAutoNum type="alphaLcPeriod"/>
            </a:pPr>
            <a:r>
              <a:rPr lang="en-US" sz="1600" dirty="0"/>
              <a:t>changing a person’s workload in a disadvantageous manner, or withdrawing opportunities from them; or</a:t>
            </a:r>
          </a:p>
          <a:p>
            <a:pPr marL="342900" indent="-342900" algn="just">
              <a:buFont typeface="+mj-lt"/>
              <a:buAutoNum type="alphaLcPeriod"/>
            </a:pPr>
            <a:r>
              <a:rPr lang="en-US" sz="1600" dirty="0"/>
              <a:t>threatening to do any of the foregoing.</a:t>
            </a:r>
            <a:endParaRPr lang="en-US" sz="1600" b="1" dirty="0"/>
          </a:p>
        </p:txBody>
      </p:sp>
    </p:spTree>
    <p:extLst>
      <p:ext uri="{BB962C8B-B14F-4D97-AF65-F5344CB8AC3E}">
        <p14:creationId xmlns:p14="http://schemas.microsoft.com/office/powerpoint/2010/main" val="4145778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Proposed Amendments re. Discrimination and Harassment </a:t>
            </a:r>
          </a:p>
        </p:txBody>
      </p:sp>
      <p:sp>
        <p:nvSpPr>
          <p:cNvPr id="3" name="TextBox 2"/>
          <p:cNvSpPr txBox="1"/>
          <p:nvPr/>
        </p:nvSpPr>
        <p:spPr>
          <a:xfrm>
            <a:off x="1871305" y="2025034"/>
            <a:ext cx="9074199" cy="2062103"/>
          </a:xfrm>
          <a:prstGeom prst="rect">
            <a:avLst/>
          </a:prstGeom>
          <a:noFill/>
        </p:spPr>
        <p:txBody>
          <a:bodyPr wrap="square" rtlCol="0">
            <a:spAutoFit/>
          </a:bodyPr>
          <a:lstStyle/>
          <a:p>
            <a:pPr algn="just"/>
            <a:r>
              <a:rPr lang="en-US" sz="1600" b="1" strike="sngStrike" dirty="0"/>
              <a:t>6.3-5 </a:t>
            </a:r>
            <a:r>
              <a:rPr lang="en-US" sz="1600" strike="sngStrike" dirty="0"/>
              <a:t>A lawyer must not discriminate against any person.</a:t>
            </a:r>
          </a:p>
          <a:p>
            <a:pPr algn="just"/>
            <a:endParaRPr lang="en-US" sz="1600" b="1" strike="sngStrike" dirty="0"/>
          </a:p>
          <a:p>
            <a:pPr algn="just"/>
            <a:r>
              <a:rPr lang="en-US" sz="1600" b="1" strike="sngStrike" dirty="0"/>
              <a:t>Commentary</a:t>
            </a:r>
          </a:p>
          <a:p>
            <a:pPr algn="just"/>
            <a:r>
              <a:rPr lang="en-US" sz="1600" b="1" strike="sngStrike" dirty="0"/>
              <a:t>[1] </a:t>
            </a:r>
            <a:r>
              <a:rPr lang="en-US" sz="1600" strike="sngStrike" dirty="0"/>
              <a:t>A lawyer has a special responsibility to respect the requirements of human rights laws in force in Canada, its provinces and territories and, specifically, to honour the obligations enumerated in human rights laws.</a:t>
            </a:r>
            <a:r>
              <a:rPr lang="en-US" sz="1600" b="1" strike="sngStrike" dirty="0"/>
              <a:t> </a:t>
            </a:r>
          </a:p>
          <a:p>
            <a:pPr algn="just"/>
            <a:endParaRPr lang="en-US" sz="1600" b="1" dirty="0"/>
          </a:p>
          <a:p>
            <a:pPr algn="just"/>
            <a:endParaRPr lang="en-US" sz="1600" dirty="0"/>
          </a:p>
        </p:txBody>
      </p:sp>
    </p:spTree>
    <p:extLst>
      <p:ext uri="{BB962C8B-B14F-4D97-AF65-F5344CB8AC3E}">
        <p14:creationId xmlns:p14="http://schemas.microsoft.com/office/powerpoint/2010/main" val="4201247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3930A0-90CB-54FD-DAAA-C4769ADE4266}"/>
              </a:ext>
            </a:extLst>
          </p:cNvPr>
          <p:cNvSpPr txBox="1"/>
          <p:nvPr/>
        </p:nvSpPr>
        <p:spPr>
          <a:xfrm>
            <a:off x="1871305" y="2060717"/>
            <a:ext cx="7577495"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Discrimination and harassment</a:t>
            </a:r>
          </a:p>
          <a:p>
            <a:pPr algn="just"/>
            <a:endParaRPr lang="en-US" sz="1600" dirty="0"/>
          </a:p>
          <a:p>
            <a:pPr marL="285750" indent="-285750" algn="just">
              <a:buFont typeface="Arial" panose="020B0604020202020204" pitchFamily="34" charset="0"/>
              <a:buChar char="•"/>
            </a:pPr>
            <a:r>
              <a:rPr lang="en-US" sz="1600" dirty="0"/>
              <a:t>Behaviour that constituted harassment:</a:t>
            </a:r>
          </a:p>
          <a:p>
            <a:pPr marL="742950" lvl="1" indent="-285750" algn="just">
              <a:buFont typeface="Arial" panose="020B0604020202020204" pitchFamily="34" charset="0"/>
              <a:buChar char="•"/>
            </a:pPr>
            <a:r>
              <a:rPr lang="en-US" sz="1600" dirty="0"/>
              <a:t>Hugging, kissing, and touching</a:t>
            </a:r>
          </a:p>
          <a:p>
            <a:pPr marL="742950" lvl="1" indent="-285750" algn="just">
              <a:buFont typeface="Arial" panose="020B0604020202020204" pitchFamily="34" charset="0"/>
              <a:buChar char="•"/>
            </a:pPr>
            <a:r>
              <a:rPr lang="en-US" sz="1600" dirty="0"/>
              <a:t>Sexual banter </a:t>
            </a:r>
          </a:p>
          <a:p>
            <a:pPr marL="742950" lvl="1" indent="-285750" algn="just">
              <a:buFont typeface="Arial" panose="020B0604020202020204" pitchFamily="34" charset="0"/>
              <a:buChar char="•"/>
            </a:pPr>
            <a:r>
              <a:rPr lang="en-US" sz="1600" dirty="0"/>
              <a:t>Comments of a sexual nature regarding one’s appearance</a:t>
            </a:r>
          </a:p>
          <a:p>
            <a:pPr marL="742950" lvl="1" indent="-285750" algn="just">
              <a:buFont typeface="Arial" panose="020B0604020202020204" pitchFamily="34" charset="0"/>
              <a:buChar char="•"/>
            </a:pPr>
            <a:r>
              <a:rPr lang="en-US" sz="1600" dirty="0"/>
              <a:t>Talking about one’s spouse and sex life   </a:t>
            </a:r>
          </a:p>
          <a:p>
            <a:pPr marL="742950" lvl="1"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Behaviour that constituted discrimination:</a:t>
            </a:r>
          </a:p>
          <a:p>
            <a:pPr marL="742950" lvl="1" indent="-285750" algn="just">
              <a:buFont typeface="Arial" panose="020B0604020202020204" pitchFamily="34" charset="0"/>
              <a:buChar char="•"/>
            </a:pPr>
            <a:r>
              <a:rPr lang="en-US" sz="1600" dirty="0"/>
              <a:t>Derogatory remarks regarding the speed at which an employee works</a:t>
            </a:r>
          </a:p>
          <a:p>
            <a:pPr marL="742950" lvl="1" indent="-285750" algn="just">
              <a:buFont typeface="Arial" panose="020B0604020202020204" pitchFamily="34" charset="0"/>
              <a:buChar char="•"/>
            </a:pPr>
            <a:r>
              <a:rPr lang="en-US" sz="1600" dirty="0"/>
              <a:t>Derogatory comments regarding differences in facial features </a:t>
            </a:r>
          </a:p>
          <a:p>
            <a:pPr marL="742950" lvl="1" indent="-285750" algn="just">
              <a:buFont typeface="Arial" panose="020B0604020202020204" pitchFamily="34" charset="0"/>
              <a:buChar char="•"/>
            </a:pPr>
            <a:r>
              <a:rPr lang="en-US" sz="1600" dirty="0"/>
              <a:t>Derogatory comments on racialized relationships </a:t>
            </a:r>
          </a:p>
          <a:p>
            <a:pPr marL="742950" lvl="1" indent="-285750" algn="just">
              <a:buFont typeface="Arial" panose="020B0604020202020204" pitchFamily="34" charset="0"/>
              <a:buChar char="•"/>
            </a:pPr>
            <a:endParaRPr lang="en-US" sz="1600" dirty="0"/>
          </a:p>
          <a:p>
            <a:pPr marL="285750" lvl="0" indent="-285750" algn="just">
              <a:buFont typeface="Arial" panose="020B0604020202020204" pitchFamily="34" charset="0"/>
              <a:buChar char="•"/>
            </a:pPr>
            <a:r>
              <a:rPr lang="en-US" sz="1600" dirty="0">
                <a:solidFill>
                  <a:prstClr val="black"/>
                </a:solidFill>
              </a:rPr>
              <a:t>A complainant need not protest or complain right away</a:t>
            </a:r>
          </a:p>
        </p:txBody>
      </p:sp>
      <p:sp>
        <p:nvSpPr>
          <p:cNvPr id="3" name="Content Placeholder 2">
            <a:extLst>
              <a:ext uri="{FF2B5EF4-FFF2-40B4-BE49-F238E27FC236}">
                <a16:creationId xmlns:a16="http://schemas.microsoft.com/office/drawing/2014/main" id="{488EDAD0-E24A-A1DA-5C42-750DF46779B2}"/>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spc="300" dirty="0">
                <a:latin typeface="Proxima Nova Medium" panose="02000506030000020004" pitchFamily="2" charset="77"/>
              </a:rPr>
              <a:t>Davison (Re), 2022 LSBC 23</a:t>
            </a:r>
            <a:endParaRPr lang="en-US" sz="1800" spc="300" dirty="0">
              <a:latin typeface="Proxima Nova Medium" panose="02000506030000020004" pitchFamily="2" charset="77"/>
            </a:endParaRPr>
          </a:p>
        </p:txBody>
      </p:sp>
      <p:cxnSp>
        <p:nvCxnSpPr>
          <p:cNvPr id="4" name="Straight Connector 3">
            <a:extLst>
              <a:ext uri="{FF2B5EF4-FFF2-40B4-BE49-F238E27FC236}">
                <a16:creationId xmlns:a16="http://schemas.microsoft.com/office/drawing/2014/main" id="{EAC11B1D-6307-07B5-CA8C-EF5228E55B3D}"/>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060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3E1ACA4-274C-EF46-B656-4ACA0C6B840C}"/>
              </a:ext>
            </a:extLst>
          </p:cNvPr>
          <p:cNvSpPr txBox="1">
            <a:spLocks/>
          </p:cNvSpPr>
          <p:nvPr/>
        </p:nvSpPr>
        <p:spPr>
          <a:xfrm>
            <a:off x="0" y="3097260"/>
            <a:ext cx="12166899" cy="7448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600" dirty="0">
                <a:solidFill>
                  <a:schemeClr val="bg1"/>
                </a:solidFill>
                <a:latin typeface="Proxima Nova" panose="02000506030000020004" pitchFamily="2" charset="77"/>
              </a:rPr>
              <a:t>Notices to the Profession</a:t>
            </a:r>
            <a:br>
              <a:rPr lang="en-US" spc="600" dirty="0">
                <a:solidFill>
                  <a:schemeClr val="bg1"/>
                </a:solidFill>
                <a:latin typeface="Proxima Nova" panose="02000506030000020004" pitchFamily="2" charset="77"/>
              </a:rPr>
            </a:br>
            <a:endParaRPr lang="en-US" spc="600" dirty="0">
              <a:solidFill>
                <a:srgbClr val="AAA9AA"/>
              </a:solidFill>
              <a:latin typeface="Proxima Nova" panose="02000506030000020004" pitchFamily="2" charset="77"/>
            </a:endParaRPr>
          </a:p>
        </p:txBody>
      </p:sp>
    </p:spTree>
    <p:extLst>
      <p:ext uri="{BB962C8B-B14F-4D97-AF65-F5344CB8AC3E}">
        <p14:creationId xmlns:p14="http://schemas.microsoft.com/office/powerpoint/2010/main" val="1473124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992659"/>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249793"/>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Communication with Staff, Social Media and Professional Responsibility </a:t>
            </a:r>
          </a:p>
        </p:txBody>
      </p:sp>
      <p:sp>
        <p:nvSpPr>
          <p:cNvPr id="3" name="TextBox 2"/>
          <p:cNvSpPr txBox="1"/>
          <p:nvPr/>
        </p:nvSpPr>
        <p:spPr>
          <a:xfrm>
            <a:off x="1871305" y="2231361"/>
            <a:ext cx="8317723" cy="4031873"/>
          </a:xfrm>
          <a:prstGeom prst="rect">
            <a:avLst/>
          </a:prstGeom>
          <a:noFill/>
        </p:spPr>
        <p:txBody>
          <a:bodyPr wrap="square" rtlCol="0">
            <a:spAutoFit/>
          </a:bodyPr>
          <a:lstStyle/>
          <a:p>
            <a:pPr algn="just"/>
            <a:r>
              <a:rPr lang="en-US" sz="1600" b="1" dirty="0"/>
              <a:t>Code of Professional Conduct:</a:t>
            </a:r>
          </a:p>
          <a:p>
            <a:pPr algn="just"/>
            <a:endParaRPr lang="en-US" sz="1600" dirty="0"/>
          </a:p>
          <a:p>
            <a:pPr algn="just"/>
            <a:r>
              <a:rPr lang="en-US" sz="1600" b="1" dirty="0"/>
              <a:t>Communications </a:t>
            </a:r>
          </a:p>
          <a:p>
            <a:pPr algn="just"/>
            <a:r>
              <a:rPr lang="en-US" sz="1600" b="1" dirty="0"/>
              <a:t>7.2-4 </a:t>
            </a:r>
            <a:r>
              <a:rPr lang="en-US" sz="1600" dirty="0"/>
              <a:t>A lawyer must not, in the course of a professional practice, send correspondence or otherwise communicate to a client, another lawyer or any other person in a manner that is abusive, offensive, or otherwise inconsistent with the proper tone of a professional communication from a lawyer.</a:t>
            </a:r>
          </a:p>
          <a:p>
            <a:pPr algn="just"/>
            <a:endParaRPr lang="en-US" sz="1600" dirty="0"/>
          </a:p>
          <a:p>
            <a:pPr algn="just"/>
            <a:r>
              <a:rPr lang="en-US" sz="1600" dirty="0"/>
              <a:t>Lawyers’ ethical obligations extend to both one’s professional and non-professional life. Comments online should be consistent with professional ethics. The following rules of professional conduct are relevant to online statements:</a:t>
            </a:r>
          </a:p>
          <a:p>
            <a:pPr algn="just"/>
            <a:endParaRPr lang="en-US" sz="1600" dirty="0"/>
          </a:p>
          <a:p>
            <a:pPr marL="285750" indent="-285750" algn="just">
              <a:buFont typeface="Arial" panose="020B0604020202020204" pitchFamily="34" charset="0"/>
              <a:buChar char="•"/>
            </a:pPr>
            <a:r>
              <a:rPr lang="en-US" sz="1600" dirty="0"/>
              <a:t>Rule 2.1-1 - Integrity </a:t>
            </a:r>
          </a:p>
          <a:p>
            <a:pPr marL="285750" indent="-285750" algn="just">
              <a:buFont typeface="Arial" panose="020B0604020202020204" pitchFamily="34" charset="0"/>
              <a:buChar char="•"/>
            </a:pPr>
            <a:r>
              <a:rPr lang="en-US" sz="1600" dirty="0"/>
              <a:t>Rule 4.2-1 - Marketing or Professional Services</a:t>
            </a:r>
          </a:p>
          <a:p>
            <a:pPr marL="285750" indent="-285750" algn="just">
              <a:buFont typeface="Arial" panose="020B0604020202020204" pitchFamily="34" charset="0"/>
              <a:buChar char="•"/>
            </a:pPr>
            <a:r>
              <a:rPr lang="en-US" sz="1600" dirty="0"/>
              <a:t>Rule 5.6-1 - Encouraging Respect for the Administration of Justice</a:t>
            </a:r>
          </a:p>
          <a:p>
            <a:pPr marL="285750" indent="-285750" algn="just">
              <a:buFont typeface="Arial" panose="020B0604020202020204" pitchFamily="34" charset="0"/>
              <a:buChar char="•"/>
            </a:pPr>
            <a:r>
              <a:rPr lang="en-US" sz="1600" dirty="0"/>
              <a:t>Rule 7.5-1 Communication with the Public</a:t>
            </a:r>
          </a:p>
        </p:txBody>
      </p:sp>
    </p:spTree>
    <p:extLst>
      <p:ext uri="{BB962C8B-B14F-4D97-AF65-F5344CB8AC3E}">
        <p14:creationId xmlns:p14="http://schemas.microsoft.com/office/powerpoint/2010/main" val="261498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Unauthorized Practice of Law </a:t>
            </a:r>
          </a:p>
        </p:txBody>
      </p:sp>
      <p:sp>
        <p:nvSpPr>
          <p:cNvPr id="3" name="TextBox 2"/>
          <p:cNvSpPr txBox="1"/>
          <p:nvPr/>
        </p:nvSpPr>
        <p:spPr>
          <a:xfrm>
            <a:off x="1871305" y="2012996"/>
            <a:ext cx="8317723" cy="3539430"/>
          </a:xfrm>
          <a:prstGeom prst="rect">
            <a:avLst/>
          </a:prstGeom>
          <a:noFill/>
        </p:spPr>
        <p:txBody>
          <a:bodyPr wrap="square" rtlCol="0">
            <a:spAutoFit/>
          </a:bodyPr>
          <a:lstStyle/>
          <a:p>
            <a:pPr algn="just"/>
            <a:r>
              <a:rPr lang="en-US" sz="1600" i="1" dirty="0"/>
              <a:t>Legal Profession Act</a:t>
            </a:r>
            <a:r>
              <a:rPr lang="en-US" sz="1600" dirty="0"/>
              <a:t>:</a:t>
            </a:r>
          </a:p>
          <a:p>
            <a:pPr algn="just"/>
            <a:r>
              <a:rPr lang="en-US" sz="1600" dirty="0"/>
              <a:t>Practice of law </a:t>
            </a:r>
          </a:p>
          <a:p>
            <a:pPr algn="just"/>
            <a:r>
              <a:rPr lang="en-US" sz="1600" dirty="0"/>
              <a:t>68. (1) No person shall engage in the practice of law unless he or she is an active member of the Society. </a:t>
            </a:r>
          </a:p>
          <a:p>
            <a:pPr algn="just"/>
            <a:endParaRPr lang="en-US" sz="1600" dirty="0"/>
          </a:p>
          <a:p>
            <a:pPr algn="just"/>
            <a:r>
              <a:rPr lang="en-US" sz="1600" dirty="0"/>
              <a:t>In order to lawfully practice law in Nunavut, you need to either: </a:t>
            </a:r>
          </a:p>
          <a:p>
            <a:pPr marL="342900" indent="-342900" algn="just">
              <a:buAutoNum type="arabicPeriod"/>
            </a:pPr>
            <a:r>
              <a:rPr lang="en-US" sz="1600" dirty="0"/>
              <a:t>Get called to the Nunavut Bar in Nunavut after approval for a regular membership; or </a:t>
            </a:r>
          </a:p>
          <a:p>
            <a:pPr marL="342900" indent="-342900" algn="just">
              <a:buAutoNum type="arabicPeriod"/>
            </a:pPr>
            <a:r>
              <a:rPr lang="en-US" sz="1600" dirty="0"/>
              <a:t>Obtain a Restricted Appearance Certificate (RAC) from the Law Society of Nunavut.</a:t>
            </a:r>
          </a:p>
          <a:p>
            <a:pPr marL="342900" indent="-342900" algn="just">
              <a:buAutoNum type="arabicPeriod"/>
            </a:pPr>
            <a:endParaRPr lang="en-US" sz="1600" dirty="0"/>
          </a:p>
          <a:p>
            <a:pPr algn="just"/>
            <a:r>
              <a:rPr lang="en-US" sz="1600" dirty="0"/>
              <a:t>Nunavut is signatory to the Territorial Mobility Agreement.</a:t>
            </a:r>
          </a:p>
          <a:p>
            <a:pPr algn="just"/>
            <a:endParaRPr lang="en-US" sz="1600" dirty="0"/>
          </a:p>
          <a:p>
            <a:pPr algn="just"/>
            <a:r>
              <a:rPr lang="en-US" sz="1600" dirty="0"/>
              <a:t>Code of Professional Conduct:</a:t>
            </a:r>
          </a:p>
          <a:p>
            <a:pPr algn="just"/>
            <a:r>
              <a:rPr lang="en-US" sz="1600" dirty="0"/>
              <a:t>7.6 A lawyer must assist in preventing the unauthorized practice of law. </a:t>
            </a:r>
          </a:p>
          <a:p>
            <a:pPr algn="just"/>
            <a:endParaRPr lang="en-US" sz="1600" dirty="0"/>
          </a:p>
        </p:txBody>
      </p:sp>
    </p:spTree>
    <p:extLst>
      <p:ext uri="{BB962C8B-B14F-4D97-AF65-F5344CB8AC3E}">
        <p14:creationId xmlns:p14="http://schemas.microsoft.com/office/powerpoint/2010/main" val="3005269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5630506"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Practice of Law– Acting as an Investigator</a:t>
            </a:r>
          </a:p>
        </p:txBody>
      </p:sp>
      <p:sp>
        <p:nvSpPr>
          <p:cNvPr id="3" name="TextBox 2"/>
          <p:cNvSpPr txBox="1"/>
          <p:nvPr/>
        </p:nvSpPr>
        <p:spPr>
          <a:xfrm>
            <a:off x="1871305" y="2012996"/>
            <a:ext cx="8317723" cy="2554545"/>
          </a:xfrm>
          <a:prstGeom prst="rect">
            <a:avLst/>
          </a:prstGeom>
          <a:noFill/>
        </p:spPr>
        <p:txBody>
          <a:bodyPr wrap="square" rtlCol="0">
            <a:spAutoFit/>
          </a:bodyPr>
          <a:lstStyle/>
          <a:p>
            <a:pPr algn="just"/>
            <a:r>
              <a:rPr lang="en-US" sz="1600" dirty="0"/>
              <a:t>Does acting as an investigator constitute unauthorized practice of law?</a:t>
            </a:r>
          </a:p>
          <a:p>
            <a:pPr algn="just"/>
            <a:endParaRPr lang="en-US" sz="1600" dirty="0"/>
          </a:p>
          <a:p>
            <a:pPr marL="342900" indent="-342900">
              <a:buAutoNum type="arabicPeriod"/>
            </a:pPr>
            <a:r>
              <a:rPr lang="en-US" sz="1600" dirty="0"/>
              <a:t>Fact finding investigations </a:t>
            </a:r>
            <a:r>
              <a:rPr lang="en-US" sz="1600" u="sng" dirty="0"/>
              <a:t>do not </a:t>
            </a:r>
            <a:r>
              <a:rPr lang="en-US" sz="1600" dirty="0"/>
              <a:t>constitute practicing law.</a:t>
            </a:r>
            <a:br>
              <a:rPr lang="en-US" sz="1600" dirty="0"/>
            </a:br>
            <a:endParaRPr lang="en-US" sz="1600" dirty="0"/>
          </a:p>
          <a:p>
            <a:pPr marL="342900" indent="-342900" algn="just">
              <a:buAutoNum type="arabicPeriod"/>
            </a:pPr>
            <a:r>
              <a:rPr lang="en-US" sz="1600" dirty="0"/>
              <a:t>Making recommendations based on the facts gathered and providing advice with respect to the legal implications of those recommendations </a:t>
            </a:r>
            <a:r>
              <a:rPr lang="en-US" sz="1600" u="sng" dirty="0"/>
              <a:t>does </a:t>
            </a:r>
            <a:r>
              <a:rPr lang="en-US" sz="1600" dirty="0"/>
              <a:t>constitute practicing law. </a:t>
            </a:r>
          </a:p>
          <a:p>
            <a:pPr algn="just"/>
            <a:endParaRPr lang="en-US" sz="1600" dirty="0"/>
          </a:p>
          <a:p>
            <a:pPr algn="just"/>
            <a:r>
              <a:rPr lang="en-US" sz="1600" dirty="0"/>
              <a:t>Retainer letters are important – carefully review the scope of the investigation </a:t>
            </a:r>
          </a:p>
          <a:p>
            <a:pPr algn="just"/>
            <a:endParaRPr lang="en-US" sz="1600" dirty="0"/>
          </a:p>
          <a:p>
            <a:pPr algn="just"/>
            <a:r>
              <a:rPr lang="en-US" sz="1600" dirty="0"/>
              <a:t>Disclaimers are not foolproof! </a:t>
            </a:r>
          </a:p>
        </p:txBody>
      </p:sp>
    </p:spTree>
    <p:extLst>
      <p:ext uri="{BB962C8B-B14F-4D97-AF65-F5344CB8AC3E}">
        <p14:creationId xmlns:p14="http://schemas.microsoft.com/office/powerpoint/2010/main" val="436715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5817118"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Practice of Law – Acting an Arbitrator </a:t>
            </a:r>
          </a:p>
        </p:txBody>
      </p:sp>
      <p:sp>
        <p:nvSpPr>
          <p:cNvPr id="3" name="TextBox 2"/>
          <p:cNvSpPr txBox="1"/>
          <p:nvPr/>
        </p:nvSpPr>
        <p:spPr>
          <a:xfrm>
            <a:off x="1871305" y="2012996"/>
            <a:ext cx="8317723" cy="2800767"/>
          </a:xfrm>
          <a:prstGeom prst="rect">
            <a:avLst/>
          </a:prstGeom>
          <a:noFill/>
        </p:spPr>
        <p:txBody>
          <a:bodyPr wrap="square" rtlCol="0">
            <a:spAutoFit/>
          </a:bodyPr>
          <a:lstStyle/>
          <a:p>
            <a:pPr algn="just"/>
            <a:r>
              <a:rPr lang="en-US" sz="1600" dirty="0"/>
              <a:t>Does acting as an arbitrator constitute unauthorized practice of law?</a:t>
            </a:r>
          </a:p>
          <a:p>
            <a:pPr algn="just"/>
            <a:endParaRPr lang="en-US" sz="1600" dirty="0"/>
          </a:p>
          <a:p>
            <a:pPr algn="just"/>
            <a:r>
              <a:rPr lang="en-US" sz="1600" dirty="0"/>
              <a:t>Arbitration in Nunavut is governed by the </a:t>
            </a:r>
            <a:r>
              <a:rPr lang="en-US" sz="1600" i="1" dirty="0"/>
              <a:t>Arbitration Act</a:t>
            </a:r>
            <a:r>
              <a:rPr lang="en-US" sz="1600" dirty="0"/>
              <a:t>, which does not require arbitrators to be legal counsel. </a:t>
            </a:r>
          </a:p>
          <a:p>
            <a:pPr algn="just"/>
            <a:endParaRPr lang="en-US" sz="1600" dirty="0"/>
          </a:p>
          <a:p>
            <a:pPr algn="just"/>
            <a:r>
              <a:rPr lang="en-US" sz="1600" dirty="0"/>
              <a:t>An arbitrator is not required to be a practicing lawyer when acting as an arbitration when acting under this statute. </a:t>
            </a:r>
          </a:p>
          <a:p>
            <a:pPr algn="just"/>
            <a:endParaRPr lang="en-US" sz="1600" dirty="0"/>
          </a:p>
          <a:p>
            <a:pPr algn="just"/>
            <a:r>
              <a:rPr lang="en-US" sz="1600" dirty="0"/>
              <a:t>Provided a person remains in their role as an arbitrator under the </a:t>
            </a:r>
            <a:r>
              <a:rPr lang="en-US" sz="1600" i="1" dirty="0"/>
              <a:t>Arbitration Act</a:t>
            </a:r>
            <a:r>
              <a:rPr lang="en-US" sz="1600" dirty="0"/>
              <a:t>, the Law Society does not consider this to be the practice of law and would not require the arbitrator to be a member of the Law Society. </a:t>
            </a:r>
          </a:p>
        </p:txBody>
      </p:sp>
    </p:spTree>
    <p:extLst>
      <p:ext uri="{BB962C8B-B14F-4D97-AF65-F5344CB8AC3E}">
        <p14:creationId xmlns:p14="http://schemas.microsoft.com/office/powerpoint/2010/main" val="418486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7" name="Content Placeholder 2">
            <a:extLst>
              <a:ext uri="{FF2B5EF4-FFF2-40B4-BE49-F238E27FC236}">
                <a16:creationId xmlns:a16="http://schemas.microsoft.com/office/drawing/2014/main" id="{BCEEBD2D-1220-1246-B4D5-F0D8E9B48152}"/>
              </a:ext>
            </a:extLst>
          </p:cNvPr>
          <p:cNvSpPr txBox="1">
            <a:spLocks/>
          </p:cNvSpPr>
          <p:nvPr/>
        </p:nvSpPr>
        <p:spPr>
          <a:xfrm>
            <a:off x="1871306" y="2007354"/>
            <a:ext cx="8294671" cy="348661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600" b="1" dirty="0"/>
              <a:t>PURPOSE</a:t>
            </a:r>
          </a:p>
          <a:p>
            <a:pPr marL="0" indent="0" algn="just">
              <a:lnSpc>
                <a:spcPct val="100000"/>
              </a:lnSpc>
              <a:buNone/>
            </a:pPr>
            <a:r>
              <a:rPr lang="en-US" sz="1400" dirty="0"/>
              <a:t>The legal profession is self-regulated on the understanding that the profession will exercise regulatory powers in the public interest. Regulators provide ethical guidance to lawyers and rules of conduct to assist lawyers in providing services in a way that ensures the public interest is protected. </a:t>
            </a:r>
          </a:p>
          <a:p>
            <a:pPr marL="0" indent="0" algn="just">
              <a:lnSpc>
                <a:spcPct val="100000"/>
              </a:lnSpc>
              <a:buNone/>
            </a:pPr>
            <a:r>
              <a:rPr lang="en-US" sz="1400" dirty="0"/>
              <a:t>The Code attempts to define and illustrate the special ethical responsibility that comes with membership in the legal profession, in terms of a lawyer’s professional relationship with clients, the justice system and the profession. </a:t>
            </a:r>
          </a:p>
          <a:p>
            <a:pPr marL="0" indent="0" algn="just">
              <a:lnSpc>
                <a:spcPct val="100000"/>
              </a:lnSpc>
              <a:buNone/>
            </a:pPr>
            <a:r>
              <a:rPr lang="en-US" sz="1400" dirty="0"/>
              <a:t>The Code assists in defining ethical practice. It is a reliable and instructive guide for lawyers that establishes only the minimum standards of professional conduct expected of members in the profession. </a:t>
            </a:r>
          </a:p>
          <a:p>
            <a:pPr marL="0" indent="0">
              <a:lnSpc>
                <a:spcPct val="100000"/>
              </a:lnSpc>
              <a:buNone/>
            </a:pPr>
            <a:endParaRPr lang="en-US" sz="1400" dirty="0">
              <a:latin typeface="Proxima Nova" panose="02000506030000020004" pitchFamily="2" charset="77"/>
            </a:endParaRPr>
          </a:p>
        </p:txBody>
      </p:sp>
    </p:spTree>
    <p:extLst>
      <p:ext uri="{BB962C8B-B14F-4D97-AF65-F5344CB8AC3E}">
        <p14:creationId xmlns:p14="http://schemas.microsoft.com/office/powerpoint/2010/main" val="2521584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Practice of Law – Mediation </a:t>
            </a:r>
          </a:p>
        </p:txBody>
      </p:sp>
      <p:sp>
        <p:nvSpPr>
          <p:cNvPr id="3" name="TextBox 2"/>
          <p:cNvSpPr txBox="1"/>
          <p:nvPr/>
        </p:nvSpPr>
        <p:spPr>
          <a:xfrm>
            <a:off x="1871305" y="2012996"/>
            <a:ext cx="8317723" cy="1815882"/>
          </a:xfrm>
          <a:prstGeom prst="rect">
            <a:avLst/>
          </a:prstGeom>
          <a:noFill/>
        </p:spPr>
        <p:txBody>
          <a:bodyPr wrap="square" rtlCol="0">
            <a:spAutoFit/>
          </a:bodyPr>
          <a:lstStyle/>
          <a:p>
            <a:pPr algn="just"/>
            <a:r>
              <a:rPr lang="en-US" sz="1600" dirty="0"/>
              <a:t>Does participation in a mediation constitute unauthorized practice of law? </a:t>
            </a:r>
          </a:p>
          <a:p>
            <a:pPr algn="just"/>
            <a:endParaRPr lang="en-US" sz="1600" dirty="0"/>
          </a:p>
          <a:p>
            <a:pPr marL="342900" indent="-342900">
              <a:buAutoNum type="arabicPeriod"/>
            </a:pPr>
            <a:r>
              <a:rPr lang="en-US" sz="1600" dirty="0"/>
              <a:t>Acting as a mediator – a mediator does not need to be a practicing lawyer called in Nunavut. This does not constitute unauthorized practice. </a:t>
            </a:r>
            <a:br>
              <a:rPr lang="en-US" sz="1600" dirty="0"/>
            </a:br>
            <a:endParaRPr lang="en-US" sz="1600" dirty="0"/>
          </a:p>
          <a:p>
            <a:pPr marL="342900" indent="-342900" algn="just">
              <a:buAutoNum type="arabicPeriod"/>
            </a:pPr>
            <a:r>
              <a:rPr lang="en-US" sz="1600" dirty="0"/>
              <a:t>Acting for a client – a person acting for a client must be a practicing lawyer called in Nunavut. </a:t>
            </a:r>
          </a:p>
          <a:p>
            <a:pPr algn="just"/>
            <a:endParaRPr lang="en-US" sz="1600" dirty="0"/>
          </a:p>
        </p:txBody>
      </p:sp>
    </p:spTree>
    <p:extLst>
      <p:ext uri="{BB962C8B-B14F-4D97-AF65-F5344CB8AC3E}">
        <p14:creationId xmlns:p14="http://schemas.microsoft.com/office/powerpoint/2010/main" val="769255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3E1ACA4-274C-EF46-B656-4ACA0C6B840C}"/>
              </a:ext>
            </a:extLst>
          </p:cNvPr>
          <p:cNvSpPr txBox="1">
            <a:spLocks/>
          </p:cNvSpPr>
          <p:nvPr/>
        </p:nvSpPr>
        <p:spPr>
          <a:xfrm>
            <a:off x="0" y="3097260"/>
            <a:ext cx="12166899" cy="7448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600" dirty="0">
                <a:solidFill>
                  <a:schemeClr val="bg1"/>
                </a:solidFill>
                <a:latin typeface="Proxima Nova" panose="02000506030000020004" pitchFamily="2" charset="77"/>
              </a:rPr>
              <a:t>Code of Professional Conduct - 2022 Updates</a:t>
            </a:r>
            <a:br>
              <a:rPr lang="en-US" spc="600" dirty="0">
                <a:solidFill>
                  <a:schemeClr val="bg1"/>
                </a:solidFill>
                <a:latin typeface="Proxima Nova" panose="02000506030000020004" pitchFamily="2" charset="77"/>
              </a:rPr>
            </a:br>
            <a:endParaRPr lang="en-US" spc="600" dirty="0">
              <a:solidFill>
                <a:srgbClr val="AAA9AA"/>
              </a:solidFill>
              <a:latin typeface="Proxima Nova" panose="02000506030000020004" pitchFamily="2" charset="77"/>
            </a:endParaRPr>
          </a:p>
        </p:txBody>
      </p:sp>
    </p:spTree>
    <p:extLst>
      <p:ext uri="{BB962C8B-B14F-4D97-AF65-F5344CB8AC3E}">
        <p14:creationId xmlns:p14="http://schemas.microsoft.com/office/powerpoint/2010/main" val="3916092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7" name="Content Placeholder 2">
            <a:extLst>
              <a:ext uri="{FF2B5EF4-FFF2-40B4-BE49-F238E27FC236}">
                <a16:creationId xmlns:a16="http://schemas.microsoft.com/office/drawing/2014/main" id="{BCEEBD2D-1220-1246-B4D5-F0D8E9B48152}"/>
              </a:ext>
            </a:extLst>
          </p:cNvPr>
          <p:cNvSpPr txBox="1">
            <a:spLocks/>
          </p:cNvSpPr>
          <p:nvPr/>
        </p:nvSpPr>
        <p:spPr>
          <a:xfrm>
            <a:off x="1871306" y="2007354"/>
            <a:ext cx="8294671" cy="348661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600" b="1" dirty="0"/>
              <a:t>REVISIONS </a:t>
            </a:r>
          </a:p>
          <a:p>
            <a:pPr marL="0" indent="0" algn="just">
              <a:lnSpc>
                <a:spcPct val="100000"/>
              </a:lnSpc>
              <a:buNone/>
            </a:pPr>
            <a:r>
              <a:rPr lang="en-US" sz="1400" dirty="0"/>
              <a:t>The amendments to the Nunavut Code of Professional Conduct were approved in June 2022.  </a:t>
            </a:r>
          </a:p>
          <a:p>
            <a:pPr marL="0" indent="0" algn="just">
              <a:lnSpc>
                <a:spcPct val="100000"/>
              </a:lnSpc>
              <a:buNone/>
            </a:pPr>
            <a:r>
              <a:rPr lang="en-US" sz="1400" dirty="0"/>
              <a:t>There are two more amendments to be adopted.</a:t>
            </a:r>
          </a:p>
          <a:p>
            <a:pPr marL="0" indent="0" algn="just">
              <a:lnSpc>
                <a:spcPct val="100000"/>
              </a:lnSpc>
              <a:buNone/>
            </a:pPr>
            <a:r>
              <a:rPr lang="en-US" sz="1400" dirty="0"/>
              <a:t>The Model Code developed by the Federation of Law Societies of Canada is the template for the Nunavut Code. The amendments to the Nunavut Code stem from the changes made to the Model Code by the Federation.  </a:t>
            </a:r>
          </a:p>
          <a:p>
            <a:pPr marL="0" indent="0" algn="just">
              <a:lnSpc>
                <a:spcPct val="100000"/>
              </a:lnSpc>
              <a:buNone/>
            </a:pPr>
            <a:r>
              <a:rPr lang="en-US" sz="1400" dirty="0"/>
              <a:t>The Law Society of Nunavut created a mandate to review the Code with the objectives of maintaining uniformity and of making it consistent with local law, practice and a distinct court system.</a:t>
            </a:r>
          </a:p>
          <a:p>
            <a:pPr marL="0" indent="0">
              <a:lnSpc>
                <a:spcPct val="100000"/>
              </a:lnSpc>
              <a:buNone/>
            </a:pPr>
            <a:endParaRPr lang="en-US" sz="1400" dirty="0">
              <a:latin typeface="Proxima Nova" panose="02000506030000020004" pitchFamily="2" charset="77"/>
            </a:endParaRPr>
          </a:p>
        </p:txBody>
      </p:sp>
    </p:spTree>
    <p:extLst>
      <p:ext uri="{BB962C8B-B14F-4D97-AF65-F5344CB8AC3E}">
        <p14:creationId xmlns:p14="http://schemas.microsoft.com/office/powerpoint/2010/main" val="1052446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9374450" cy="4739759"/>
          </a:xfrm>
          <a:prstGeom prst="rect">
            <a:avLst/>
          </a:prstGeom>
          <a:noFill/>
        </p:spPr>
        <p:txBody>
          <a:bodyPr wrap="square" rtlCol="0">
            <a:spAutoFit/>
          </a:bodyPr>
          <a:lstStyle/>
          <a:p>
            <a:pPr algn="just"/>
            <a:r>
              <a:rPr lang="en-US" sz="1600" b="1" dirty="0"/>
              <a:t>Rule 3.1-2</a:t>
            </a:r>
          </a:p>
          <a:p>
            <a:pPr algn="just"/>
            <a:endParaRPr lang="en-US" sz="1600" dirty="0">
              <a:latin typeface="Proxima Nova" panose="02000506030000020004" pitchFamily="2" charset="77"/>
            </a:endParaRPr>
          </a:p>
          <a:p>
            <a:pPr algn="just"/>
            <a:r>
              <a:rPr lang="en-US" sz="1400" dirty="0"/>
              <a:t>3.1-2 A lawyer must perform all legal services undertaken on a client’s behalf to the standard of a competent lawyer.</a:t>
            </a:r>
          </a:p>
          <a:p>
            <a:pPr algn="just"/>
            <a:r>
              <a:rPr lang="en-US" sz="1400" dirty="0"/>
              <a:t>…</a:t>
            </a:r>
          </a:p>
          <a:p>
            <a:pPr algn="just"/>
            <a:r>
              <a:rPr lang="en-US" sz="1400" dirty="0"/>
              <a:t>[4A] To maintain the required level of competence, a lawyer should develop an understanding of, and ability to use, technology relevant to the nature and area of the lawyer's practice and responsibilities. A lawyer should understand the benefits and risks associated with relevant technology, recognizing the lawyer's duty to protect confidential information set out in section 3.3.</a:t>
            </a:r>
          </a:p>
          <a:p>
            <a:pPr algn="just"/>
            <a:endParaRPr lang="en-US" sz="1400" dirty="0"/>
          </a:p>
          <a:p>
            <a:pPr algn="just"/>
            <a:r>
              <a:rPr lang="en-US" sz="1400" dirty="0"/>
              <a:t>[4B] The required level of technological competence will depend upon whether the use or understanding of technology is necessary to the nature and area of the lawyer's practice and responsibilities and whether the relevant technology is reasonably available to the lawyer. In determining whether technology is reasonably available, consideration should be given to factors including:</a:t>
            </a:r>
          </a:p>
          <a:p>
            <a:pPr algn="just"/>
            <a:endParaRPr lang="en-US" sz="1400" dirty="0"/>
          </a:p>
          <a:p>
            <a:pPr algn="just"/>
            <a:r>
              <a:rPr lang="en-US" sz="1400" dirty="0"/>
              <a:t>	(a) The lawyer's or law firm's practice areas;</a:t>
            </a:r>
          </a:p>
          <a:p>
            <a:pPr algn="just"/>
            <a:r>
              <a:rPr lang="en-US" sz="1400" dirty="0"/>
              <a:t>	</a:t>
            </a:r>
          </a:p>
          <a:p>
            <a:pPr algn="just"/>
            <a:r>
              <a:rPr lang="en-US" sz="1400" dirty="0"/>
              <a:t>	(b) The geographic locations of the lawyer's or firm's practice; and</a:t>
            </a:r>
          </a:p>
          <a:p>
            <a:pPr algn="just"/>
            <a:r>
              <a:rPr lang="en-US" sz="1400" dirty="0"/>
              <a:t>	</a:t>
            </a:r>
          </a:p>
          <a:p>
            <a:pPr algn="just"/>
            <a:r>
              <a:rPr lang="en-US" sz="1400" dirty="0"/>
              <a:t>	(c) The requirements of clients.</a:t>
            </a:r>
          </a:p>
          <a:p>
            <a:endParaRPr lang="en-US" sz="1600" dirty="0">
              <a:latin typeface="Proxima Nova" panose="02000506030000020004" pitchFamily="2" charset="77"/>
            </a:endParaRPr>
          </a:p>
          <a:p>
            <a:endParaRPr lang="en-US" sz="1600" dirty="0">
              <a:latin typeface="Proxima Nova" panose="02000506030000020004" pitchFamily="2" charset="77"/>
            </a:endParaRPr>
          </a:p>
          <a:p>
            <a:endParaRPr lang="en-US" sz="1400" dirty="0">
              <a:latin typeface="ProximaNova-Regular"/>
            </a:endParaRPr>
          </a:p>
        </p:txBody>
      </p:sp>
    </p:spTree>
    <p:extLst>
      <p:ext uri="{BB962C8B-B14F-4D97-AF65-F5344CB8AC3E}">
        <p14:creationId xmlns:p14="http://schemas.microsoft.com/office/powerpoint/2010/main" val="3085562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8200742" cy="3385542"/>
          </a:xfrm>
          <a:prstGeom prst="rect">
            <a:avLst/>
          </a:prstGeom>
          <a:noFill/>
        </p:spPr>
        <p:txBody>
          <a:bodyPr wrap="square" rtlCol="0">
            <a:spAutoFit/>
          </a:bodyPr>
          <a:lstStyle/>
          <a:p>
            <a:pPr algn="just"/>
            <a:r>
              <a:rPr lang="en-US" sz="1600" b="1" dirty="0"/>
              <a:t>Rule 3.1-2</a:t>
            </a:r>
            <a:endParaRPr lang="en-US" b="1" dirty="0"/>
          </a:p>
          <a:p>
            <a:pPr algn="just"/>
            <a:endParaRPr lang="en-US" sz="2000" dirty="0">
              <a:latin typeface="Proxima Nova" panose="02000506030000020004" pitchFamily="2" charset="77"/>
            </a:endParaRPr>
          </a:p>
          <a:p>
            <a:pPr algn="just"/>
            <a:r>
              <a:rPr lang="en-US" sz="1600" dirty="0"/>
              <a:t>3.1-2 A lawyer must perform all legal services undertaken on a client’s behalf to the standard of a competent lawyer.</a:t>
            </a:r>
          </a:p>
          <a:p>
            <a:pPr algn="just"/>
            <a:r>
              <a:rPr lang="en-US" sz="1600" dirty="0"/>
              <a:t>…</a:t>
            </a:r>
          </a:p>
          <a:p>
            <a:pPr algn="just"/>
            <a:endParaRPr lang="en-US" sz="1600" dirty="0"/>
          </a:p>
          <a:p>
            <a:pPr algn="just"/>
            <a:r>
              <a:rPr lang="en-US" sz="1600" dirty="0"/>
              <a:t>[8] A lawyer should clearly specify the facts, circumstances and assumptions on which an opinion is based, particularly when the circumstances do not justify an exhaustive investigation and the resultant expense to the client. However, unless the client instructs otherwise, the lawyer should investigate the matter in sufficient detail to be able to express an opinion rather than mere comments with many qualifications. </a:t>
            </a:r>
            <a:r>
              <a:rPr lang="en-US" sz="1600" u="sng" dirty="0"/>
              <a:t>A lawyer should only express his or her legal opinion when it is genuinely held and is provided to the standard of a competent lawyer.</a:t>
            </a:r>
            <a:endParaRPr lang="en-US" sz="1600" dirty="0"/>
          </a:p>
          <a:p>
            <a:endParaRPr lang="en-US" dirty="0">
              <a:latin typeface="ProximaNova-Regular"/>
            </a:endParaRPr>
          </a:p>
        </p:txBody>
      </p:sp>
    </p:spTree>
    <p:extLst>
      <p:ext uri="{BB962C8B-B14F-4D97-AF65-F5344CB8AC3E}">
        <p14:creationId xmlns:p14="http://schemas.microsoft.com/office/powerpoint/2010/main" val="3984468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8200742" cy="3139321"/>
          </a:xfrm>
          <a:prstGeom prst="rect">
            <a:avLst/>
          </a:prstGeom>
          <a:noFill/>
        </p:spPr>
        <p:txBody>
          <a:bodyPr wrap="square" rtlCol="0">
            <a:spAutoFit/>
          </a:bodyPr>
          <a:lstStyle/>
          <a:p>
            <a:pPr algn="just"/>
            <a:r>
              <a:rPr lang="en-US" sz="1600" b="1" u="sng" dirty="0"/>
              <a:t>Upcoming Amendment in 2023</a:t>
            </a:r>
          </a:p>
          <a:p>
            <a:pPr algn="just"/>
            <a:endParaRPr lang="en-US" sz="1600" b="1" dirty="0"/>
          </a:p>
          <a:p>
            <a:pPr algn="just"/>
            <a:r>
              <a:rPr lang="en-US" sz="1600" b="1" dirty="0"/>
              <a:t>Rule 3.1-2</a:t>
            </a:r>
            <a:endParaRPr lang="en-US" b="1" dirty="0"/>
          </a:p>
          <a:p>
            <a:pPr algn="just"/>
            <a:endParaRPr lang="en-US" sz="2000" dirty="0">
              <a:latin typeface="Proxima Nova" panose="02000506030000020004" pitchFamily="2" charset="77"/>
            </a:endParaRPr>
          </a:p>
          <a:p>
            <a:pPr algn="just"/>
            <a:r>
              <a:rPr lang="en-US" sz="1600" dirty="0"/>
              <a:t>3.1-2 A lawyer must perform all legal services undertaken on a client’s behalf to the standard of a competent lawyer.</a:t>
            </a:r>
          </a:p>
          <a:p>
            <a:pPr algn="just"/>
            <a:r>
              <a:rPr lang="en-US" sz="1600" dirty="0"/>
              <a:t>…</a:t>
            </a:r>
          </a:p>
          <a:p>
            <a:pPr algn="just"/>
            <a:endParaRPr lang="en-US" sz="1600" dirty="0"/>
          </a:p>
          <a:p>
            <a:pPr algn="just"/>
            <a:r>
              <a:rPr lang="en-US" sz="1600" dirty="0"/>
              <a:t>[10A] When it becomes apparent that the client has misunderstood or misconceived the position or what is really involved, the lawyer should explain, as well as advise, so that the client is apprised of the true position and fairly advised about the real issues or questions involved.</a:t>
            </a:r>
          </a:p>
          <a:p>
            <a:endParaRPr lang="en-US" dirty="0">
              <a:latin typeface="ProximaNova-Regular"/>
            </a:endParaRPr>
          </a:p>
        </p:txBody>
      </p:sp>
    </p:spTree>
    <p:extLst>
      <p:ext uri="{BB962C8B-B14F-4D97-AF65-F5344CB8AC3E}">
        <p14:creationId xmlns:p14="http://schemas.microsoft.com/office/powerpoint/2010/main" val="125759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228037" cy="3046988"/>
          </a:xfrm>
          <a:prstGeom prst="rect">
            <a:avLst/>
          </a:prstGeom>
          <a:noFill/>
        </p:spPr>
        <p:txBody>
          <a:bodyPr wrap="square" rtlCol="0">
            <a:spAutoFit/>
          </a:bodyPr>
          <a:lstStyle/>
          <a:p>
            <a:r>
              <a:rPr lang="en-US" sz="1600" b="1" dirty="0">
                <a:solidFill>
                  <a:prstClr val="black"/>
                </a:solidFill>
              </a:rPr>
              <a:t>Rule 3.2-7</a:t>
            </a:r>
          </a:p>
          <a:p>
            <a:endParaRPr lang="en-US" sz="1600" b="1" dirty="0">
              <a:solidFill>
                <a:prstClr val="black"/>
              </a:solidFill>
            </a:endParaRPr>
          </a:p>
          <a:p>
            <a:pPr algn="just"/>
            <a:r>
              <a:rPr lang="en-US" sz="1600" u="sng" dirty="0"/>
              <a:t>Dishonesty, </a:t>
            </a:r>
            <a:r>
              <a:rPr lang="en-US" sz="1600" dirty="0"/>
              <a:t>Fraud by Client </a:t>
            </a:r>
            <a:r>
              <a:rPr lang="en-US" sz="1600" u="sng" dirty="0"/>
              <a:t>or Others </a:t>
            </a:r>
          </a:p>
          <a:p>
            <a:pPr algn="just"/>
            <a:endParaRPr lang="en-US" sz="1600" u="sng" dirty="0"/>
          </a:p>
          <a:p>
            <a:pPr algn="just"/>
            <a:r>
              <a:rPr lang="en-US" sz="1600" dirty="0"/>
              <a:t>3.2-7 A lawyer must never:</a:t>
            </a:r>
          </a:p>
          <a:p>
            <a:pPr algn="just"/>
            <a:endParaRPr lang="en-US" sz="1600" dirty="0"/>
          </a:p>
          <a:p>
            <a:pPr algn="just"/>
            <a:r>
              <a:rPr lang="en-US" sz="1600" dirty="0"/>
              <a:t>a) knowingly assist in or encourage any dishonesty, fraud, crime, or illegal conduct. </a:t>
            </a:r>
          </a:p>
          <a:p>
            <a:pPr algn="just"/>
            <a:endParaRPr lang="en-US" sz="1600" u="sng" dirty="0"/>
          </a:p>
          <a:p>
            <a:pPr algn="just"/>
            <a:r>
              <a:rPr lang="en-US" sz="1600" u="sng" dirty="0"/>
              <a:t>b) do or omit to do anything that the lawyer ought to know assists in or encourages any dishonesty, fraud, crime, or illegal conduct by a client or others, or </a:t>
            </a:r>
          </a:p>
          <a:p>
            <a:pPr algn="just"/>
            <a:endParaRPr lang="en-US" sz="1600" dirty="0"/>
          </a:p>
          <a:p>
            <a:pPr algn="just"/>
            <a:r>
              <a:rPr lang="en-US" sz="1600" dirty="0"/>
              <a:t>c) instruct a client or others on how to violate the law and avoid punishment.</a:t>
            </a:r>
          </a:p>
        </p:txBody>
      </p:sp>
    </p:spTree>
    <p:extLst>
      <p:ext uri="{BB962C8B-B14F-4D97-AF65-F5344CB8AC3E}">
        <p14:creationId xmlns:p14="http://schemas.microsoft.com/office/powerpoint/2010/main" val="34612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8514640" cy="4031873"/>
          </a:xfrm>
          <a:prstGeom prst="rect">
            <a:avLst/>
          </a:prstGeom>
          <a:noFill/>
        </p:spPr>
        <p:txBody>
          <a:bodyPr wrap="square" rtlCol="0">
            <a:spAutoFit/>
          </a:bodyPr>
          <a:lstStyle/>
          <a:p>
            <a:r>
              <a:rPr lang="en-US" sz="1600" b="1" dirty="0"/>
              <a:t>Rule 3.2-8</a:t>
            </a:r>
          </a:p>
          <a:p>
            <a:endParaRPr lang="en-US" sz="1600" b="1" dirty="0"/>
          </a:p>
          <a:p>
            <a:pPr algn="just" fontAlgn="t"/>
            <a:r>
              <a:rPr lang="en-CA" sz="1600" u="sng" dirty="0"/>
              <a:t>Dishonesty,</a:t>
            </a:r>
            <a:r>
              <a:rPr lang="en-CA" sz="1600" dirty="0"/>
              <a:t> Fraud when Client an Organization </a:t>
            </a:r>
          </a:p>
          <a:p>
            <a:pPr algn="just" fontAlgn="t"/>
            <a:endParaRPr lang="en-US" sz="1600" dirty="0"/>
          </a:p>
          <a:p>
            <a:pPr algn="just" fontAlgn="t"/>
            <a:r>
              <a:rPr lang="en-CA" sz="1600" dirty="0"/>
              <a:t>3.2-8 A lawyer who is employed or retained by an organization to act in a matter in which the lawyer knows that the organization has acted, is acting or intends to act dishonestly, fraudulently, criminally, or illegally, must do the following, in addition to his or her obligations under rule 3.2-7: </a:t>
            </a:r>
          </a:p>
          <a:p>
            <a:pPr algn="just" fontAlgn="t"/>
            <a:r>
              <a:rPr lang="en-US" sz="1600" dirty="0"/>
              <a:t>…</a:t>
            </a:r>
          </a:p>
          <a:p>
            <a:pPr algn="just" fontAlgn="t"/>
            <a:r>
              <a:rPr lang="en-CA" sz="1600" dirty="0"/>
              <a:t>(b) if necessary because the person from whom the lawyer takes instructions, </a:t>
            </a:r>
            <a:r>
              <a:rPr lang="en-CA" sz="1600" u="sng" dirty="0"/>
              <a:t>the chief legal officer or the chief executive officer</a:t>
            </a:r>
            <a:r>
              <a:rPr lang="en-CA" sz="1600" dirty="0"/>
              <a:t> refuses to cause the proposed conduct to be stopped, advise progressively the next highest persons or groups, including ultimately, the board of directors, the board of trustees, or the appropriate committee of the board, that the proposed conduct was, is or would be dishonest, fraudulent, criminal, or illegal and should be stopped; and </a:t>
            </a:r>
          </a:p>
          <a:p>
            <a:pPr algn="just" fontAlgn="t"/>
            <a:endParaRPr lang="en-US" sz="1600" dirty="0"/>
          </a:p>
          <a:p>
            <a:pPr algn="just" fontAlgn="t"/>
            <a:r>
              <a:rPr lang="en-CA" sz="1600" u="sng" dirty="0"/>
              <a:t>(c) if the organization, despite the lawyer’s advice, continues with or intends to pursue the proposed wrongful conduct, withdraw from acting in the matter in accordance with the rules in section 3.7.</a:t>
            </a:r>
            <a:endParaRPr lang="en-US" sz="1600" dirty="0"/>
          </a:p>
        </p:txBody>
      </p:sp>
    </p:spTree>
    <p:extLst>
      <p:ext uri="{BB962C8B-B14F-4D97-AF65-F5344CB8AC3E}">
        <p14:creationId xmlns:p14="http://schemas.microsoft.com/office/powerpoint/2010/main" val="3202413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8296276" cy="2062103"/>
          </a:xfrm>
          <a:prstGeom prst="rect">
            <a:avLst/>
          </a:prstGeom>
          <a:noFill/>
        </p:spPr>
        <p:txBody>
          <a:bodyPr wrap="square" rtlCol="0">
            <a:spAutoFit/>
          </a:bodyPr>
          <a:lstStyle/>
          <a:p>
            <a:pPr algn="just"/>
            <a:r>
              <a:rPr lang="en-US" sz="1600" b="1" u="sng" dirty="0"/>
              <a:t>Upcoming Amendment in 2023</a:t>
            </a:r>
          </a:p>
          <a:p>
            <a:pPr algn="just"/>
            <a:endParaRPr lang="en-US" sz="1600" b="1" dirty="0"/>
          </a:p>
          <a:p>
            <a:pPr algn="just"/>
            <a:r>
              <a:rPr lang="en-US" sz="1600" b="1" dirty="0"/>
              <a:t>Rule 3.2-8</a:t>
            </a:r>
          </a:p>
          <a:p>
            <a:pPr algn="just"/>
            <a:endParaRPr lang="en-US" sz="1600" b="1" dirty="0"/>
          </a:p>
          <a:p>
            <a:pPr algn="just"/>
            <a:r>
              <a:rPr lang="en-US" sz="1600" dirty="0"/>
              <a:t>Dishonesty, Fraud when Client an Organization </a:t>
            </a:r>
          </a:p>
          <a:p>
            <a:pPr algn="just"/>
            <a:endParaRPr lang="en-US" sz="1600" b="1" dirty="0"/>
          </a:p>
          <a:p>
            <a:pPr algn="just"/>
            <a:r>
              <a:rPr lang="en-CA" sz="1600" dirty="0">
                <a:solidFill>
                  <a:schemeClr val="dk1"/>
                </a:solidFill>
              </a:rPr>
              <a:t>[2] This rule speaks of conduct that is fraudulent, criminal or illegal.  </a:t>
            </a:r>
            <a:r>
              <a:rPr lang="en-CA" sz="1600" u="sng" dirty="0">
                <a:solidFill>
                  <a:schemeClr val="dk1"/>
                </a:solidFill>
              </a:rPr>
              <a:t>Such conduct includes acts of omission.</a:t>
            </a:r>
            <a:endParaRPr lang="en-US" sz="1600" u="sng" dirty="0"/>
          </a:p>
        </p:txBody>
      </p:sp>
    </p:spTree>
    <p:extLst>
      <p:ext uri="{BB962C8B-B14F-4D97-AF65-F5344CB8AC3E}">
        <p14:creationId xmlns:p14="http://schemas.microsoft.com/office/powerpoint/2010/main" val="2584053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8296276" cy="3293209"/>
          </a:xfrm>
          <a:prstGeom prst="rect">
            <a:avLst/>
          </a:prstGeom>
          <a:noFill/>
        </p:spPr>
        <p:txBody>
          <a:bodyPr wrap="square" rtlCol="0">
            <a:spAutoFit/>
          </a:bodyPr>
          <a:lstStyle/>
          <a:p>
            <a:pPr algn="just"/>
            <a:r>
              <a:rPr lang="en-US" sz="1600" b="1" dirty="0"/>
              <a:t>Rule 3.2-8</a:t>
            </a:r>
          </a:p>
          <a:p>
            <a:pPr algn="just"/>
            <a:endParaRPr lang="en-US" sz="1600" b="1" dirty="0"/>
          </a:p>
          <a:p>
            <a:pPr algn="just"/>
            <a:r>
              <a:rPr lang="en-US" sz="1600" dirty="0"/>
              <a:t>Dishonesty, Fraud when Client an Organization </a:t>
            </a:r>
          </a:p>
          <a:p>
            <a:pPr algn="just"/>
            <a:endParaRPr lang="en-US" sz="1600" b="1" dirty="0"/>
          </a:p>
          <a:p>
            <a:pPr algn="just"/>
            <a:r>
              <a:rPr lang="en-CA" sz="1600" dirty="0">
                <a:solidFill>
                  <a:schemeClr val="dk1"/>
                </a:solidFill>
              </a:rPr>
              <a:t>[5] </a:t>
            </a:r>
            <a:r>
              <a:rPr lang="en-CA" sz="1600" u="sng" dirty="0">
                <a:solidFill>
                  <a:schemeClr val="dk1"/>
                </a:solidFill>
              </a:rPr>
              <a:t>A lawyer acting for an organization who learns that the organization has acted, is acting, or intends to act in a wrongful manner, may advise the chief executive officer and must advise the chief legal officer of the misconduct.</a:t>
            </a:r>
            <a:r>
              <a:rPr lang="en-CA" sz="1600" dirty="0">
                <a:solidFill>
                  <a:schemeClr val="dk1"/>
                </a:solidFill>
              </a:rPr>
              <a:t> If the wrongful conduct is not abandoned or stopped, the lawyer must report the matter “up the ladder” of responsibility within the organization until the matter is dealt with appropriately. If the organization, despite the lawyer’s advice, continues with the wrongful conduct, the lawyer must withdraw from acting in the particular matter in accordance with Rule 3.7-1. </a:t>
            </a:r>
            <a:r>
              <a:rPr lang="en-CA" sz="1600" u="sng" dirty="0">
                <a:solidFill>
                  <a:schemeClr val="dk1"/>
                </a:solidFill>
              </a:rPr>
              <a:t>In some but not all cases, withdrawal means resigning from his or her position or relationship with the organization and not simply withdrawing from acting in the particular matter.</a:t>
            </a:r>
            <a:endParaRPr lang="en-US" sz="1600" dirty="0"/>
          </a:p>
        </p:txBody>
      </p:sp>
    </p:spTree>
    <p:extLst>
      <p:ext uri="{BB962C8B-B14F-4D97-AF65-F5344CB8AC3E}">
        <p14:creationId xmlns:p14="http://schemas.microsoft.com/office/powerpoint/2010/main" val="72251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3E1ACA4-274C-EF46-B656-4ACA0C6B840C}"/>
              </a:ext>
            </a:extLst>
          </p:cNvPr>
          <p:cNvSpPr txBox="1">
            <a:spLocks/>
          </p:cNvSpPr>
          <p:nvPr/>
        </p:nvSpPr>
        <p:spPr>
          <a:xfrm>
            <a:off x="0" y="3097260"/>
            <a:ext cx="12166899" cy="7448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pc="600" dirty="0">
                <a:solidFill>
                  <a:schemeClr val="bg1"/>
                </a:solidFill>
                <a:latin typeface="Proxima Nova" panose="02000506030000020004" pitchFamily="2" charset="77"/>
              </a:rPr>
              <a:t>Civility and Respectful Communication</a:t>
            </a:r>
            <a:br>
              <a:rPr lang="en-US" spc="600" dirty="0">
                <a:solidFill>
                  <a:schemeClr val="bg1"/>
                </a:solidFill>
                <a:latin typeface="Proxima Nova" panose="02000506030000020004" pitchFamily="2" charset="77"/>
              </a:rPr>
            </a:br>
            <a:endParaRPr lang="en-US" spc="600" dirty="0">
              <a:solidFill>
                <a:srgbClr val="AAA9AA"/>
              </a:solidFill>
              <a:latin typeface="Proxima Nova" panose="02000506030000020004" pitchFamily="2" charset="77"/>
            </a:endParaRPr>
          </a:p>
        </p:txBody>
      </p:sp>
    </p:spTree>
    <p:extLst>
      <p:ext uri="{BB962C8B-B14F-4D97-AF65-F5344CB8AC3E}">
        <p14:creationId xmlns:p14="http://schemas.microsoft.com/office/powerpoint/2010/main" val="2581558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64515" cy="1569660"/>
          </a:xfrm>
          <a:prstGeom prst="rect">
            <a:avLst/>
          </a:prstGeom>
          <a:noFill/>
        </p:spPr>
        <p:txBody>
          <a:bodyPr wrap="square" rtlCol="0">
            <a:spAutoFit/>
          </a:bodyPr>
          <a:lstStyle/>
          <a:p>
            <a:pPr algn="just"/>
            <a:r>
              <a:rPr lang="en-US" sz="1600" b="1" dirty="0"/>
              <a:t>Rule 3.7-1</a:t>
            </a:r>
          </a:p>
          <a:p>
            <a:pPr algn="just"/>
            <a:endParaRPr lang="en-US" sz="1600" b="1" dirty="0"/>
          </a:p>
          <a:p>
            <a:pPr algn="just"/>
            <a:r>
              <a:rPr lang="en-US" sz="1600" dirty="0"/>
              <a:t>Withdrawal from Representation </a:t>
            </a:r>
          </a:p>
          <a:p>
            <a:pPr algn="just"/>
            <a:endParaRPr lang="en-US" sz="1600" dirty="0"/>
          </a:p>
          <a:p>
            <a:pPr algn="just"/>
            <a:r>
              <a:rPr lang="en-US" sz="1600" dirty="0"/>
              <a:t>3.7-1 A lawyer must not withdraw from representation of a client except for good cause and on reasonable notice to the client.</a:t>
            </a:r>
          </a:p>
        </p:txBody>
      </p:sp>
    </p:spTree>
    <p:extLst>
      <p:ext uri="{BB962C8B-B14F-4D97-AF65-F5344CB8AC3E}">
        <p14:creationId xmlns:p14="http://schemas.microsoft.com/office/powerpoint/2010/main" val="556474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6" y="2012996"/>
            <a:ext cx="8514640" cy="4278094"/>
          </a:xfrm>
          <a:prstGeom prst="rect">
            <a:avLst/>
          </a:prstGeom>
          <a:noFill/>
        </p:spPr>
        <p:txBody>
          <a:bodyPr wrap="square" rtlCol="0">
            <a:spAutoFit/>
          </a:bodyPr>
          <a:lstStyle/>
          <a:p>
            <a:pPr algn="just"/>
            <a:r>
              <a:rPr lang="en-US" sz="1600" b="1" dirty="0"/>
              <a:t>Rule 3.7-7A and 3.7-7B</a:t>
            </a:r>
          </a:p>
          <a:p>
            <a:pPr algn="just"/>
            <a:endParaRPr lang="en-US" sz="1600" dirty="0"/>
          </a:p>
          <a:p>
            <a:pPr algn="just"/>
            <a:r>
              <a:rPr lang="en-CA" sz="1600" dirty="0"/>
              <a:t>Leaving a Law Firm</a:t>
            </a:r>
            <a:endParaRPr lang="en-US" sz="1600" dirty="0"/>
          </a:p>
          <a:p>
            <a:pPr algn="just"/>
            <a:r>
              <a:rPr lang="en-CA" sz="1600" dirty="0"/>
              <a:t>3.7-7A When a lawyer leaves a law firm, the lawyer and the law firm must:</a:t>
            </a:r>
            <a:endParaRPr lang="en-US" sz="1600" dirty="0"/>
          </a:p>
          <a:p>
            <a:pPr algn="just"/>
            <a:endParaRPr lang="en-CA" sz="1600" dirty="0"/>
          </a:p>
          <a:p>
            <a:pPr algn="just"/>
            <a:r>
              <a:rPr lang="en-CA" sz="1600" dirty="0"/>
              <a:t>(a) ensure that clients who have current matters for which the departing lawyer has conduct or substantial involvement are given reasonable notice that the lawyer is departing and are advised of their options for retaining counsel; and;</a:t>
            </a:r>
            <a:endParaRPr lang="en-US" sz="1600" dirty="0"/>
          </a:p>
          <a:p>
            <a:pPr algn="just"/>
            <a:endParaRPr lang="en-CA" sz="1600" dirty="0"/>
          </a:p>
          <a:p>
            <a:pPr algn="just"/>
            <a:r>
              <a:rPr lang="en-CA" sz="1600" dirty="0"/>
              <a:t>(b) take reasonable steps to obtain the instructions of each affected client as to who they will retain.</a:t>
            </a:r>
          </a:p>
          <a:p>
            <a:pPr algn="just"/>
            <a:r>
              <a:rPr lang="en-CA" sz="1600" dirty="0"/>
              <a:t>…</a:t>
            </a:r>
          </a:p>
          <a:p>
            <a:pPr algn="just"/>
            <a:endParaRPr lang="en-CA" sz="1600" dirty="0"/>
          </a:p>
          <a:p>
            <a:pPr algn="just"/>
            <a:r>
              <a:rPr lang="en-CA" sz="1600" dirty="0"/>
              <a:t>3.7-7B [Rule 3.7-7A] does not apply to a lawyer leaving </a:t>
            </a:r>
          </a:p>
          <a:p>
            <a:pPr algn="just"/>
            <a:endParaRPr lang="en-CA" sz="1600" dirty="0"/>
          </a:p>
          <a:p>
            <a:pPr algn="just"/>
            <a:r>
              <a:rPr lang="en-CA" sz="1600" dirty="0"/>
              <a:t>(a) a government, a Crown corporation or any other public body or</a:t>
            </a:r>
          </a:p>
          <a:p>
            <a:pPr algn="just"/>
            <a:endParaRPr lang="en-CA" sz="1600" dirty="0"/>
          </a:p>
          <a:p>
            <a:pPr algn="just"/>
            <a:r>
              <a:rPr lang="en-CA" sz="1600" dirty="0"/>
              <a:t>(b) a corporation or other organization for which the lawyer is employed as in house counsel.</a:t>
            </a:r>
            <a:endParaRPr lang="en-US" sz="1600" dirty="0"/>
          </a:p>
        </p:txBody>
      </p:sp>
    </p:spTree>
    <p:extLst>
      <p:ext uri="{BB962C8B-B14F-4D97-AF65-F5344CB8AC3E}">
        <p14:creationId xmlns:p14="http://schemas.microsoft.com/office/powerpoint/2010/main" val="299342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522997" cy="4278094"/>
          </a:xfrm>
          <a:prstGeom prst="rect">
            <a:avLst/>
          </a:prstGeom>
          <a:noFill/>
        </p:spPr>
        <p:txBody>
          <a:bodyPr wrap="square" rtlCol="0">
            <a:spAutoFit/>
          </a:bodyPr>
          <a:lstStyle/>
          <a:p>
            <a:pPr algn="just"/>
            <a:r>
              <a:rPr lang="en-US" sz="1600" b="1" dirty="0"/>
              <a:t>Rule 4.1-1</a:t>
            </a:r>
          </a:p>
          <a:p>
            <a:pPr algn="just"/>
            <a:endParaRPr lang="en-US" sz="1600" dirty="0"/>
          </a:p>
          <a:p>
            <a:pPr algn="just"/>
            <a:r>
              <a:rPr lang="en-US" sz="1600" dirty="0"/>
              <a:t>Making Legal Services Available </a:t>
            </a:r>
          </a:p>
          <a:p>
            <a:pPr algn="just"/>
            <a:endParaRPr lang="en-US" sz="1600" dirty="0"/>
          </a:p>
          <a:p>
            <a:pPr algn="just"/>
            <a:r>
              <a:rPr lang="en-US" sz="1600" dirty="0"/>
              <a:t>4.1-1 A lawyer must make legal services available to the public efficiently and conveniently and, subject to Rule 4.1-2, may offer legal services to a prospective client by any means.</a:t>
            </a:r>
          </a:p>
          <a:p>
            <a:pPr algn="just"/>
            <a:endParaRPr lang="en-US" sz="1600" dirty="0"/>
          </a:p>
          <a:p>
            <a:pPr algn="just"/>
            <a:r>
              <a:rPr lang="en-CA" sz="1600" dirty="0"/>
              <a:t>[4] Right to Decline Representation - A lawyer has a general right to decline a particular representation (except when assigned as counsel by a tribunal), but it is a right to be exercised prudently, </a:t>
            </a:r>
            <a:r>
              <a:rPr lang="en-CA" sz="1600" u="sng" dirty="0"/>
              <a:t>particularly if the probable result would be to make it difficult for a person to obtain legal advice or representation. </a:t>
            </a:r>
            <a:r>
              <a:rPr lang="en-CA" sz="1600" dirty="0"/>
              <a:t>Generally, a lawyer should not exercise the right merely because a person seeking legal services or that person's cause is unpopular or notorious, or because powerful interests or allegations of misconduct or malfeasance are involved, or because of the lawyer's private opinion about the guilt of the accused. A lawyer declining representation should assist in obtaining the services of another lawyer qualified in the particular field and able to act. When a lawyer offers assistance to a client or prospective client in finding another lawyer, the assistance should be given willingly and, except where a referral fee is permitted by section 3.6-6, without charge.</a:t>
            </a:r>
            <a:endParaRPr lang="en-US" sz="1600" dirty="0"/>
          </a:p>
        </p:txBody>
      </p:sp>
    </p:spTree>
    <p:extLst>
      <p:ext uri="{BB962C8B-B14F-4D97-AF65-F5344CB8AC3E}">
        <p14:creationId xmlns:p14="http://schemas.microsoft.com/office/powerpoint/2010/main" val="1673545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2339102"/>
          </a:xfrm>
          <a:prstGeom prst="rect">
            <a:avLst/>
          </a:prstGeom>
          <a:noFill/>
        </p:spPr>
        <p:txBody>
          <a:bodyPr wrap="square" rtlCol="0">
            <a:spAutoFit/>
          </a:bodyPr>
          <a:lstStyle/>
          <a:p>
            <a:pPr algn="just"/>
            <a:r>
              <a:rPr lang="en-US" sz="1600" b="1" dirty="0"/>
              <a:t>Rule 5.1-2</a:t>
            </a:r>
          </a:p>
          <a:p>
            <a:pPr algn="just"/>
            <a:endParaRPr lang="en-US" sz="1600" dirty="0"/>
          </a:p>
          <a:p>
            <a:pPr algn="just"/>
            <a:r>
              <a:rPr lang="en-CA" sz="1600" dirty="0"/>
              <a:t>5.1-2 When acting as an advocate, a lawyer must not:</a:t>
            </a:r>
          </a:p>
          <a:p>
            <a:pPr algn="just"/>
            <a:endParaRPr lang="en-CA" sz="1600" dirty="0"/>
          </a:p>
          <a:p>
            <a:pPr algn="just"/>
            <a:r>
              <a:rPr lang="en-CA" sz="1600" dirty="0"/>
              <a:t>… </a:t>
            </a:r>
            <a:endParaRPr lang="en-US" sz="1600" dirty="0"/>
          </a:p>
          <a:p>
            <a:pPr algn="just"/>
            <a:endParaRPr lang="en-US" sz="1600" dirty="0"/>
          </a:p>
          <a:p>
            <a:pPr algn="just"/>
            <a:r>
              <a:rPr lang="en-CA" sz="1600" u="sng" dirty="0"/>
              <a:t>(b) knowingly assist or permit a client to do anything that the lawyer considers to be dishonest or dishonourable;</a:t>
            </a:r>
            <a:endParaRPr lang="en-US" sz="1600" dirty="0"/>
          </a:p>
          <a:p>
            <a:pPr algn="just"/>
            <a:endParaRPr lang="en-US" dirty="0">
              <a:latin typeface="ProximaNova-Regular"/>
            </a:endParaRPr>
          </a:p>
        </p:txBody>
      </p:sp>
    </p:spTree>
    <p:extLst>
      <p:ext uri="{BB962C8B-B14F-4D97-AF65-F5344CB8AC3E}">
        <p14:creationId xmlns:p14="http://schemas.microsoft.com/office/powerpoint/2010/main" val="1758126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4031873"/>
          </a:xfrm>
          <a:prstGeom prst="rect">
            <a:avLst/>
          </a:prstGeom>
          <a:noFill/>
        </p:spPr>
        <p:txBody>
          <a:bodyPr wrap="square" rtlCol="0">
            <a:spAutoFit/>
          </a:bodyPr>
          <a:lstStyle/>
          <a:p>
            <a:pPr algn="just"/>
            <a:r>
              <a:rPr lang="en-US" sz="1600" b="1" dirty="0"/>
              <a:t>Rule 5.1-2A</a:t>
            </a:r>
          </a:p>
          <a:p>
            <a:pPr algn="just"/>
            <a:endParaRPr lang="en-US" sz="1600" b="1" dirty="0"/>
          </a:p>
          <a:p>
            <a:pPr algn="just"/>
            <a:r>
              <a:rPr lang="en-US" sz="1600" dirty="0"/>
              <a:t>Incriminating Physical Evidence</a:t>
            </a:r>
          </a:p>
          <a:p>
            <a:pPr algn="just"/>
            <a:endParaRPr lang="en-US" sz="1600" dirty="0"/>
          </a:p>
          <a:p>
            <a:pPr algn="just"/>
            <a:r>
              <a:rPr lang="en-US" sz="1600" dirty="0"/>
              <a:t>5.1-2A A lawyer must not counsel or participate in the concealment, destruction or alteration of </a:t>
            </a:r>
          </a:p>
          <a:p>
            <a:pPr algn="just"/>
            <a:r>
              <a:rPr lang="en-US" sz="1600" dirty="0"/>
              <a:t>incriminating physical evidence or otherwise act so as to obstruct or attempt to obstruct the </a:t>
            </a:r>
          </a:p>
          <a:p>
            <a:pPr algn="just"/>
            <a:r>
              <a:rPr lang="en-US" sz="1600" dirty="0"/>
              <a:t>course of justice.</a:t>
            </a:r>
          </a:p>
          <a:p>
            <a:pPr algn="just"/>
            <a:endParaRPr lang="en-US" sz="1600" dirty="0"/>
          </a:p>
          <a:p>
            <a:pPr algn="just"/>
            <a:r>
              <a:rPr lang="en-US" sz="1600" dirty="0"/>
              <a:t>…</a:t>
            </a:r>
          </a:p>
          <a:p>
            <a:pPr algn="just"/>
            <a:endParaRPr lang="en-US" sz="1600" dirty="0"/>
          </a:p>
          <a:p>
            <a:pPr algn="just"/>
            <a:r>
              <a:rPr lang="en-CA" sz="1600" dirty="0"/>
              <a:t>[5] A lawyer has no obligation to assist the authorities in gathering physical evidence of crime but cannot act or advise anyone to hinder an investigation or a prosecution. </a:t>
            </a:r>
            <a:r>
              <a:rPr lang="en-CA" sz="1600" u="sng" dirty="0"/>
              <a:t>The lawyer’s advice to a client that the client has the right to refuse to divulge the location of physical evidence does not constitute hindering an investigation</a:t>
            </a:r>
            <a:r>
              <a:rPr lang="en-CA" sz="1600" dirty="0"/>
              <a:t>. A lawyer who becomes aware of the existence of incriminating physical evidence or declines to take possession of it must not counsel or participate in its concealment, destruction or alteration.</a:t>
            </a:r>
            <a:endParaRPr lang="en-US" sz="1600" dirty="0"/>
          </a:p>
        </p:txBody>
      </p:sp>
    </p:spTree>
    <p:extLst>
      <p:ext uri="{BB962C8B-B14F-4D97-AF65-F5344CB8AC3E}">
        <p14:creationId xmlns:p14="http://schemas.microsoft.com/office/powerpoint/2010/main" val="3501748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3323987"/>
          </a:xfrm>
          <a:prstGeom prst="rect">
            <a:avLst/>
          </a:prstGeom>
          <a:noFill/>
        </p:spPr>
        <p:txBody>
          <a:bodyPr wrap="square" rtlCol="0">
            <a:spAutoFit/>
          </a:bodyPr>
          <a:lstStyle/>
          <a:p>
            <a:pPr algn="just"/>
            <a:r>
              <a:rPr lang="en-US" sz="1600" b="1" dirty="0"/>
              <a:t>Rule 5.1-5</a:t>
            </a:r>
          </a:p>
          <a:p>
            <a:pPr algn="just"/>
            <a:endParaRPr lang="en-US" sz="1600" dirty="0"/>
          </a:p>
          <a:p>
            <a:r>
              <a:rPr lang="en-CA" sz="1600" dirty="0"/>
              <a:t>Courtesy</a:t>
            </a:r>
          </a:p>
          <a:p>
            <a:endParaRPr lang="en-US" sz="1600" dirty="0"/>
          </a:p>
          <a:p>
            <a:r>
              <a:rPr lang="en-CA" sz="1600" dirty="0"/>
              <a:t>5.1-5 A lawyer must be courteous and civil and act in good faith to the tribunal and all persons with whom the lawyer has dealings.</a:t>
            </a:r>
          </a:p>
          <a:p>
            <a:endParaRPr lang="en-US" sz="1600" dirty="0"/>
          </a:p>
          <a:p>
            <a:r>
              <a:rPr lang="en-CA" sz="1600" dirty="0"/>
              <a:t>Commentary</a:t>
            </a:r>
          </a:p>
          <a:p>
            <a:endParaRPr lang="en-US" sz="1600" dirty="0"/>
          </a:p>
          <a:p>
            <a:pPr algn="just"/>
            <a:r>
              <a:rPr lang="en-CA" sz="1600" dirty="0"/>
              <a:t>[1] Legal contempt of court and the professional obligation outlined here are not identical, and a consistent pattern of rude, provocative or disruptive conduct by a lawyer, even though unpunished as contempt, may constitute professional misconduct</a:t>
            </a:r>
            <a:endParaRPr lang="en-US" sz="1600" dirty="0"/>
          </a:p>
          <a:p>
            <a:pPr algn="just"/>
            <a:endParaRPr lang="en-US" dirty="0">
              <a:latin typeface="ProximaNova-Regular"/>
            </a:endParaRPr>
          </a:p>
        </p:txBody>
      </p:sp>
    </p:spTree>
    <p:extLst>
      <p:ext uri="{BB962C8B-B14F-4D97-AF65-F5344CB8AC3E}">
        <p14:creationId xmlns:p14="http://schemas.microsoft.com/office/powerpoint/2010/main" val="508892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3600986"/>
          </a:xfrm>
          <a:prstGeom prst="rect">
            <a:avLst/>
          </a:prstGeom>
          <a:noFill/>
        </p:spPr>
        <p:txBody>
          <a:bodyPr wrap="square" rtlCol="0">
            <a:spAutoFit/>
          </a:bodyPr>
          <a:lstStyle/>
          <a:p>
            <a:pPr algn="just"/>
            <a:r>
              <a:rPr lang="en-US" sz="1600" b="1" dirty="0"/>
              <a:t>Rule 6.1-3</a:t>
            </a:r>
          </a:p>
          <a:p>
            <a:pPr algn="just"/>
            <a:endParaRPr lang="en-US" sz="1600" dirty="0"/>
          </a:p>
          <a:p>
            <a:pPr algn="just"/>
            <a:r>
              <a:rPr lang="en-US" sz="1600" dirty="0"/>
              <a:t>Delegation</a:t>
            </a:r>
          </a:p>
          <a:p>
            <a:pPr algn="just"/>
            <a:endParaRPr lang="en-US" sz="1600" dirty="0"/>
          </a:p>
          <a:p>
            <a:pPr algn="just"/>
            <a:r>
              <a:rPr lang="en-US" sz="1600" dirty="0"/>
              <a:t> 6.1-3 A lawyer must not permit a non-lawyer to:</a:t>
            </a:r>
          </a:p>
          <a:p>
            <a:pPr algn="just"/>
            <a:endParaRPr lang="en-US" sz="1600" dirty="0"/>
          </a:p>
          <a:p>
            <a:pPr algn="just"/>
            <a:r>
              <a:rPr lang="en-US" sz="1600" dirty="0"/>
              <a:t>…</a:t>
            </a:r>
          </a:p>
          <a:p>
            <a:pPr algn="just"/>
            <a:endParaRPr lang="en-US" sz="1600" dirty="0"/>
          </a:p>
          <a:p>
            <a:pPr algn="just"/>
            <a:r>
              <a:rPr lang="en-CA" sz="1600" dirty="0"/>
              <a:t>[3] </a:t>
            </a:r>
            <a:r>
              <a:rPr lang="en-CA" sz="1600" u="sng" dirty="0"/>
              <a:t>In real estate transactions using a system for the electronic submission or registration of documents, a</a:t>
            </a:r>
            <a:r>
              <a:rPr lang="en-CA" sz="1600" dirty="0"/>
              <a:t> lawyer who approves the electronic registration of documents by a non-lawyer is responsible for the content of any document that contains the electronic signature of the non-lawyer.</a:t>
            </a:r>
            <a:endParaRPr lang="en-US" sz="1600" dirty="0"/>
          </a:p>
          <a:p>
            <a:pPr algn="just"/>
            <a:endParaRPr lang="en-US" dirty="0">
              <a:latin typeface="ProximaNova-Regular"/>
            </a:endParaRPr>
          </a:p>
          <a:p>
            <a:pPr algn="just"/>
            <a:endParaRPr lang="en-US" dirty="0">
              <a:latin typeface="ProximaNova-Regular"/>
            </a:endParaRPr>
          </a:p>
        </p:txBody>
      </p:sp>
    </p:spTree>
    <p:extLst>
      <p:ext uri="{BB962C8B-B14F-4D97-AF65-F5344CB8AC3E}">
        <p14:creationId xmlns:p14="http://schemas.microsoft.com/office/powerpoint/2010/main" val="2279319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3539430"/>
          </a:xfrm>
          <a:prstGeom prst="rect">
            <a:avLst/>
          </a:prstGeom>
          <a:noFill/>
        </p:spPr>
        <p:txBody>
          <a:bodyPr wrap="square" rtlCol="0">
            <a:spAutoFit/>
          </a:bodyPr>
          <a:lstStyle/>
          <a:p>
            <a:pPr algn="just"/>
            <a:r>
              <a:rPr lang="en-US" sz="1600" b="1" dirty="0"/>
              <a:t>Rule 6.1-6</a:t>
            </a:r>
          </a:p>
          <a:p>
            <a:pPr algn="just"/>
            <a:endParaRPr lang="en-US" sz="1600" dirty="0"/>
          </a:p>
          <a:p>
            <a:pPr algn="just"/>
            <a:r>
              <a:rPr lang="en-US" sz="1600" dirty="0"/>
              <a:t>6.1-6 When a non-lawyer employed by a lawyer has a personalized encrypted electronic access to any system for the electronic submission or registration of documents, the lawyer must ensure that the non-lawyer does not </a:t>
            </a:r>
          </a:p>
          <a:p>
            <a:pPr algn="just"/>
            <a:endParaRPr lang="en-US" sz="1600" dirty="0"/>
          </a:p>
          <a:p>
            <a:pPr marL="342900" indent="-342900" algn="just">
              <a:buAutoNum type="alphaLcParenBoth"/>
            </a:pPr>
            <a:r>
              <a:rPr lang="en-US" sz="1600" dirty="0"/>
              <a:t>permit others to use such access; or </a:t>
            </a:r>
          </a:p>
          <a:p>
            <a:pPr marL="342900" indent="-342900" algn="just">
              <a:buAutoNum type="alphaLcParenBoth"/>
            </a:pPr>
            <a:r>
              <a:rPr lang="en-US" sz="1600" dirty="0"/>
              <a:t>disclose their password or access phrase or number to others. </a:t>
            </a:r>
          </a:p>
          <a:p>
            <a:pPr algn="just"/>
            <a:endParaRPr lang="en-US" sz="1600" dirty="0"/>
          </a:p>
          <a:p>
            <a:pPr algn="just"/>
            <a:r>
              <a:rPr lang="en-US" sz="1600" dirty="0"/>
              <a:t>…</a:t>
            </a:r>
          </a:p>
          <a:p>
            <a:pPr algn="just"/>
            <a:endParaRPr lang="en-US" sz="1600" dirty="0"/>
          </a:p>
          <a:p>
            <a:pPr algn="just"/>
            <a:r>
              <a:rPr lang="en-CA" sz="1600" dirty="0"/>
              <a:t>[2] </a:t>
            </a:r>
            <a:r>
              <a:rPr lang="en-CA" sz="1600" u="sng" dirty="0"/>
              <a:t>In a real estate practice,</a:t>
            </a:r>
            <a:r>
              <a:rPr lang="en-CA" sz="1600" dirty="0"/>
              <a:t> when it is permissible for a lawyer to delegate responsibilities to a non-lawyer who has such access, the lawyer should ensure that the non-lawyer maintains and understands the importance of maintaining the security of the system.</a:t>
            </a:r>
            <a:endParaRPr lang="en-US" sz="1600" dirty="0"/>
          </a:p>
        </p:txBody>
      </p:sp>
    </p:spTree>
    <p:extLst>
      <p:ext uri="{BB962C8B-B14F-4D97-AF65-F5344CB8AC3E}">
        <p14:creationId xmlns:p14="http://schemas.microsoft.com/office/powerpoint/2010/main" val="4180859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1569660"/>
          </a:xfrm>
          <a:prstGeom prst="rect">
            <a:avLst/>
          </a:prstGeom>
          <a:noFill/>
        </p:spPr>
        <p:txBody>
          <a:bodyPr wrap="square" rtlCol="0">
            <a:spAutoFit/>
          </a:bodyPr>
          <a:lstStyle/>
          <a:p>
            <a:pPr algn="just"/>
            <a:r>
              <a:rPr lang="en-US" sz="1600" b="1" dirty="0"/>
              <a:t>Rule 7.1-4</a:t>
            </a:r>
          </a:p>
          <a:p>
            <a:pPr algn="just"/>
            <a:endParaRPr lang="en-US" sz="1600" dirty="0"/>
          </a:p>
          <a:p>
            <a:pPr algn="just"/>
            <a:r>
              <a:rPr lang="en-CA" sz="1600" dirty="0"/>
              <a:t>Encouraging Client to Report </a:t>
            </a:r>
            <a:r>
              <a:rPr lang="en-CA" sz="1600" u="sng" dirty="0"/>
              <a:t>Dishonest Conduct</a:t>
            </a:r>
            <a:r>
              <a:rPr lang="en-CA" sz="1600" dirty="0"/>
              <a:t> </a:t>
            </a:r>
            <a:endParaRPr lang="en-US" sz="1600" dirty="0"/>
          </a:p>
          <a:p>
            <a:pPr algn="just"/>
            <a:endParaRPr lang="en-CA" sz="1600" dirty="0"/>
          </a:p>
          <a:p>
            <a:pPr algn="just"/>
            <a:r>
              <a:rPr lang="en-CA" sz="1600" dirty="0"/>
              <a:t>7.1-4 A lawyer must encourage a client who has a claim or complaint against </a:t>
            </a:r>
            <a:r>
              <a:rPr lang="en-CA" sz="1600" u="sng" dirty="0"/>
              <a:t>an apparently dishonest</a:t>
            </a:r>
            <a:r>
              <a:rPr lang="en-CA" sz="1600" dirty="0"/>
              <a:t> lawyer to report the facts to the Society as soon as reasonably practicable.</a:t>
            </a:r>
            <a:endParaRPr lang="en-US" sz="1600" dirty="0"/>
          </a:p>
        </p:txBody>
      </p:sp>
    </p:spTree>
    <p:extLst>
      <p:ext uri="{BB962C8B-B14F-4D97-AF65-F5344CB8AC3E}">
        <p14:creationId xmlns:p14="http://schemas.microsoft.com/office/powerpoint/2010/main" val="941314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937722" cy="4247317"/>
          </a:xfrm>
          <a:prstGeom prst="rect">
            <a:avLst/>
          </a:prstGeom>
          <a:noFill/>
        </p:spPr>
        <p:txBody>
          <a:bodyPr wrap="square" rtlCol="0">
            <a:spAutoFit/>
          </a:bodyPr>
          <a:lstStyle/>
          <a:p>
            <a:pPr algn="just"/>
            <a:r>
              <a:rPr lang="en-US" sz="1600" b="1" dirty="0">
                <a:latin typeface="ProximaNova-Regular"/>
              </a:rPr>
              <a:t>Rule 7.2-10</a:t>
            </a:r>
          </a:p>
          <a:p>
            <a:pPr algn="just"/>
            <a:endParaRPr lang="en-US" sz="1600" dirty="0">
              <a:latin typeface="ProximaNova-Regular"/>
            </a:endParaRPr>
          </a:p>
          <a:p>
            <a:pPr algn="just"/>
            <a:r>
              <a:rPr lang="en-CA" sz="1400" dirty="0"/>
              <a:t>Inadvertent Communications</a:t>
            </a:r>
          </a:p>
          <a:p>
            <a:pPr algn="just"/>
            <a:endParaRPr lang="en-US" sz="1400" dirty="0"/>
          </a:p>
          <a:p>
            <a:pPr algn="just"/>
            <a:r>
              <a:rPr lang="en-CA" sz="1400" dirty="0"/>
              <a:t>7.2-10 A lawyer who receives a document relating to the representation of the lawyer's client and knows or reasonably should know that the document was inadvertently sent must promptly notify the sender.</a:t>
            </a:r>
          </a:p>
          <a:p>
            <a:pPr algn="just"/>
            <a:endParaRPr lang="en-CA" sz="1400" dirty="0"/>
          </a:p>
          <a:p>
            <a:pPr algn="just"/>
            <a:r>
              <a:rPr lang="en-CA" sz="1400" dirty="0"/>
              <a:t>[1] Lawyers sometimes receive documents that were mistakenly sent or produced by opposing parties or their lawyers. If a lawyer knows or reasonably should know that such a document was sent inadvertently, then this rule requires the lawyer to notify the sender promptly in order to permit that person to take protective measures. Whether the lawyer is required to take additional steps, such as returning the original document, is a matter of law beyond the scope of these rules, as is the question of whether the privileged status of a document has been lost. Similarly, this rule does not address the legal duties of a lawyer who receives a document that the lawyer knows or reasonably should know may have been wrongfully obtained by the sending person. For purposes of this rule, “document” includes email or other electronic modes of transmission subject to being read or put into readable form.</a:t>
            </a:r>
          </a:p>
          <a:p>
            <a:pPr algn="just"/>
            <a:endParaRPr lang="en-US" sz="1400" dirty="0"/>
          </a:p>
          <a:p>
            <a:pPr algn="just"/>
            <a:r>
              <a:rPr lang="en-CA" sz="1400" dirty="0"/>
              <a:t>[2] Some lawyers may choose to return a document unread, for example, when the lawyer learns before receiving the document that it was inadvertently sent to the wrong address. Unless a lawyer is required by applicable law to do so, the decision to voluntarily return such a document is a matter of professional judgment ordinarily reserved to the lawyer.</a:t>
            </a:r>
            <a:endParaRPr lang="en-US" sz="1400" dirty="0">
              <a:latin typeface="ProximaNova-Regular"/>
            </a:endParaRPr>
          </a:p>
        </p:txBody>
      </p:sp>
    </p:spTree>
    <p:extLst>
      <p:ext uri="{BB962C8B-B14F-4D97-AF65-F5344CB8AC3E}">
        <p14:creationId xmlns:p14="http://schemas.microsoft.com/office/powerpoint/2010/main" val="364862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Civility and Respectful Communication</a:t>
            </a:r>
          </a:p>
        </p:txBody>
      </p:sp>
      <p:sp>
        <p:nvSpPr>
          <p:cNvPr id="2" name="TextBox 1">
            <a:extLst>
              <a:ext uri="{FF2B5EF4-FFF2-40B4-BE49-F238E27FC236}">
                <a16:creationId xmlns:a16="http://schemas.microsoft.com/office/drawing/2014/main" id="{F73783E6-3F1E-9337-FAB9-D331DC081A92}"/>
              </a:ext>
            </a:extLst>
          </p:cNvPr>
          <p:cNvSpPr txBox="1"/>
          <p:nvPr/>
        </p:nvSpPr>
        <p:spPr>
          <a:xfrm>
            <a:off x="1871305" y="2523743"/>
            <a:ext cx="9016151" cy="3139321"/>
          </a:xfrm>
          <a:prstGeom prst="rect">
            <a:avLst/>
          </a:prstGeom>
          <a:noFill/>
        </p:spPr>
        <p:txBody>
          <a:bodyPr wrap="square" rtlCol="0">
            <a:spAutoFit/>
          </a:bodyPr>
          <a:lstStyle/>
          <a:p>
            <a:pPr algn="just"/>
            <a:r>
              <a:rPr lang="en-US" sz="1800" b="1" dirty="0"/>
              <a:t>Code of Professional Conduct:</a:t>
            </a:r>
          </a:p>
          <a:p>
            <a:pPr algn="just"/>
            <a:endParaRPr lang="en-US" sz="1800" dirty="0"/>
          </a:p>
          <a:p>
            <a:pPr algn="just"/>
            <a:r>
              <a:rPr lang="en-US" b="1" dirty="0"/>
              <a:t>Courtesy and Good Faith </a:t>
            </a:r>
          </a:p>
          <a:p>
            <a:pPr algn="just"/>
            <a:r>
              <a:rPr lang="en-US" b="1" dirty="0"/>
              <a:t>7.2-1</a:t>
            </a:r>
            <a:r>
              <a:rPr lang="en-US" dirty="0"/>
              <a:t> A lawyer must be courteous and civil and act in good faith with all persons with whom the lawyer has dealings in the course of their practice. </a:t>
            </a:r>
            <a:endParaRPr lang="en-US" sz="1800" dirty="0"/>
          </a:p>
          <a:p>
            <a:pPr algn="just"/>
            <a:endParaRPr lang="en-US" sz="1800" dirty="0"/>
          </a:p>
          <a:p>
            <a:pPr algn="just"/>
            <a:r>
              <a:rPr lang="en-US" sz="1800" b="1" dirty="0"/>
              <a:t>Communications </a:t>
            </a:r>
          </a:p>
          <a:p>
            <a:pPr algn="just"/>
            <a:r>
              <a:rPr lang="en-US" sz="1800" b="1" dirty="0"/>
              <a:t>7.2-4 </a:t>
            </a:r>
            <a:r>
              <a:rPr lang="en-US" sz="1800" dirty="0"/>
              <a:t>A lawyer must not, in the course of a professional practice, send correspondence or otherwise communicate to a client, another lawyer or any other person in a manner that is abusive, offensive, or otherwise inconsistent with the proper tone of a professional communication from a lawyer.</a:t>
            </a:r>
          </a:p>
        </p:txBody>
      </p:sp>
    </p:spTree>
    <p:extLst>
      <p:ext uri="{BB962C8B-B14F-4D97-AF65-F5344CB8AC3E}">
        <p14:creationId xmlns:p14="http://schemas.microsoft.com/office/powerpoint/2010/main" val="3792739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781167"/>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6" y="1249793"/>
            <a:ext cx="44313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spc="300" dirty="0">
                <a:latin typeface="Proxima Nova Medium" panose="02000506030000020004" pitchFamily="2" charset="77"/>
              </a:rPr>
              <a:t>Code of Professional Conduct</a:t>
            </a:r>
          </a:p>
        </p:txBody>
      </p:sp>
      <p:sp>
        <p:nvSpPr>
          <p:cNvPr id="3" name="TextBox 2"/>
          <p:cNvSpPr txBox="1"/>
          <p:nvPr/>
        </p:nvSpPr>
        <p:spPr>
          <a:xfrm>
            <a:off x="1871305" y="2012996"/>
            <a:ext cx="8317723" cy="1354217"/>
          </a:xfrm>
          <a:prstGeom prst="rect">
            <a:avLst/>
          </a:prstGeom>
          <a:noFill/>
        </p:spPr>
        <p:txBody>
          <a:bodyPr wrap="square" rtlCol="0">
            <a:spAutoFit/>
          </a:bodyPr>
          <a:lstStyle/>
          <a:p>
            <a:pPr algn="just"/>
            <a:r>
              <a:rPr lang="en-US" sz="1600" dirty="0"/>
              <a:t>Rule 7.8-5</a:t>
            </a:r>
          </a:p>
          <a:p>
            <a:pPr algn="just"/>
            <a:endParaRPr lang="en-US" sz="1600" dirty="0"/>
          </a:p>
          <a:p>
            <a:pPr algn="just"/>
            <a:r>
              <a:rPr lang="en-CA" sz="1600" dirty="0"/>
              <a:t>7.8-5 If liability is clear and the insurer or other indemnity is prepared to pay its portion of the claim, a lawyer has a duty to pay the balance (see also Rule 7.1-2).</a:t>
            </a:r>
            <a:endParaRPr lang="en-US" sz="1600" dirty="0"/>
          </a:p>
          <a:p>
            <a:pPr algn="just"/>
            <a:endParaRPr lang="en-US" dirty="0">
              <a:latin typeface="ProximaNova-Regular"/>
            </a:endParaRPr>
          </a:p>
        </p:txBody>
      </p:sp>
    </p:spTree>
    <p:extLst>
      <p:ext uri="{BB962C8B-B14F-4D97-AF65-F5344CB8AC3E}">
        <p14:creationId xmlns:p14="http://schemas.microsoft.com/office/powerpoint/2010/main" val="3801419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EB9A2-8D0E-3FBF-7A89-ED097460FC4A}"/>
              </a:ext>
            </a:extLst>
          </p:cNvPr>
          <p:cNvSpPr txBox="1"/>
          <p:nvPr/>
        </p:nvSpPr>
        <p:spPr>
          <a:xfrm>
            <a:off x="3048000" y="3114532"/>
            <a:ext cx="6096000" cy="369332"/>
          </a:xfrm>
          <a:prstGeom prst="rect">
            <a:avLst/>
          </a:prstGeom>
          <a:noFill/>
        </p:spPr>
        <p:txBody>
          <a:bodyPr wrap="square">
            <a:spAutoFit/>
          </a:bodyPr>
          <a:lstStyle/>
          <a:p>
            <a:pPr algn="ctr"/>
            <a:r>
              <a:rPr lang="en-US" dirty="0">
                <a:latin typeface="Arial" panose="020B0604020202020204" pitchFamily="34" charset="0"/>
                <a:cs typeface="Times New Roman" panose="02020603050405020304" pitchFamily="18" charset="0"/>
              </a:rPr>
              <a:t>QUESTIONS?</a:t>
            </a:r>
            <a:endParaRPr lang="en-US" dirty="0"/>
          </a:p>
        </p:txBody>
      </p:sp>
    </p:spTree>
    <p:extLst>
      <p:ext uri="{BB962C8B-B14F-4D97-AF65-F5344CB8AC3E}">
        <p14:creationId xmlns:p14="http://schemas.microsoft.com/office/powerpoint/2010/main" val="343562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Civility and Respectful Communication</a:t>
            </a:r>
          </a:p>
        </p:txBody>
      </p:sp>
      <p:sp>
        <p:nvSpPr>
          <p:cNvPr id="3" name="TextBox 2"/>
          <p:cNvSpPr txBox="1"/>
          <p:nvPr/>
        </p:nvSpPr>
        <p:spPr>
          <a:xfrm>
            <a:off x="1871305" y="2060717"/>
            <a:ext cx="8317723" cy="2800767"/>
          </a:xfrm>
          <a:prstGeom prst="rect">
            <a:avLst/>
          </a:prstGeom>
          <a:noFill/>
        </p:spPr>
        <p:txBody>
          <a:bodyPr wrap="square" rtlCol="0">
            <a:spAutoFit/>
          </a:bodyPr>
          <a:lstStyle/>
          <a:p>
            <a:pPr algn="just"/>
            <a:r>
              <a:rPr lang="en-US" sz="1600" b="1" dirty="0"/>
              <a:t>Groia v. Law Society of Upper Canada, 2018 SCC 27</a:t>
            </a:r>
          </a:p>
          <a:p>
            <a:pPr algn="just"/>
            <a:endParaRPr lang="en-US" sz="1600" b="1" dirty="0"/>
          </a:p>
          <a:p>
            <a:pPr marL="285750" indent="-285750" algn="just">
              <a:buFont typeface="Arial" panose="020B0604020202020204" pitchFamily="34" charset="0"/>
              <a:buChar char="•"/>
            </a:pPr>
            <a:r>
              <a:rPr lang="en-US" sz="1600" dirty="0"/>
              <a:t>Whether a lawyer’s behavior in a courtroom amounted to professional misconduct on the basis of incivility.</a:t>
            </a:r>
          </a:p>
          <a:p>
            <a:pPr algn="just"/>
            <a:endParaRPr lang="en-US" sz="1600" dirty="0"/>
          </a:p>
          <a:p>
            <a:pPr marL="285750" indent="-285750" algn="just">
              <a:buFont typeface="Arial" panose="020B0604020202020204" pitchFamily="34" charset="0"/>
              <a:buChar char="•"/>
            </a:pPr>
            <a:r>
              <a:rPr lang="en-US" sz="1600" dirty="0"/>
              <a:t>Lawyer’s have a duty to act with civility. </a:t>
            </a:r>
          </a:p>
          <a:p>
            <a:pPr algn="just"/>
            <a:endParaRPr lang="en-US" sz="1600" dirty="0"/>
          </a:p>
          <a:p>
            <a:pPr marL="285750" indent="-285750" algn="just">
              <a:buFont typeface="Arial" panose="020B0604020202020204" pitchFamily="34" charset="0"/>
              <a:buChar char="•"/>
            </a:pPr>
            <a:r>
              <a:rPr lang="en-US" sz="1600" dirty="0"/>
              <a:t>This duty must be balanced with a lawyer’s obligation of resolute advocacy. </a:t>
            </a:r>
          </a:p>
          <a:p>
            <a:pPr algn="just"/>
            <a:endParaRPr lang="en-US" sz="1600" dirty="0"/>
          </a:p>
          <a:p>
            <a:pPr marL="285750" indent="-285750" algn="just">
              <a:buFont typeface="Arial" panose="020B0604020202020204" pitchFamily="34" charset="0"/>
              <a:buChar char="•"/>
            </a:pPr>
            <a:r>
              <a:rPr lang="en-US" sz="1600" dirty="0"/>
              <a:t>Allegations that impugn another lawyer’s integrity must be made in good faith and be reasonable based. </a:t>
            </a:r>
          </a:p>
        </p:txBody>
      </p:sp>
    </p:spTree>
    <p:extLst>
      <p:ext uri="{BB962C8B-B14F-4D97-AF65-F5344CB8AC3E}">
        <p14:creationId xmlns:p14="http://schemas.microsoft.com/office/powerpoint/2010/main" val="403005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Civility and Respectful Communication</a:t>
            </a:r>
          </a:p>
        </p:txBody>
      </p:sp>
      <p:sp>
        <p:nvSpPr>
          <p:cNvPr id="3" name="TextBox 2"/>
          <p:cNvSpPr txBox="1"/>
          <p:nvPr/>
        </p:nvSpPr>
        <p:spPr>
          <a:xfrm>
            <a:off x="1871305" y="2060717"/>
            <a:ext cx="8317723" cy="3785652"/>
          </a:xfrm>
          <a:prstGeom prst="rect">
            <a:avLst/>
          </a:prstGeom>
          <a:noFill/>
        </p:spPr>
        <p:txBody>
          <a:bodyPr wrap="square" rtlCol="0">
            <a:spAutoFit/>
          </a:bodyPr>
          <a:lstStyle/>
          <a:p>
            <a:pPr algn="just"/>
            <a:r>
              <a:rPr lang="en-US" sz="1600" b="1" dirty="0"/>
              <a:t>Groia v. Law Society of Upper Canada, 2018 SCC 27</a:t>
            </a:r>
          </a:p>
          <a:p>
            <a:pPr algn="just"/>
            <a:endParaRPr lang="en-US" sz="1600" b="1" dirty="0"/>
          </a:p>
          <a:p>
            <a:pPr algn="just"/>
            <a:r>
              <a:rPr lang="en-US" sz="1600" dirty="0"/>
              <a:t>“The duty to practice with civility has long been embodied in the legal profession's collective conscience — and for good reason. Civility has been described as </a:t>
            </a:r>
            <a:r>
              <a:rPr lang="en-US" sz="1600" b="1" dirty="0"/>
              <a:t>"the glue that holds the adversary system together, that keeps it from imploding” </a:t>
            </a:r>
            <a:r>
              <a:rPr lang="en-US" sz="1600" dirty="0"/>
              <a:t>[…] Practicing law with civility brings with it a host of benefits, both personal and to the profession as a whole. Conversely, incivility is damaging to trial fairness and the administration of justice in a number of ways.”</a:t>
            </a:r>
          </a:p>
          <a:p>
            <a:pPr algn="just"/>
            <a:endParaRPr lang="en-US" sz="1600" dirty="0"/>
          </a:p>
          <a:p>
            <a:pPr marL="342900" indent="-342900">
              <a:buAutoNum type="arabicPeriod"/>
            </a:pPr>
            <a:r>
              <a:rPr lang="en-US" sz="1600" dirty="0"/>
              <a:t>Incivility can prejudice a client’s cause.</a:t>
            </a:r>
            <a:br>
              <a:rPr lang="en-US" sz="1600" dirty="0"/>
            </a:br>
            <a:endParaRPr lang="en-US" sz="1600" dirty="0"/>
          </a:p>
          <a:p>
            <a:pPr marL="342900" indent="-342900">
              <a:buAutoNum type="arabicPeriod"/>
            </a:pPr>
            <a:r>
              <a:rPr lang="en-US" sz="1600" dirty="0"/>
              <a:t>Incivility is distracting. </a:t>
            </a:r>
            <a:br>
              <a:rPr lang="en-US" sz="1600" dirty="0"/>
            </a:br>
            <a:endParaRPr lang="en-US" sz="1600" dirty="0"/>
          </a:p>
          <a:p>
            <a:pPr marL="342900" indent="-342900">
              <a:buAutoNum type="arabicPeriod"/>
            </a:pPr>
            <a:r>
              <a:rPr lang="en-US" sz="1600" dirty="0"/>
              <a:t>Incivility adversely impacts other participants in the justice system. </a:t>
            </a:r>
            <a:br>
              <a:rPr lang="en-US" sz="1600" dirty="0"/>
            </a:br>
            <a:endParaRPr lang="en-US" sz="1600" dirty="0"/>
          </a:p>
          <a:p>
            <a:pPr marL="342900" indent="-342900">
              <a:buAutoNum type="arabicPeriod"/>
            </a:pPr>
            <a:r>
              <a:rPr lang="en-US" sz="1600" dirty="0"/>
              <a:t>Incivility erodes public confidence in the administration of justice. </a:t>
            </a:r>
          </a:p>
        </p:txBody>
      </p:sp>
    </p:spTree>
    <p:extLst>
      <p:ext uri="{BB962C8B-B14F-4D97-AF65-F5344CB8AC3E}">
        <p14:creationId xmlns:p14="http://schemas.microsoft.com/office/powerpoint/2010/main" val="213896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FC92302-03F1-3E43-A03F-DA0B10EBCCE5}"/>
              </a:ext>
            </a:extLst>
          </p:cNvPr>
          <p:cNvCxnSpPr>
            <a:cxnSpLocks/>
          </p:cNvCxnSpPr>
          <p:nvPr/>
        </p:nvCxnSpPr>
        <p:spPr>
          <a:xfrm>
            <a:off x="1970152" y="1897125"/>
            <a:ext cx="1125039" cy="0"/>
          </a:xfrm>
          <a:prstGeom prst="line">
            <a:avLst/>
          </a:prstGeom>
          <a:ln w="47625">
            <a:solidFill>
              <a:srgbClr val="625E9C"/>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AF4A6D6-44F8-3F49-A900-1CF17125AB08}"/>
              </a:ext>
            </a:extLst>
          </p:cNvPr>
          <p:cNvSpPr txBox="1">
            <a:spLocks/>
          </p:cNvSpPr>
          <p:nvPr/>
        </p:nvSpPr>
        <p:spPr>
          <a:xfrm>
            <a:off x="1871305" y="1381786"/>
            <a:ext cx="8500994" cy="37217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spc="300" dirty="0">
                <a:latin typeface="Proxima Nova Medium" panose="02000506030000020004" pitchFamily="2" charset="77"/>
              </a:rPr>
              <a:t>Civility and Respectful Communication</a:t>
            </a:r>
          </a:p>
        </p:txBody>
      </p:sp>
      <p:sp>
        <p:nvSpPr>
          <p:cNvPr id="3" name="TextBox 2"/>
          <p:cNvSpPr txBox="1"/>
          <p:nvPr/>
        </p:nvSpPr>
        <p:spPr>
          <a:xfrm>
            <a:off x="1871305" y="2060717"/>
            <a:ext cx="8317723" cy="3785652"/>
          </a:xfrm>
          <a:prstGeom prst="rect">
            <a:avLst/>
          </a:prstGeom>
          <a:noFill/>
        </p:spPr>
        <p:txBody>
          <a:bodyPr wrap="square" rtlCol="0">
            <a:spAutoFit/>
          </a:bodyPr>
          <a:lstStyle/>
          <a:p>
            <a:pPr algn="just"/>
            <a:r>
              <a:rPr lang="en-US" sz="1600" b="1" dirty="0"/>
              <a:t>What conduct might be regarded as uncivil?</a:t>
            </a:r>
          </a:p>
          <a:p>
            <a:pPr algn="just"/>
            <a:endParaRPr lang="en-US" sz="1600" b="1" dirty="0"/>
          </a:p>
          <a:p>
            <a:pPr marL="285750" indent="-285750" algn="just">
              <a:buFont typeface="Arial" panose="020B0604020202020204" pitchFamily="34" charset="0"/>
              <a:buChar char="•"/>
            </a:pPr>
            <a:r>
              <a:rPr lang="en-US" sz="1600" dirty="0"/>
              <a:t>Overly aggressive or demeaning language</a:t>
            </a:r>
          </a:p>
          <a:p>
            <a:pPr algn="just"/>
            <a:endParaRPr lang="en-US" sz="1600" dirty="0"/>
          </a:p>
          <a:p>
            <a:pPr marL="285750" indent="-285750" algn="just">
              <a:buFont typeface="Arial" panose="020B0604020202020204" pitchFamily="34" charset="0"/>
              <a:buChar char="•"/>
            </a:pPr>
            <a:r>
              <a:rPr lang="en-US" sz="1600" dirty="0"/>
              <a:t>Sarcasm</a:t>
            </a:r>
          </a:p>
          <a:p>
            <a:pPr algn="just"/>
            <a:endParaRPr lang="en-US" sz="1600" dirty="0"/>
          </a:p>
          <a:p>
            <a:pPr marL="285750" indent="-285750" algn="just">
              <a:buFont typeface="Arial" panose="020B0604020202020204" pitchFamily="34" charset="0"/>
              <a:buChar char="•"/>
            </a:pPr>
            <a:r>
              <a:rPr lang="en-US" sz="1600" dirty="0"/>
              <a:t>Baseless allegations of impropriety, misconduct or which impugn the integrity of opposing counsel’s integrity</a:t>
            </a:r>
          </a:p>
          <a:p>
            <a:pPr algn="just"/>
            <a:endParaRPr lang="en-US" sz="1600" dirty="0"/>
          </a:p>
          <a:p>
            <a:pPr marL="285750" indent="-285750" algn="just">
              <a:buFont typeface="Arial" panose="020B0604020202020204" pitchFamily="34" charset="0"/>
              <a:buChar char="•"/>
            </a:pPr>
            <a:r>
              <a:rPr lang="en-US" sz="1600" dirty="0"/>
              <a:t>Disparaging personal attacks against witnesses</a:t>
            </a:r>
          </a:p>
          <a:p>
            <a:pPr algn="just"/>
            <a:endParaRPr lang="en-US" sz="1600" dirty="0"/>
          </a:p>
          <a:p>
            <a:pPr marL="285750" indent="-285750" algn="just">
              <a:buFont typeface="Arial" panose="020B0604020202020204" pitchFamily="34" charset="0"/>
              <a:buChar char="•"/>
            </a:pPr>
            <a:r>
              <a:rPr lang="en-US" sz="1600" dirty="0"/>
              <a:t>Inappropriate vitriol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Name calling </a:t>
            </a:r>
          </a:p>
          <a:p>
            <a:pPr marL="285750" indent="-285750" algn="just">
              <a:buFont typeface="Arial" panose="020B0604020202020204" pitchFamily="34" charset="0"/>
              <a:buChar char="•"/>
            </a:pPr>
            <a:endParaRPr lang="en-US" sz="1600" dirty="0"/>
          </a:p>
        </p:txBody>
      </p:sp>
    </p:spTree>
    <p:extLst>
      <p:ext uri="{BB962C8B-B14F-4D97-AF65-F5344CB8AC3E}">
        <p14:creationId xmlns:p14="http://schemas.microsoft.com/office/powerpoint/2010/main" val="166894969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74B3A1318C74A865CB7F474A1FC12" ma:contentTypeVersion="16" ma:contentTypeDescription="Create a new document." ma:contentTypeScope="" ma:versionID="9b7f5e0f3eedb21ab0166fcfcc049d5f">
  <xsd:schema xmlns:xsd="http://www.w3.org/2001/XMLSchema" xmlns:xs="http://www.w3.org/2001/XMLSchema" xmlns:p="http://schemas.microsoft.com/office/2006/metadata/properties" xmlns:ns2="2c0ed7f6-7069-49b8-aa6a-8bf403210c60" xmlns:ns3="e76e747e-5d7a-4124-907d-94874cefd736" targetNamespace="http://schemas.microsoft.com/office/2006/metadata/properties" ma:root="true" ma:fieldsID="a5c6c0c86fd0245ee1c378e50f451a2b" ns2:_="" ns3:_="">
    <xsd:import namespace="2c0ed7f6-7069-49b8-aa6a-8bf403210c60"/>
    <xsd:import namespace="e76e747e-5d7a-4124-907d-94874cefd7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ed7f6-7069-49b8-aa6a-8bf403210c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5e3d6f-d01d-474f-abde-51dcf9f432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6e747e-5d7a-4124-907d-94874cefd7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eaa4ab-7e4f-469a-a203-2cdc319870d5}" ma:internalName="TaxCatchAll" ma:showField="CatchAllData" ma:web="e76e747e-5d7a-4124-907d-94874cefd7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AC3B5-AD34-46DA-922D-5BA48C1BBD75}"/>
</file>

<file path=customXml/itemProps2.xml><?xml version="1.0" encoding="utf-8"?>
<ds:datastoreItem xmlns:ds="http://schemas.openxmlformats.org/officeDocument/2006/customXml" ds:itemID="{BDE71823-0F27-4EB4-80A6-0D911A6A2BE8}"/>
</file>

<file path=docProps/app.xml><?xml version="1.0" encoding="utf-8"?>
<Properties xmlns="http://schemas.openxmlformats.org/officeDocument/2006/extended-properties" xmlns:vt="http://schemas.openxmlformats.org/officeDocument/2006/docPropsVTypes">
  <TotalTime>0</TotalTime>
  <Words>14279</Words>
  <Application>Microsoft Office PowerPoint</Application>
  <PresentationFormat>Widescreen</PresentationFormat>
  <Paragraphs>845</Paragraphs>
  <Slides>61</Slides>
  <Notes>55</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61</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2022-11-16T23:07:00Z</dcterms:created>
  <dcterms:modified xsi:type="dcterms:W3CDTF">2022-11-16T23:07:00Z</dcterms:modified>
</cp:coreProperties>
</file>