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13.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973" r:id="rId1"/>
    <p:sldMasterId id="2147484985" r:id="rId2"/>
  </p:sldMasterIdLst>
  <p:notesMasterIdLst>
    <p:notesMasterId r:id="rId31"/>
  </p:notesMasterIdLst>
  <p:handoutMasterIdLst>
    <p:handoutMasterId r:id="rId32"/>
  </p:handoutMasterIdLst>
  <p:sldIdLst>
    <p:sldId id="455" r:id="rId3"/>
    <p:sldId id="541" r:id="rId4"/>
    <p:sldId id="542" r:id="rId5"/>
    <p:sldId id="484" r:id="rId6"/>
    <p:sldId id="469" r:id="rId7"/>
    <p:sldId id="485" r:id="rId8"/>
    <p:sldId id="548" r:id="rId9"/>
    <p:sldId id="549" r:id="rId10"/>
    <p:sldId id="550" r:id="rId11"/>
    <p:sldId id="547" r:id="rId12"/>
    <p:sldId id="437" r:id="rId13"/>
    <p:sldId id="493" r:id="rId14"/>
    <p:sldId id="466" r:id="rId15"/>
    <p:sldId id="483" r:id="rId16"/>
    <p:sldId id="489" r:id="rId17"/>
    <p:sldId id="488" r:id="rId18"/>
    <p:sldId id="490" r:id="rId19"/>
    <p:sldId id="494" r:id="rId20"/>
    <p:sldId id="495" r:id="rId21"/>
    <p:sldId id="496" r:id="rId22"/>
    <p:sldId id="540" r:id="rId23"/>
    <p:sldId id="552" r:id="rId24"/>
    <p:sldId id="575" r:id="rId25"/>
    <p:sldId id="545" r:id="rId26"/>
    <p:sldId id="502" r:id="rId27"/>
    <p:sldId id="503" r:id="rId28"/>
    <p:sldId id="504" r:id="rId29"/>
    <p:sldId id="546" r:id="rId30"/>
  </p:sldIdLst>
  <p:sldSz cx="12192000" cy="6858000"/>
  <p:notesSz cx="7010400" cy="9296400"/>
  <p:custDataLst>
    <p:tags r:id="rId33"/>
  </p:custDataLst>
  <p:defaultTextStyle>
    <a:defPPr>
      <a:defRPr lang="en-US"/>
    </a:defPPr>
    <a:lvl1pPr algn="l" defTabSz="712788" rtl="0" fontAlgn="base">
      <a:spcBef>
        <a:spcPct val="0"/>
      </a:spcBef>
      <a:spcAft>
        <a:spcPct val="0"/>
      </a:spcAft>
      <a:buSzPct val="100000"/>
      <a:defRPr sz="1400" kern="1200">
        <a:solidFill>
          <a:schemeClr val="tx1"/>
        </a:solidFill>
        <a:latin typeface="Arial" panose="020B0604020202020204" pitchFamily="34" charset="0"/>
        <a:ea typeface="ＭＳ Ｐゴシック" panose="020B0600070205080204" pitchFamily="34" charset="-128"/>
        <a:cs typeface="+mn-cs"/>
      </a:defRPr>
    </a:lvl1pPr>
    <a:lvl2pPr marL="355600" indent="101600" algn="l" defTabSz="712788" rtl="0" fontAlgn="base">
      <a:spcBef>
        <a:spcPct val="0"/>
      </a:spcBef>
      <a:spcAft>
        <a:spcPct val="0"/>
      </a:spcAft>
      <a:buSzPct val="100000"/>
      <a:defRPr sz="1400" kern="1200">
        <a:solidFill>
          <a:schemeClr val="tx1"/>
        </a:solidFill>
        <a:latin typeface="Arial" panose="020B0604020202020204" pitchFamily="34" charset="0"/>
        <a:ea typeface="ＭＳ Ｐゴシック" panose="020B0600070205080204" pitchFamily="34" charset="-128"/>
        <a:cs typeface="+mn-cs"/>
      </a:defRPr>
    </a:lvl2pPr>
    <a:lvl3pPr marL="712788" indent="201613" algn="l" defTabSz="712788" rtl="0" fontAlgn="base">
      <a:spcBef>
        <a:spcPct val="0"/>
      </a:spcBef>
      <a:spcAft>
        <a:spcPct val="0"/>
      </a:spcAft>
      <a:buSzPct val="100000"/>
      <a:defRPr sz="1400" kern="1200">
        <a:solidFill>
          <a:schemeClr val="tx1"/>
        </a:solidFill>
        <a:latin typeface="Arial" panose="020B0604020202020204" pitchFamily="34" charset="0"/>
        <a:ea typeface="ＭＳ Ｐゴシック" panose="020B0600070205080204" pitchFamily="34" charset="-128"/>
        <a:cs typeface="+mn-cs"/>
      </a:defRPr>
    </a:lvl3pPr>
    <a:lvl4pPr marL="1068388" indent="303213" algn="l" defTabSz="712788" rtl="0" fontAlgn="base">
      <a:spcBef>
        <a:spcPct val="0"/>
      </a:spcBef>
      <a:spcAft>
        <a:spcPct val="0"/>
      </a:spcAft>
      <a:buSzPct val="100000"/>
      <a:defRPr sz="1400" kern="1200">
        <a:solidFill>
          <a:schemeClr val="tx1"/>
        </a:solidFill>
        <a:latin typeface="Arial" panose="020B0604020202020204" pitchFamily="34" charset="0"/>
        <a:ea typeface="ＭＳ Ｐゴシック" panose="020B0600070205080204" pitchFamily="34" charset="-128"/>
        <a:cs typeface="+mn-cs"/>
      </a:defRPr>
    </a:lvl4pPr>
    <a:lvl5pPr marL="1425575" indent="403225" algn="l" defTabSz="712788" rtl="0" fontAlgn="base">
      <a:spcBef>
        <a:spcPct val="0"/>
      </a:spcBef>
      <a:spcAft>
        <a:spcPct val="0"/>
      </a:spcAft>
      <a:buSzPct val="100000"/>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37051-1F82-4CF9-8D7B-C6D8984FAE18}" v="359" dt="2023-06-07T18:24:48.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33"/>
  </p:normalViewPr>
  <p:slideViewPr>
    <p:cSldViewPr>
      <p:cViewPr varScale="1">
        <p:scale>
          <a:sx n="110" d="100"/>
          <a:sy n="110" d="100"/>
        </p:scale>
        <p:origin x="632" y="184"/>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94C74-D6A1-471E-ABCF-D735578F2292}"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05D1C508-6EDF-44D1-894E-F6B199FF6BAC}">
      <dgm:prSet/>
      <dgm:spPr/>
      <dgm:t>
        <a:bodyPr/>
        <a:lstStyle/>
        <a:p>
          <a:r>
            <a:rPr lang="en-CA"/>
            <a:t>EDI Terminology and Concepts</a:t>
          </a:r>
          <a:endParaRPr lang="en-US"/>
        </a:p>
      </dgm:t>
    </dgm:pt>
    <dgm:pt modelId="{37023B9D-2DCE-4033-91A5-74927C137CCE}" type="parTrans" cxnId="{1B5FBFBF-C082-44E4-AC8C-A5548B17C54D}">
      <dgm:prSet/>
      <dgm:spPr/>
      <dgm:t>
        <a:bodyPr/>
        <a:lstStyle/>
        <a:p>
          <a:endParaRPr lang="en-US"/>
        </a:p>
      </dgm:t>
    </dgm:pt>
    <dgm:pt modelId="{AC0A1102-9A88-471D-A6D8-39F19A73B95E}" type="sibTrans" cxnId="{1B5FBFBF-C082-44E4-AC8C-A5548B17C54D}">
      <dgm:prSet/>
      <dgm:spPr/>
      <dgm:t>
        <a:bodyPr/>
        <a:lstStyle/>
        <a:p>
          <a:endParaRPr lang="en-US"/>
        </a:p>
      </dgm:t>
    </dgm:pt>
    <dgm:pt modelId="{719D5579-5D70-4D6D-9DFB-A1FF03D25324}">
      <dgm:prSet/>
      <dgm:spPr/>
      <dgm:t>
        <a:bodyPr/>
        <a:lstStyle/>
        <a:p>
          <a:r>
            <a:rPr lang="en-CA"/>
            <a:t>2. History of EDI in Legal Profession</a:t>
          </a:r>
          <a:endParaRPr lang="en-US"/>
        </a:p>
      </dgm:t>
    </dgm:pt>
    <dgm:pt modelId="{BB4D8CE3-2B5A-4B00-B765-84598AC7D483}" type="parTrans" cxnId="{867973BD-F528-4A59-9435-1C2DFA7F4BC7}">
      <dgm:prSet/>
      <dgm:spPr/>
      <dgm:t>
        <a:bodyPr/>
        <a:lstStyle/>
        <a:p>
          <a:endParaRPr lang="en-US"/>
        </a:p>
      </dgm:t>
    </dgm:pt>
    <dgm:pt modelId="{127EF824-1B60-4DE6-BA6C-78F6A508A68E}" type="sibTrans" cxnId="{867973BD-F528-4A59-9435-1C2DFA7F4BC7}">
      <dgm:prSet/>
      <dgm:spPr/>
      <dgm:t>
        <a:bodyPr/>
        <a:lstStyle/>
        <a:p>
          <a:endParaRPr lang="en-US"/>
        </a:p>
      </dgm:t>
    </dgm:pt>
    <dgm:pt modelId="{08CDAC8E-A8CA-4E51-81D2-7E78C79580C7}">
      <dgm:prSet/>
      <dgm:spPr/>
      <dgm:t>
        <a:bodyPr/>
        <a:lstStyle/>
        <a:p>
          <a:r>
            <a:rPr lang="en-CA"/>
            <a:t>3. Some best practice suggestions</a:t>
          </a:r>
          <a:endParaRPr lang="en-US"/>
        </a:p>
      </dgm:t>
    </dgm:pt>
    <dgm:pt modelId="{BCFE0DBF-4196-434A-A826-17EDC4461F63}" type="parTrans" cxnId="{AD618667-D589-4653-890C-9D31353CAF92}">
      <dgm:prSet/>
      <dgm:spPr/>
      <dgm:t>
        <a:bodyPr/>
        <a:lstStyle/>
        <a:p>
          <a:endParaRPr lang="en-US"/>
        </a:p>
      </dgm:t>
    </dgm:pt>
    <dgm:pt modelId="{1CE9B631-7F65-4EF6-BF3F-370C28F7E0EB}" type="sibTrans" cxnId="{AD618667-D589-4653-890C-9D31353CAF92}">
      <dgm:prSet/>
      <dgm:spPr/>
      <dgm:t>
        <a:bodyPr/>
        <a:lstStyle/>
        <a:p>
          <a:endParaRPr lang="en-US"/>
        </a:p>
      </dgm:t>
    </dgm:pt>
    <dgm:pt modelId="{F44CC3D8-2300-4F92-92BA-D0C521A9D266}" type="pres">
      <dgm:prSet presAssocID="{61894C74-D6A1-471E-ABCF-D735578F2292}" presName="vert0" presStyleCnt="0">
        <dgm:presLayoutVars>
          <dgm:dir/>
          <dgm:animOne val="branch"/>
          <dgm:animLvl val="lvl"/>
        </dgm:presLayoutVars>
      </dgm:prSet>
      <dgm:spPr/>
    </dgm:pt>
    <dgm:pt modelId="{A894A677-A1E1-486F-A0C0-4F17ACE8B490}" type="pres">
      <dgm:prSet presAssocID="{05D1C508-6EDF-44D1-894E-F6B199FF6BAC}" presName="thickLine" presStyleLbl="alignNode1" presStyleIdx="0" presStyleCnt="3"/>
      <dgm:spPr/>
    </dgm:pt>
    <dgm:pt modelId="{882A6950-41D4-49D1-9531-B23E0EF4DC20}" type="pres">
      <dgm:prSet presAssocID="{05D1C508-6EDF-44D1-894E-F6B199FF6BAC}" presName="horz1" presStyleCnt="0"/>
      <dgm:spPr/>
    </dgm:pt>
    <dgm:pt modelId="{91DE1E27-1F54-4A24-916C-660842CB654C}" type="pres">
      <dgm:prSet presAssocID="{05D1C508-6EDF-44D1-894E-F6B199FF6BAC}" presName="tx1" presStyleLbl="revTx" presStyleIdx="0" presStyleCnt="3"/>
      <dgm:spPr/>
    </dgm:pt>
    <dgm:pt modelId="{5236C806-880F-4BD6-BD1B-679670040E6B}" type="pres">
      <dgm:prSet presAssocID="{05D1C508-6EDF-44D1-894E-F6B199FF6BAC}" presName="vert1" presStyleCnt="0"/>
      <dgm:spPr/>
    </dgm:pt>
    <dgm:pt modelId="{16E7054A-6412-4019-B5F4-49621FC1F4BE}" type="pres">
      <dgm:prSet presAssocID="{719D5579-5D70-4D6D-9DFB-A1FF03D25324}" presName="thickLine" presStyleLbl="alignNode1" presStyleIdx="1" presStyleCnt="3"/>
      <dgm:spPr/>
    </dgm:pt>
    <dgm:pt modelId="{228A7E23-21D5-49C5-98BF-26BE13E98901}" type="pres">
      <dgm:prSet presAssocID="{719D5579-5D70-4D6D-9DFB-A1FF03D25324}" presName="horz1" presStyleCnt="0"/>
      <dgm:spPr/>
    </dgm:pt>
    <dgm:pt modelId="{2D3982CE-07ED-49BC-84AC-48761BEF066A}" type="pres">
      <dgm:prSet presAssocID="{719D5579-5D70-4D6D-9DFB-A1FF03D25324}" presName="tx1" presStyleLbl="revTx" presStyleIdx="1" presStyleCnt="3"/>
      <dgm:spPr/>
    </dgm:pt>
    <dgm:pt modelId="{ACF1EC80-07D2-458A-872B-E4BF839A1A8E}" type="pres">
      <dgm:prSet presAssocID="{719D5579-5D70-4D6D-9DFB-A1FF03D25324}" presName="vert1" presStyleCnt="0"/>
      <dgm:spPr/>
    </dgm:pt>
    <dgm:pt modelId="{6B6D2401-9554-4EDC-B84E-61683048BE52}" type="pres">
      <dgm:prSet presAssocID="{08CDAC8E-A8CA-4E51-81D2-7E78C79580C7}" presName="thickLine" presStyleLbl="alignNode1" presStyleIdx="2" presStyleCnt="3"/>
      <dgm:spPr/>
    </dgm:pt>
    <dgm:pt modelId="{72196670-B9D8-43A3-92A9-9A34D344DE03}" type="pres">
      <dgm:prSet presAssocID="{08CDAC8E-A8CA-4E51-81D2-7E78C79580C7}" presName="horz1" presStyleCnt="0"/>
      <dgm:spPr/>
    </dgm:pt>
    <dgm:pt modelId="{F5DC402E-E7B8-4045-AAE0-2CF6F67E9E41}" type="pres">
      <dgm:prSet presAssocID="{08CDAC8E-A8CA-4E51-81D2-7E78C79580C7}" presName="tx1" presStyleLbl="revTx" presStyleIdx="2" presStyleCnt="3"/>
      <dgm:spPr/>
    </dgm:pt>
    <dgm:pt modelId="{14CBC8D7-BC90-4D6E-8365-E74D04F5768B}" type="pres">
      <dgm:prSet presAssocID="{08CDAC8E-A8CA-4E51-81D2-7E78C79580C7}" presName="vert1" presStyleCnt="0"/>
      <dgm:spPr/>
    </dgm:pt>
  </dgm:ptLst>
  <dgm:cxnLst>
    <dgm:cxn modelId="{E49DFD15-1BA1-4244-B258-F7C86AACC842}" type="presOf" srcId="{05D1C508-6EDF-44D1-894E-F6B199FF6BAC}" destId="{91DE1E27-1F54-4A24-916C-660842CB654C}" srcOrd="0" destOrd="0" presId="urn:microsoft.com/office/officeart/2008/layout/LinedList"/>
    <dgm:cxn modelId="{4FFEFF51-71B8-4557-A99C-E84FD5DAD0E9}" type="presOf" srcId="{08CDAC8E-A8CA-4E51-81D2-7E78C79580C7}" destId="{F5DC402E-E7B8-4045-AAE0-2CF6F67E9E41}" srcOrd="0" destOrd="0" presId="urn:microsoft.com/office/officeart/2008/layout/LinedList"/>
    <dgm:cxn modelId="{AD618667-D589-4653-890C-9D31353CAF92}" srcId="{61894C74-D6A1-471E-ABCF-D735578F2292}" destId="{08CDAC8E-A8CA-4E51-81D2-7E78C79580C7}" srcOrd="2" destOrd="0" parTransId="{BCFE0DBF-4196-434A-A826-17EDC4461F63}" sibTransId="{1CE9B631-7F65-4EF6-BF3F-370C28F7E0EB}"/>
    <dgm:cxn modelId="{867973BD-F528-4A59-9435-1C2DFA7F4BC7}" srcId="{61894C74-D6A1-471E-ABCF-D735578F2292}" destId="{719D5579-5D70-4D6D-9DFB-A1FF03D25324}" srcOrd="1" destOrd="0" parTransId="{BB4D8CE3-2B5A-4B00-B765-84598AC7D483}" sibTransId="{127EF824-1B60-4DE6-BA6C-78F6A508A68E}"/>
    <dgm:cxn modelId="{1B5FBFBF-C082-44E4-AC8C-A5548B17C54D}" srcId="{61894C74-D6A1-471E-ABCF-D735578F2292}" destId="{05D1C508-6EDF-44D1-894E-F6B199FF6BAC}" srcOrd="0" destOrd="0" parTransId="{37023B9D-2DCE-4033-91A5-74927C137CCE}" sibTransId="{AC0A1102-9A88-471D-A6D8-39F19A73B95E}"/>
    <dgm:cxn modelId="{7B78BBD9-5B90-452B-8F0E-0B67E6AA1CBF}" type="presOf" srcId="{719D5579-5D70-4D6D-9DFB-A1FF03D25324}" destId="{2D3982CE-07ED-49BC-84AC-48761BEF066A}" srcOrd="0" destOrd="0" presId="urn:microsoft.com/office/officeart/2008/layout/LinedList"/>
    <dgm:cxn modelId="{E6DFCAF4-9FE3-4C6E-B3AC-E771B1846620}" type="presOf" srcId="{61894C74-D6A1-471E-ABCF-D735578F2292}" destId="{F44CC3D8-2300-4F92-92BA-D0C521A9D266}" srcOrd="0" destOrd="0" presId="urn:microsoft.com/office/officeart/2008/layout/LinedList"/>
    <dgm:cxn modelId="{AA6D4282-083B-4DF2-89C4-C9DC35EBE37F}" type="presParOf" srcId="{F44CC3D8-2300-4F92-92BA-D0C521A9D266}" destId="{A894A677-A1E1-486F-A0C0-4F17ACE8B490}" srcOrd="0" destOrd="0" presId="urn:microsoft.com/office/officeart/2008/layout/LinedList"/>
    <dgm:cxn modelId="{00D73FB5-8540-46DC-8C3D-B4C7568C949F}" type="presParOf" srcId="{F44CC3D8-2300-4F92-92BA-D0C521A9D266}" destId="{882A6950-41D4-49D1-9531-B23E0EF4DC20}" srcOrd="1" destOrd="0" presId="urn:microsoft.com/office/officeart/2008/layout/LinedList"/>
    <dgm:cxn modelId="{146625B9-2EA9-4599-9604-C9D330D75C25}" type="presParOf" srcId="{882A6950-41D4-49D1-9531-B23E0EF4DC20}" destId="{91DE1E27-1F54-4A24-916C-660842CB654C}" srcOrd="0" destOrd="0" presId="urn:microsoft.com/office/officeart/2008/layout/LinedList"/>
    <dgm:cxn modelId="{E8241AD5-2ECD-4663-87FF-CB441A7C5604}" type="presParOf" srcId="{882A6950-41D4-49D1-9531-B23E0EF4DC20}" destId="{5236C806-880F-4BD6-BD1B-679670040E6B}" srcOrd="1" destOrd="0" presId="urn:microsoft.com/office/officeart/2008/layout/LinedList"/>
    <dgm:cxn modelId="{0FC65CE4-C488-4F88-BB21-67C17BC69A9D}" type="presParOf" srcId="{F44CC3D8-2300-4F92-92BA-D0C521A9D266}" destId="{16E7054A-6412-4019-B5F4-49621FC1F4BE}" srcOrd="2" destOrd="0" presId="urn:microsoft.com/office/officeart/2008/layout/LinedList"/>
    <dgm:cxn modelId="{E5F6CEE3-E881-4D2C-9676-35D64FA6E956}" type="presParOf" srcId="{F44CC3D8-2300-4F92-92BA-D0C521A9D266}" destId="{228A7E23-21D5-49C5-98BF-26BE13E98901}" srcOrd="3" destOrd="0" presId="urn:microsoft.com/office/officeart/2008/layout/LinedList"/>
    <dgm:cxn modelId="{4276DC44-39D1-4AC5-A031-83C2560AD510}" type="presParOf" srcId="{228A7E23-21D5-49C5-98BF-26BE13E98901}" destId="{2D3982CE-07ED-49BC-84AC-48761BEF066A}" srcOrd="0" destOrd="0" presId="urn:microsoft.com/office/officeart/2008/layout/LinedList"/>
    <dgm:cxn modelId="{47EEA114-E3F3-4EE4-B494-800E01441653}" type="presParOf" srcId="{228A7E23-21D5-49C5-98BF-26BE13E98901}" destId="{ACF1EC80-07D2-458A-872B-E4BF839A1A8E}" srcOrd="1" destOrd="0" presId="urn:microsoft.com/office/officeart/2008/layout/LinedList"/>
    <dgm:cxn modelId="{064F5E28-F1F5-4FDC-B1E1-EC5F106B3E4C}" type="presParOf" srcId="{F44CC3D8-2300-4F92-92BA-D0C521A9D266}" destId="{6B6D2401-9554-4EDC-B84E-61683048BE52}" srcOrd="4" destOrd="0" presId="urn:microsoft.com/office/officeart/2008/layout/LinedList"/>
    <dgm:cxn modelId="{DB0EC35A-7ECB-4733-A127-92A95AC25339}" type="presParOf" srcId="{F44CC3D8-2300-4F92-92BA-D0C521A9D266}" destId="{72196670-B9D8-43A3-92A9-9A34D344DE03}" srcOrd="5" destOrd="0" presId="urn:microsoft.com/office/officeart/2008/layout/LinedList"/>
    <dgm:cxn modelId="{5592EF58-CC7A-4304-AA04-57E472A92B57}" type="presParOf" srcId="{72196670-B9D8-43A3-92A9-9A34D344DE03}" destId="{F5DC402E-E7B8-4045-AAE0-2CF6F67E9E41}" srcOrd="0" destOrd="0" presId="urn:microsoft.com/office/officeart/2008/layout/LinedList"/>
    <dgm:cxn modelId="{E4B03D9D-EA53-4492-B1AF-46125D5560C0}" type="presParOf" srcId="{72196670-B9D8-43A3-92A9-9A34D344DE03}" destId="{14CBC8D7-BC90-4D6E-8365-E74D04F576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4A677-A1E1-486F-A0C0-4F17ACE8B490}">
      <dsp:nvSpPr>
        <dsp:cNvPr id="0" name=""/>
        <dsp:cNvSpPr/>
      </dsp:nvSpPr>
      <dsp:spPr>
        <a:xfrm>
          <a:off x="0" y="212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DE1E27-1F54-4A24-916C-660842CB654C}">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CA" sz="5500" kern="1200"/>
            <a:t>EDI Terminology and Concepts</a:t>
          </a:r>
          <a:endParaRPr lang="en-US" sz="5500" kern="1200"/>
        </a:p>
      </dsp:txBody>
      <dsp:txXfrm>
        <a:off x="0" y="2124"/>
        <a:ext cx="10515600" cy="1449029"/>
      </dsp:txXfrm>
    </dsp:sp>
    <dsp:sp modelId="{16E7054A-6412-4019-B5F4-49621FC1F4BE}">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D3982CE-07ED-49BC-84AC-48761BEF066A}">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CA" sz="5500" kern="1200"/>
            <a:t>2. History of EDI in Legal Profession</a:t>
          </a:r>
          <a:endParaRPr lang="en-US" sz="5500" kern="1200"/>
        </a:p>
      </dsp:txBody>
      <dsp:txXfrm>
        <a:off x="0" y="1451154"/>
        <a:ext cx="10515600" cy="1449029"/>
      </dsp:txXfrm>
    </dsp:sp>
    <dsp:sp modelId="{6B6D2401-9554-4EDC-B84E-61683048BE52}">
      <dsp:nvSpPr>
        <dsp:cNvPr id="0" name=""/>
        <dsp:cNvSpPr/>
      </dsp:nvSpPr>
      <dsp:spPr>
        <a:xfrm>
          <a:off x="0" y="290018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DC402E-E7B8-4045-AAE0-2CF6F67E9E41}">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CA" sz="5500" kern="1200"/>
            <a:t>3. Some best practice suggestions</a:t>
          </a:r>
          <a:endParaRPr lang="en-US" sz="55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929" name="Header Placeholder 1">
            <a:extLst>
              <a:ext uri="{FF2B5EF4-FFF2-40B4-BE49-F238E27FC236}">
                <a16:creationId xmlns:a16="http://schemas.microsoft.com/office/drawing/2014/main" id="{95DCED14-5133-7B34-5B8E-F318E1DD2A37}"/>
              </a:ext>
            </a:extLst>
          </p:cNvPr>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ea typeface="ＭＳ Ｐゴシック" charset="0"/>
              </a:defRPr>
            </a:lvl1pPr>
          </a:lstStyle>
          <a:p>
            <a:pPr>
              <a:defRPr/>
            </a:pPr>
            <a:endParaRPr lang="en-CA"/>
          </a:p>
        </p:txBody>
      </p:sp>
      <p:sp>
        <p:nvSpPr>
          <p:cNvPr id="113930" name="Date Placeholder 2">
            <a:extLst>
              <a:ext uri="{FF2B5EF4-FFF2-40B4-BE49-F238E27FC236}">
                <a16:creationId xmlns:a16="http://schemas.microsoft.com/office/drawing/2014/main" id="{436023B3-92AD-B68B-C039-F844364B4408}"/>
              </a:ext>
            </a:extLst>
          </p:cNvPr>
          <p:cNvSpPr>
            <a:spLocks noGrp="1" noChangeArrowheads="1"/>
          </p:cNvSpPr>
          <p:nvPr>
            <p:ph type="dt" sz="quarter" idx="1"/>
          </p:nvPr>
        </p:nvSpPr>
        <p:spPr bwMode="auto">
          <a:xfrm>
            <a:off x="3970338" y="0"/>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E77346B7-7424-C34A-AEDF-5C0408BB9EF0}" type="datetime1">
              <a:rPr lang="en-CA" altLang="en-US"/>
              <a:pPr/>
              <a:t>2023-06-07</a:t>
            </a:fld>
            <a:endParaRPr lang="en-CA" altLang="en-US"/>
          </a:p>
        </p:txBody>
      </p:sp>
      <p:sp>
        <p:nvSpPr>
          <p:cNvPr id="113931" name="Footer Placeholder 3">
            <a:extLst>
              <a:ext uri="{FF2B5EF4-FFF2-40B4-BE49-F238E27FC236}">
                <a16:creationId xmlns:a16="http://schemas.microsoft.com/office/drawing/2014/main" id="{18915957-B935-BC0C-C0AB-1EBE27D451DA}"/>
              </a:ext>
            </a:extLst>
          </p:cNvPr>
          <p:cNvSpPr>
            <a:spLocks noGrp="1" noChangeArrowheads="1"/>
          </p:cNvSpPr>
          <p:nvPr>
            <p:ph type="ftr" sz="quarter" idx="2"/>
          </p:nvPr>
        </p:nvSpPr>
        <p:spPr bwMode="auto">
          <a:xfrm>
            <a:off x="0" y="8829675"/>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ea typeface="ＭＳ Ｐゴシック" charset="0"/>
              </a:defRPr>
            </a:lvl1pPr>
          </a:lstStyle>
          <a:p>
            <a:pPr>
              <a:defRPr/>
            </a:pPr>
            <a:endParaRPr lang="en-CA"/>
          </a:p>
        </p:txBody>
      </p:sp>
      <p:sp>
        <p:nvSpPr>
          <p:cNvPr id="113932" name="Slide Number Placeholder 4">
            <a:extLst>
              <a:ext uri="{FF2B5EF4-FFF2-40B4-BE49-F238E27FC236}">
                <a16:creationId xmlns:a16="http://schemas.microsoft.com/office/drawing/2014/main" id="{1C6CBD3E-4D6E-C443-6186-4F873D246183}"/>
              </a:ext>
            </a:extLst>
          </p:cNvPr>
          <p:cNvSpPr>
            <a:spLocks noGrp="1" noChangeArrowheads="1"/>
          </p:cNvSpPr>
          <p:nvPr>
            <p:ph type="sldNum" sz="quarter" idx="3"/>
          </p:nvPr>
        </p:nvSpPr>
        <p:spPr bwMode="auto">
          <a:xfrm>
            <a:off x="3970338" y="8829675"/>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F70DE71-7BFB-584B-A7A7-B3C72F0020BA}"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873" name="Header Placeholder 1">
            <a:extLst>
              <a:ext uri="{FF2B5EF4-FFF2-40B4-BE49-F238E27FC236}">
                <a16:creationId xmlns:a16="http://schemas.microsoft.com/office/drawing/2014/main" id="{7E3D301B-E2CD-BD14-62C5-FFB626C08A3A}"/>
              </a:ext>
            </a:extLst>
          </p:cNvPr>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58" tIns="46580" rIns="93158" bIns="46580" numCol="1" anchor="t" anchorCtr="0" compatLnSpc="1">
            <a:prstTxWarp prst="textNoShape">
              <a:avLst/>
            </a:prstTxWarp>
          </a:bodyPr>
          <a:lstStyle>
            <a:lvl1pPr defTabSz="912813">
              <a:defRPr sz="1200" smtClean="0">
                <a:latin typeface="Arial" charset="0"/>
                <a:ea typeface="ＭＳ Ｐゴシック" charset="0"/>
              </a:defRPr>
            </a:lvl1pPr>
          </a:lstStyle>
          <a:p>
            <a:pPr>
              <a:defRPr/>
            </a:pPr>
            <a:endParaRPr lang="en-US"/>
          </a:p>
        </p:txBody>
      </p:sp>
      <p:sp>
        <p:nvSpPr>
          <p:cNvPr id="111874" name="Date Placeholder 2">
            <a:extLst>
              <a:ext uri="{FF2B5EF4-FFF2-40B4-BE49-F238E27FC236}">
                <a16:creationId xmlns:a16="http://schemas.microsoft.com/office/drawing/2014/main" id="{069219EF-7FF3-D6C3-8D2A-A2D8097938DC}"/>
              </a:ext>
            </a:extLst>
          </p:cNvPr>
          <p:cNvSpPr>
            <a:spLocks noGrp="1" noChangeArrowheads="1"/>
          </p:cNvSpPr>
          <p:nvPr>
            <p:ph type="dt" idx="1"/>
          </p:nvPr>
        </p:nvSpPr>
        <p:spPr bwMode="auto">
          <a:xfrm>
            <a:off x="3970338" y="0"/>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58" tIns="46580" rIns="93158" bIns="46580" numCol="1" anchor="t" anchorCtr="0" compatLnSpc="1">
            <a:prstTxWarp prst="textNoShape">
              <a:avLst/>
            </a:prstTxWarp>
          </a:bodyPr>
          <a:lstStyle>
            <a:lvl1pPr algn="r" defTabSz="912813">
              <a:defRPr sz="1200"/>
            </a:lvl1pPr>
          </a:lstStyle>
          <a:p>
            <a:fld id="{F8257897-3658-4649-91EB-FC8F1B180EA0}" type="datetime1">
              <a:rPr lang="en-US" altLang="en-US"/>
              <a:pPr/>
              <a:t>6/7/23</a:t>
            </a:fld>
            <a:endParaRPr lang="en-US" altLang="en-US"/>
          </a:p>
        </p:txBody>
      </p:sp>
      <p:sp>
        <p:nvSpPr>
          <p:cNvPr id="35844" name="Slide Image Placeholder 3">
            <a:extLst>
              <a:ext uri="{FF2B5EF4-FFF2-40B4-BE49-F238E27FC236}">
                <a16:creationId xmlns:a16="http://schemas.microsoft.com/office/drawing/2014/main" id="{7882F69C-68F4-F7F0-CCAB-BD6D911DCCCC}"/>
              </a:ext>
            </a:extLst>
          </p:cNvPr>
          <p:cNvSpPr>
            <a:spLocks noGrp="1" noRot="1" noChangeAspect="1" noChangeArrowheads="1"/>
          </p:cNvSpPr>
          <p:nvPr>
            <p:ph type="sldImg" idx="2"/>
          </p:nvPr>
        </p:nvSpPr>
        <p:spPr bwMode="auto">
          <a:xfrm>
            <a:off x="715963" y="1162050"/>
            <a:ext cx="5578475" cy="3138488"/>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11876" name="Notes Placeholder 4">
            <a:extLst>
              <a:ext uri="{FF2B5EF4-FFF2-40B4-BE49-F238E27FC236}">
                <a16:creationId xmlns:a16="http://schemas.microsoft.com/office/drawing/2014/main" id="{C676C482-B55A-1CA4-DA6F-B585966A5059}"/>
              </a:ext>
            </a:extLst>
          </p:cNvPr>
          <p:cNvSpPr>
            <a:spLocks noGrp="1" noChangeArrowheads="1"/>
          </p:cNvSpPr>
          <p:nvPr>
            <p:ph type="body" sz="quarter" idx="3"/>
          </p:nvPr>
        </p:nvSpPr>
        <p:spPr bwMode="auto">
          <a:xfrm>
            <a:off x="701675" y="4473575"/>
            <a:ext cx="5607050" cy="3660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58" tIns="46580" rIns="93158"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877" name="Footer Placeholder 5">
            <a:extLst>
              <a:ext uri="{FF2B5EF4-FFF2-40B4-BE49-F238E27FC236}">
                <a16:creationId xmlns:a16="http://schemas.microsoft.com/office/drawing/2014/main" id="{5E8B50CC-3EA9-A612-48C7-D61DECCE81EE}"/>
              </a:ext>
            </a:extLst>
          </p:cNvPr>
          <p:cNvSpPr>
            <a:spLocks noGrp="1" noChangeArrowheads="1"/>
          </p:cNvSpPr>
          <p:nvPr>
            <p:ph type="ftr" sz="quarter" idx="4"/>
          </p:nvPr>
        </p:nvSpPr>
        <p:spPr bwMode="auto">
          <a:xfrm>
            <a:off x="0" y="8829675"/>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58" tIns="46580" rIns="93158" bIns="46580" numCol="1" anchor="b" anchorCtr="0" compatLnSpc="1">
            <a:prstTxWarp prst="textNoShape">
              <a:avLst/>
            </a:prstTxWarp>
          </a:bodyPr>
          <a:lstStyle>
            <a:lvl1pPr defTabSz="912813">
              <a:defRPr sz="1200" smtClean="0">
                <a:latin typeface="Arial" charset="0"/>
                <a:ea typeface="ＭＳ Ｐゴシック" charset="0"/>
              </a:defRPr>
            </a:lvl1pPr>
          </a:lstStyle>
          <a:p>
            <a:pPr>
              <a:defRPr/>
            </a:pPr>
            <a:endParaRPr lang="en-US"/>
          </a:p>
        </p:txBody>
      </p:sp>
      <p:sp>
        <p:nvSpPr>
          <p:cNvPr id="111878" name="Slide Number Placeholder 6">
            <a:extLst>
              <a:ext uri="{FF2B5EF4-FFF2-40B4-BE49-F238E27FC236}">
                <a16:creationId xmlns:a16="http://schemas.microsoft.com/office/drawing/2014/main" id="{48886F7C-4986-E1FE-1250-95A0E28C087D}"/>
              </a:ext>
            </a:extLst>
          </p:cNvPr>
          <p:cNvSpPr>
            <a:spLocks noGrp="1" noChangeArrowheads="1"/>
          </p:cNvSpPr>
          <p:nvPr>
            <p:ph type="sldNum" sz="quarter" idx="5"/>
          </p:nvPr>
        </p:nvSpPr>
        <p:spPr bwMode="auto">
          <a:xfrm>
            <a:off x="3970338" y="8829675"/>
            <a:ext cx="3038475" cy="466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158" tIns="46580" rIns="93158" bIns="46580" numCol="1" anchor="b" anchorCtr="0" compatLnSpc="1">
            <a:prstTxWarp prst="textNoShape">
              <a:avLst/>
            </a:prstTxWarp>
          </a:bodyPr>
          <a:lstStyle>
            <a:lvl1pPr algn="r" defTabSz="912813">
              <a:defRPr sz="1200"/>
            </a:lvl1pPr>
          </a:lstStyle>
          <a:p>
            <a:fld id="{69CA79AF-3B26-0644-BD26-E97FD455353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buSzPct val="100000"/>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buSzPct val="100000"/>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buSzPct val="100000"/>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buSzPct val="100000"/>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E759B76-1C19-391B-5DD5-4831B44BB9FB}"/>
              </a:ext>
            </a:extLst>
          </p:cNvPr>
          <p:cNvSpPr>
            <a:spLocks noGrp="1" noRot="1" noChangeAspect="1" noChangeArrowheads="1" noTextEdit="1"/>
          </p:cNvSpPr>
          <p:nvPr>
            <p:ph type="sldImg"/>
          </p:nvPr>
        </p:nvSpPr>
        <p:spPr>
          <a:noFill/>
          <a:ln cap="flat">
            <a:miter lim="800000"/>
            <a:headEnd type="none" w="med" len="med"/>
            <a:tailEnd type="none" w="med" len="med"/>
          </a:ln>
        </p:spPr>
      </p:sp>
      <p:sp>
        <p:nvSpPr>
          <p:cNvPr id="115984" name="Notes Placeholder 2">
            <a:extLst>
              <a:ext uri="{FF2B5EF4-FFF2-40B4-BE49-F238E27FC236}">
                <a16:creationId xmlns:a16="http://schemas.microsoft.com/office/drawing/2014/main" id="{C8F32733-2A3B-9498-C848-7AAA3B7231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5985" name="Slide Number Placeholder 3">
            <a:extLst>
              <a:ext uri="{FF2B5EF4-FFF2-40B4-BE49-F238E27FC236}">
                <a16:creationId xmlns:a16="http://schemas.microsoft.com/office/drawing/2014/main" id="{2832F507-2E6D-CC7C-6F7D-2E977B66E1DB}"/>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04AAC698-E926-E74E-ABAD-07BE50A36B9F}"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D4E7B319-7625-875D-1425-6622BA26A462}"/>
              </a:ext>
            </a:extLst>
          </p:cNvPr>
          <p:cNvSpPr>
            <a:spLocks noGrp="1" noRot="1" noChangeAspect="1" noChangeArrowheads="1" noTextEdit="1"/>
          </p:cNvSpPr>
          <p:nvPr>
            <p:ph type="sldImg"/>
          </p:nvPr>
        </p:nvSpPr>
        <p:spPr>
          <a:xfrm>
            <a:off x="166688" y="495300"/>
            <a:ext cx="6296025" cy="3541713"/>
          </a:xfrm>
          <a:noFill/>
          <a:ln cap="flat">
            <a:miter lim="800000"/>
            <a:headEnd type="none" w="med" len="med"/>
            <a:tailEnd type="none" w="med" len="med"/>
          </a:ln>
        </p:spPr>
      </p:sp>
      <p:sp>
        <p:nvSpPr>
          <p:cNvPr id="196044" name="Notes Placeholder 2">
            <a:extLst>
              <a:ext uri="{FF2B5EF4-FFF2-40B4-BE49-F238E27FC236}">
                <a16:creationId xmlns:a16="http://schemas.microsoft.com/office/drawing/2014/main" id="{9A7095F6-EEF8-3F33-325E-4723D3BD4CCA}"/>
              </a:ext>
            </a:extLst>
          </p:cNvPr>
          <p:cNvSpPr>
            <a:spLocks noGrp="1" noChangeArrowheads="1"/>
          </p:cNvSpPr>
          <p:nvPr>
            <p:ph type="body" idx="1"/>
            <p:custDataLst>
              <p:tags r:id="rId1"/>
            </p:custDataLst>
          </p:nvPr>
        </p:nvSpPr>
        <p:spPr>
          <a:xfrm>
            <a:off x="581025" y="4114800"/>
            <a:ext cx="57959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sz="1400"/>
          </a:p>
        </p:txBody>
      </p:sp>
      <p:sp>
        <p:nvSpPr>
          <p:cNvPr id="196045" name="Slide Number Placeholder 3">
            <a:extLst>
              <a:ext uri="{FF2B5EF4-FFF2-40B4-BE49-F238E27FC236}">
                <a16:creationId xmlns:a16="http://schemas.microsoft.com/office/drawing/2014/main" id="{5B10FAC5-F43C-593B-36B2-9D2425DB54C9}"/>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395B7393-81A6-F94B-9BCF-CA515B662AFA}" type="slidenum">
              <a:rPr lang="en-US" altLang="en-US" sz="1200">
                <a:solidFill>
                  <a:srgbClr val="000000"/>
                </a:solidFill>
              </a:rPr>
              <a:pPr eaLnBrk="1" hangingPunct="1"/>
              <a:t>18</a:t>
            </a:fld>
            <a:endParaRPr lang="en-US"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DE0EF3BC-1C3C-52FE-314F-5AD350C2A4EE}"/>
              </a:ext>
            </a:extLst>
          </p:cNvPr>
          <p:cNvSpPr>
            <a:spLocks noGrp="1" noRot="1" noChangeAspect="1" noChangeArrowheads="1" noTextEdit="1"/>
          </p:cNvSpPr>
          <p:nvPr>
            <p:ph type="sldImg"/>
          </p:nvPr>
        </p:nvSpPr>
        <p:spPr>
          <a:xfrm>
            <a:off x="166688" y="495300"/>
            <a:ext cx="6296025" cy="3541713"/>
          </a:xfrm>
          <a:noFill/>
          <a:ln cap="flat">
            <a:miter lim="800000"/>
            <a:headEnd type="none" w="med" len="med"/>
            <a:tailEnd type="none" w="med" len="med"/>
          </a:ln>
        </p:spPr>
      </p:sp>
      <p:sp>
        <p:nvSpPr>
          <p:cNvPr id="198097" name="Slide Number Placeholder 3">
            <a:extLst>
              <a:ext uri="{FF2B5EF4-FFF2-40B4-BE49-F238E27FC236}">
                <a16:creationId xmlns:a16="http://schemas.microsoft.com/office/drawing/2014/main" id="{E4F274F7-70E7-A123-B884-CBFE643E3F8C}"/>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6E01FB3F-AB1D-8B4C-B7F3-222DCC917536}" type="slidenum">
              <a:rPr lang="en-US" altLang="en-US" sz="1200">
                <a:solidFill>
                  <a:srgbClr val="000000"/>
                </a:solidFill>
              </a:rPr>
              <a:pPr eaLnBrk="1" hangingPunct="1"/>
              <a:t>19</a:t>
            </a:fld>
            <a:endParaRPr lang="en-US"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1094D672-8D59-7FD4-6898-FE0186E62A2A}"/>
              </a:ext>
            </a:extLst>
          </p:cNvPr>
          <p:cNvSpPr>
            <a:spLocks noGrp="1" noRot="1" noChangeAspect="1" noChangeArrowheads="1" noTextEdit="1"/>
          </p:cNvSpPr>
          <p:nvPr>
            <p:ph type="sldImg"/>
          </p:nvPr>
        </p:nvSpPr>
        <p:spPr>
          <a:xfrm>
            <a:off x="138113" y="495300"/>
            <a:ext cx="6329362" cy="3560763"/>
          </a:xfrm>
          <a:noFill/>
          <a:ln cap="flat">
            <a:miter lim="800000"/>
            <a:headEnd type="none" w="med" len="med"/>
            <a:tailEnd type="none" w="med" len="med"/>
          </a:ln>
        </p:spPr>
      </p:sp>
      <p:sp>
        <p:nvSpPr>
          <p:cNvPr id="200149" name="Slide Number Placeholder 3">
            <a:extLst>
              <a:ext uri="{FF2B5EF4-FFF2-40B4-BE49-F238E27FC236}">
                <a16:creationId xmlns:a16="http://schemas.microsoft.com/office/drawing/2014/main" id="{06B13DEF-0F3E-0E88-AF7A-02F2DA1A0EA5}"/>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006C4C57-B24D-9241-A930-C917E9D6454F}" type="slidenum">
              <a:rPr lang="en-US" altLang="en-US" sz="1200">
                <a:solidFill>
                  <a:srgbClr val="000000"/>
                </a:solidFill>
              </a:rPr>
              <a:pPr eaLnBrk="1" hangingPunct="1"/>
              <a:t>20</a:t>
            </a:fld>
            <a:endParaRPr lang="en-US"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53992B06-C906-DA3E-C875-794D9E94ADA3}"/>
              </a:ext>
            </a:extLst>
          </p:cNvPr>
          <p:cNvSpPr>
            <a:spLocks noGrp="1" noRot="1" noChangeAspect="1" noChangeArrowheads="1" noTextEdit="1"/>
          </p:cNvSpPr>
          <p:nvPr>
            <p:ph type="sldImg"/>
          </p:nvPr>
        </p:nvSpPr>
        <p:spPr>
          <a:xfrm>
            <a:off x="161925" y="696913"/>
            <a:ext cx="6610350" cy="3719512"/>
          </a:xfrm>
          <a:noFill/>
          <a:ln cap="flat">
            <a:miter lim="800000"/>
            <a:headEnd type="none" w="med" len="med"/>
            <a:tailEnd type="none" w="med" len="med"/>
          </a:ln>
        </p:spPr>
      </p:sp>
      <p:sp>
        <p:nvSpPr>
          <p:cNvPr id="212466" name="Notes Placeholder 2">
            <a:extLst>
              <a:ext uri="{FF2B5EF4-FFF2-40B4-BE49-F238E27FC236}">
                <a16:creationId xmlns:a16="http://schemas.microsoft.com/office/drawing/2014/main" id="{49195FE8-E55F-4831-238A-634AFB5E597D}"/>
              </a:ext>
            </a:extLst>
          </p:cNvPr>
          <p:cNvSpPr>
            <a:spLocks noGrp="1" noChangeArrowheads="1"/>
          </p:cNvSpPr>
          <p:nvPr>
            <p:ph type="body" idx="1"/>
            <p:custDataLst>
              <p:tags r:id="rId1"/>
            </p:custDataLst>
          </p:nvPr>
        </p:nvSpPr>
        <p:spPr>
          <a:xfrm>
            <a:off x="701675" y="4732338"/>
            <a:ext cx="55292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defRPr/>
            </a:pPr>
            <a:endParaRPr lang="en-US"/>
          </a:p>
        </p:txBody>
      </p:sp>
      <p:sp>
        <p:nvSpPr>
          <p:cNvPr id="212467" name="Slide Number Placeholder 3">
            <a:extLst>
              <a:ext uri="{FF2B5EF4-FFF2-40B4-BE49-F238E27FC236}">
                <a16:creationId xmlns:a16="http://schemas.microsoft.com/office/drawing/2014/main" id="{A43FCBDE-9DCE-B4ED-FC65-5CB1F049E634}"/>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FB170DC8-6983-4B49-87D0-6E801373111F}" type="slidenum">
              <a:rPr lang="en-US" altLang="en-US" sz="1200">
                <a:solidFill>
                  <a:srgbClr val="000000"/>
                </a:solidFill>
              </a:rPr>
              <a:pPr eaLnBrk="1" hangingPunct="1"/>
              <a:t>25</a:t>
            </a:fld>
            <a:endParaRPr lang="en-US"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D57F1EC5-350E-BCE3-F792-9CE22FC789E4}"/>
              </a:ext>
            </a:extLst>
          </p:cNvPr>
          <p:cNvSpPr>
            <a:spLocks noGrp="1" noRot="1" noChangeAspect="1" noChangeArrowheads="1" noTextEdit="1"/>
          </p:cNvSpPr>
          <p:nvPr>
            <p:ph type="sldImg"/>
          </p:nvPr>
        </p:nvSpPr>
        <p:spPr>
          <a:xfrm>
            <a:off x="161925" y="696913"/>
            <a:ext cx="6610350" cy="3719512"/>
          </a:xfrm>
          <a:noFill/>
          <a:ln cap="flat">
            <a:miter lim="800000"/>
            <a:headEnd type="none" w="med" len="med"/>
            <a:tailEnd type="none" w="med" len="med"/>
          </a:ln>
        </p:spPr>
      </p:sp>
      <p:sp>
        <p:nvSpPr>
          <p:cNvPr id="214519" name="Notes Placeholder 2">
            <a:extLst>
              <a:ext uri="{FF2B5EF4-FFF2-40B4-BE49-F238E27FC236}">
                <a16:creationId xmlns:a16="http://schemas.microsoft.com/office/drawing/2014/main" id="{29647779-1A89-BC63-7350-9B0B3E046C2C}"/>
              </a:ext>
            </a:extLst>
          </p:cNvPr>
          <p:cNvSpPr>
            <a:spLocks noGrp="1" noChangeArrowheads="1"/>
          </p:cNvSpPr>
          <p:nvPr>
            <p:ph type="body" idx="1"/>
            <p:custDataLst>
              <p:tags r:id="rId1"/>
            </p:custDataLst>
          </p:nvPr>
        </p:nvSpPr>
        <p:spPr>
          <a:xfrm>
            <a:off x="701675" y="4732338"/>
            <a:ext cx="55292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defRPr/>
            </a:pPr>
            <a:endParaRPr lang="en-US"/>
          </a:p>
        </p:txBody>
      </p:sp>
      <p:sp>
        <p:nvSpPr>
          <p:cNvPr id="214520" name="Slide Number Placeholder 3">
            <a:extLst>
              <a:ext uri="{FF2B5EF4-FFF2-40B4-BE49-F238E27FC236}">
                <a16:creationId xmlns:a16="http://schemas.microsoft.com/office/drawing/2014/main" id="{B8A33F93-6032-8A46-AEB5-3C34BCF8251D}"/>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105F8353-69D2-4140-A985-81C296E4CE91}" type="slidenum">
              <a:rPr lang="en-US" altLang="en-US" sz="1200">
                <a:solidFill>
                  <a:srgbClr val="000000"/>
                </a:solidFill>
              </a:rPr>
              <a:pPr eaLnBrk="1" hangingPunct="1"/>
              <a:t>26</a:t>
            </a:fld>
            <a:endParaRPr lang="en-US"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08658764-A782-E33C-ADC9-B6F42908BAFF}"/>
              </a:ext>
            </a:extLst>
          </p:cNvPr>
          <p:cNvSpPr>
            <a:spLocks noGrp="1" noRot="1" noChangeAspect="1" noChangeArrowheads="1" noTextEdit="1"/>
          </p:cNvSpPr>
          <p:nvPr>
            <p:ph type="sldImg"/>
          </p:nvPr>
        </p:nvSpPr>
        <p:spPr>
          <a:xfrm>
            <a:off x="161925" y="696913"/>
            <a:ext cx="6610350" cy="3719512"/>
          </a:xfrm>
          <a:noFill/>
          <a:ln cap="flat">
            <a:miter lim="800000"/>
            <a:headEnd type="none" w="med" len="med"/>
            <a:tailEnd type="none" w="med" len="med"/>
          </a:ln>
        </p:spPr>
      </p:sp>
      <p:sp>
        <p:nvSpPr>
          <p:cNvPr id="216572" name="Notes Placeholder 2">
            <a:extLst>
              <a:ext uri="{FF2B5EF4-FFF2-40B4-BE49-F238E27FC236}">
                <a16:creationId xmlns:a16="http://schemas.microsoft.com/office/drawing/2014/main" id="{CCA42471-D299-BDD1-94BA-513D60CC8D6E}"/>
              </a:ext>
            </a:extLst>
          </p:cNvPr>
          <p:cNvSpPr>
            <a:spLocks noGrp="1" noChangeArrowheads="1"/>
          </p:cNvSpPr>
          <p:nvPr>
            <p:ph type="body" idx="1"/>
            <p:custDataLst>
              <p:tags r:id="rId1"/>
            </p:custDataLst>
          </p:nvPr>
        </p:nvSpPr>
        <p:spPr>
          <a:xfrm>
            <a:off x="701675" y="4732338"/>
            <a:ext cx="55292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defRPr/>
            </a:pPr>
            <a:endParaRPr lang="en-US"/>
          </a:p>
        </p:txBody>
      </p:sp>
      <p:sp>
        <p:nvSpPr>
          <p:cNvPr id="216573" name="Slide Number Placeholder 3">
            <a:extLst>
              <a:ext uri="{FF2B5EF4-FFF2-40B4-BE49-F238E27FC236}">
                <a16:creationId xmlns:a16="http://schemas.microsoft.com/office/drawing/2014/main" id="{3F239CAD-D090-5186-C3FE-BB7E5095A499}"/>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6B60D11F-CF9E-DD49-A8A7-42BB44D0418E}" type="slidenum">
              <a:rPr lang="en-US" altLang="en-US" sz="1200">
                <a:solidFill>
                  <a:srgbClr val="000000"/>
                </a:solidFill>
              </a:rPr>
              <a:pPr eaLnBrk="1" hangingPunct="1"/>
              <a:t>27</a:t>
            </a:fld>
            <a:endParaRPr lang="en-US"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E759B76-1C19-391B-5DD5-4831B44BB9FB}"/>
              </a:ext>
            </a:extLst>
          </p:cNvPr>
          <p:cNvSpPr>
            <a:spLocks noGrp="1" noRot="1" noChangeAspect="1" noChangeArrowheads="1" noTextEdit="1"/>
          </p:cNvSpPr>
          <p:nvPr>
            <p:ph type="sldImg"/>
          </p:nvPr>
        </p:nvSpPr>
        <p:spPr>
          <a:noFill/>
          <a:ln cap="flat">
            <a:miter lim="800000"/>
            <a:headEnd type="none" w="med" len="med"/>
            <a:tailEnd type="none" w="med" len="med"/>
          </a:ln>
        </p:spPr>
      </p:sp>
      <p:sp>
        <p:nvSpPr>
          <p:cNvPr id="115984" name="Notes Placeholder 2">
            <a:extLst>
              <a:ext uri="{FF2B5EF4-FFF2-40B4-BE49-F238E27FC236}">
                <a16:creationId xmlns:a16="http://schemas.microsoft.com/office/drawing/2014/main" id="{C8F32733-2A3B-9498-C848-7AAA3B7231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115985" name="Slide Number Placeholder 3">
            <a:extLst>
              <a:ext uri="{FF2B5EF4-FFF2-40B4-BE49-F238E27FC236}">
                <a16:creationId xmlns:a16="http://schemas.microsoft.com/office/drawing/2014/main" id="{2832F507-2E6D-CC7C-6F7D-2E977B66E1DB}"/>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04AAC698-E926-E74E-ABAD-07BE50A36B9F}" type="slidenum">
              <a:rPr lang="en-US" altLang="en-US" sz="1200"/>
              <a:pPr eaLnBrk="1" hangingPunct="1"/>
              <a:t>28</a:t>
            </a:fld>
            <a:endParaRPr lang="en-US" altLang="en-US" sz="1200"/>
          </a:p>
        </p:txBody>
      </p:sp>
    </p:spTree>
    <p:extLst>
      <p:ext uri="{BB962C8B-B14F-4D97-AF65-F5344CB8AC3E}">
        <p14:creationId xmlns:p14="http://schemas.microsoft.com/office/powerpoint/2010/main" val="261562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122DBA7-AA65-06EC-89FF-2BB6BC28FAB5}"/>
              </a:ext>
            </a:extLst>
          </p:cNvPr>
          <p:cNvSpPr>
            <a:spLocks noGrp="1" noRot="1" noChangeAspect="1" noTextEdit="1"/>
          </p:cNvSpPr>
          <p:nvPr>
            <p:ph type="sldImg"/>
          </p:nvPr>
        </p:nvSpPr>
        <p:spPr bwMode="auto">
          <a:xfrm>
            <a:off x="685800" y="1125538"/>
            <a:ext cx="5573713"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B3A3645-7D63-6A43-4CCE-98C71AA5340B}"/>
              </a:ext>
            </a:extLst>
          </p:cNvPr>
          <p:cNvSpPr>
            <a:spLocks noGrp="1"/>
          </p:cNvSpPr>
          <p:nvPr>
            <p:ph type="body" idx="1"/>
            <p:custDataLst>
              <p:tags r:id="rId1"/>
            </p:custDataLst>
          </p:nvPr>
        </p:nvSpPr>
        <p:spPr>
          <a:xfrm>
            <a:off x="658813" y="4495800"/>
            <a:ext cx="5573712" cy="5097463"/>
          </a:xfrm>
        </p:spPr>
        <p:txBody>
          <a:bodyPr/>
          <a:lstStyle/>
          <a:p>
            <a:pPr defTabSz="931774">
              <a:defRPr/>
            </a:pPr>
            <a:r>
              <a:rPr lang="en-US" b="1" u="sng" dirty="0"/>
              <a:t>Notes:</a:t>
            </a:r>
            <a:endParaRPr lang="en-US" dirty="0"/>
          </a:p>
          <a:p>
            <a:pPr marL="174708" indent="-174708">
              <a:buFont typeface="Arial" panose="020B0604020202020204" pitchFamily="34" charset="0"/>
              <a:buChar char="•"/>
              <a:defRPr/>
            </a:pPr>
            <a:r>
              <a:rPr lang="en-US" dirty="0"/>
              <a:t>Most often we find that diversity has been thought of in terms of the visible differences between people. These include: age, gender, physical ability, and race &amp; ethnicity.</a:t>
            </a:r>
          </a:p>
          <a:p>
            <a:pPr marL="174708" indent="-174708">
              <a:buFont typeface="Arial" panose="020B0604020202020204" pitchFamily="34" charset="0"/>
              <a:buChar char="•"/>
              <a:defRPr/>
            </a:pPr>
            <a:r>
              <a:rPr lang="en-US" dirty="0"/>
              <a:t>However, those visible features are often just above the surface.</a:t>
            </a:r>
          </a:p>
          <a:p>
            <a:pPr marL="174708" indent="-174708">
              <a:buFont typeface="Arial" panose="020B0604020202020204" pitchFamily="34" charset="0"/>
              <a:buChar char="•"/>
              <a:defRPr/>
            </a:pPr>
            <a:r>
              <a:rPr lang="en-US" dirty="0"/>
              <a:t>There are many invisible characteristics that lie below the surface.  These make up the majority of who we are.</a:t>
            </a:r>
          </a:p>
          <a:p>
            <a:pPr marL="174708" indent="-174708" defTabSz="931774">
              <a:buFont typeface="Arial" panose="020B0604020202020204" pitchFamily="34" charset="0"/>
              <a:buChar char="•"/>
              <a:defRPr/>
            </a:pPr>
            <a:endParaRPr lang="en-US" sz="1400" dirty="0">
              <a:solidFill>
                <a:prstClr val="black"/>
              </a:solidFill>
            </a:endParaRPr>
          </a:p>
          <a:p>
            <a:pPr marL="174708" indent="-174708" defTabSz="931774">
              <a:buFont typeface="Arial" panose="020B0604020202020204" pitchFamily="34" charset="0"/>
              <a:buChar char="•"/>
              <a:defRPr/>
            </a:pPr>
            <a:endParaRPr lang="en-US" sz="1400" dirty="0"/>
          </a:p>
          <a:p>
            <a:pPr>
              <a:defRPr/>
            </a:pPr>
            <a:endParaRPr lang="en-US" sz="1400" dirty="0"/>
          </a:p>
        </p:txBody>
      </p:sp>
      <p:sp>
        <p:nvSpPr>
          <p:cNvPr id="75780" name="Slide Number Placeholder 3">
            <a:extLst>
              <a:ext uri="{FF2B5EF4-FFF2-40B4-BE49-F238E27FC236}">
                <a16:creationId xmlns:a16="http://schemas.microsoft.com/office/drawing/2014/main" id="{20889936-ECA8-CF70-29FD-13FB05DB53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FE2F8D0-E9E6-C341-97AF-EADF7A90A3B5}" type="slidenum">
              <a:rPr lang="en-US" altLang="en-US">
                <a:solidFill>
                  <a:srgbClr val="000000"/>
                </a:solidFill>
              </a:rPr>
              <a:pPr/>
              <a:t>4</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8ECBFC4B-05F7-0756-240B-CA744E57D5F1}"/>
              </a:ext>
            </a:extLst>
          </p:cNvPr>
          <p:cNvSpPr>
            <a:spLocks noGrp="1" noRot="1" noChangeAspect="1" noChangeArrowheads="1" noTextEdit="1"/>
          </p:cNvSpPr>
          <p:nvPr>
            <p:ph type="sldImg"/>
          </p:nvPr>
        </p:nvSpPr>
        <p:spPr>
          <a:xfrm>
            <a:off x="177800" y="495300"/>
            <a:ext cx="6196013" cy="3486150"/>
          </a:xfrm>
          <a:noFill/>
          <a:ln cap="flat">
            <a:miter lim="800000"/>
            <a:headEnd type="none" w="med" len="med"/>
            <a:tailEnd type="none" w="med" len="med"/>
          </a:ln>
        </p:spPr>
      </p:sp>
      <p:sp>
        <p:nvSpPr>
          <p:cNvPr id="144724" name="Slide Number Placeholder 3">
            <a:extLst>
              <a:ext uri="{FF2B5EF4-FFF2-40B4-BE49-F238E27FC236}">
                <a16:creationId xmlns:a16="http://schemas.microsoft.com/office/drawing/2014/main" id="{C7F7DC9B-980D-7117-D291-4402B5CD6BCA}"/>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AD09DD68-CE27-A141-A244-7D7FA0D2C3E0}" type="slidenum">
              <a:rPr lang="en-US" altLang="en-US" sz="1200">
                <a:solidFill>
                  <a:srgbClr val="000000"/>
                </a:solidFill>
              </a:rPr>
              <a:pPr eaLnBrk="1" hangingPunct="1"/>
              <a:t>5</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487868A-704B-FA3F-7D24-35ECCB333A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D0E65447-5409-C324-955D-7C6A04657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Arial" panose="020B0604020202020204" pitchFamily="34" charset="0"/>
                <a:ea typeface="ＭＳ Ｐゴシック" panose="020B0600070205080204" pitchFamily="34" charset="-128"/>
              </a:rPr>
              <a:t>Notes:</a:t>
            </a:r>
            <a:endParaRPr lang="en-CA" altLang="en-US">
              <a:latin typeface="Arial" panose="020B0604020202020204" pitchFamily="34" charset="0"/>
              <a:ea typeface="ＭＳ Ｐゴシック" panose="020B0600070205080204" pitchFamily="34" charset="-128"/>
            </a:endParaRPr>
          </a:p>
        </p:txBody>
      </p:sp>
      <p:sp>
        <p:nvSpPr>
          <p:cNvPr id="77828" name="Slide Number Placeholder 3">
            <a:extLst>
              <a:ext uri="{FF2B5EF4-FFF2-40B4-BE49-F238E27FC236}">
                <a16:creationId xmlns:a16="http://schemas.microsoft.com/office/drawing/2014/main" id="{E76CE1C0-EFDB-A20E-F914-2D5F86EE26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2DF60C9-7611-C74E-8A87-8E1A7F90813D}"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4442C26F-655A-4213-5980-3BD051231BE7}"/>
              </a:ext>
            </a:extLst>
          </p:cNvPr>
          <p:cNvSpPr>
            <a:spLocks noGrp="1" noRot="1" noChangeAspect="1" noChangeArrowheads="1" noTextEdit="1"/>
          </p:cNvSpPr>
          <p:nvPr>
            <p:ph type="sldImg"/>
          </p:nvPr>
        </p:nvSpPr>
        <p:spPr>
          <a:xfrm>
            <a:off x="166688" y="495300"/>
            <a:ext cx="6296025" cy="3541713"/>
          </a:xfrm>
          <a:noFill/>
          <a:ln cap="flat">
            <a:miter lim="800000"/>
            <a:headEnd type="none" w="med" len="med"/>
            <a:tailEnd type="none" w="med" len="med"/>
          </a:ln>
        </p:spPr>
      </p:sp>
      <p:sp>
        <p:nvSpPr>
          <p:cNvPr id="193991" name="Notes Placeholder 2">
            <a:extLst>
              <a:ext uri="{FF2B5EF4-FFF2-40B4-BE49-F238E27FC236}">
                <a16:creationId xmlns:a16="http://schemas.microsoft.com/office/drawing/2014/main" id="{E2E3994D-014A-6323-3385-8FDF79B60193}"/>
              </a:ext>
            </a:extLst>
          </p:cNvPr>
          <p:cNvSpPr>
            <a:spLocks noGrp="1" noChangeArrowheads="1"/>
          </p:cNvSpPr>
          <p:nvPr>
            <p:ph type="body" idx="1"/>
            <p:custDataLst>
              <p:tags r:id="rId1"/>
            </p:custDataLst>
          </p:nvPr>
        </p:nvSpPr>
        <p:spPr>
          <a:xfrm>
            <a:off x="701675" y="4732338"/>
            <a:ext cx="55292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b="1"/>
          </a:p>
        </p:txBody>
      </p:sp>
      <p:sp>
        <p:nvSpPr>
          <p:cNvPr id="193992" name="Slide Number Placeholder 3">
            <a:extLst>
              <a:ext uri="{FF2B5EF4-FFF2-40B4-BE49-F238E27FC236}">
                <a16:creationId xmlns:a16="http://schemas.microsoft.com/office/drawing/2014/main" id="{8C8ACC2F-A601-7F43-BAD2-2A42D564A3FB}"/>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3B92ACE8-B266-FE4E-B7BB-0FECB87C69CE}" type="slidenum">
              <a:rPr lang="en-US" altLang="en-US" sz="1200">
                <a:solidFill>
                  <a:srgbClr val="000000"/>
                </a:solidFill>
              </a:rPr>
              <a:pPr eaLnBrk="1" hangingPunct="1"/>
              <a:t>12</a:t>
            </a:fld>
            <a:endParaRPr lang="en-US"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3" name="Slide Number Placeholder 3">
            <a:extLst>
              <a:ext uri="{FF2B5EF4-FFF2-40B4-BE49-F238E27FC236}">
                <a16:creationId xmlns:a16="http://schemas.microsoft.com/office/drawing/2014/main" id="{975EB8EA-639C-E935-A01E-4EF4E3327DD7}"/>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8DFB5C2F-D8F2-CC40-949B-45F148B127E9}" type="slidenum">
              <a:rPr lang="en-US" altLang="en-US" sz="1200">
                <a:solidFill>
                  <a:srgbClr val="000000"/>
                </a:solidFill>
              </a:rPr>
              <a:pPr eaLnBrk="1" hangingPunct="1"/>
              <a:t>14</a:t>
            </a:fld>
            <a:endParaRPr lang="en-US" altLang="en-US" sz="1200">
              <a:solidFill>
                <a:srgbClr val="000000"/>
              </a:solidFill>
            </a:endParaRPr>
          </a:p>
        </p:txBody>
      </p:sp>
      <p:sp>
        <p:nvSpPr>
          <p:cNvPr id="70658" name="Slide Image Placeholder 1">
            <a:extLst>
              <a:ext uri="{FF2B5EF4-FFF2-40B4-BE49-F238E27FC236}">
                <a16:creationId xmlns:a16="http://schemas.microsoft.com/office/drawing/2014/main" id="{9A9D2C6C-88EC-338F-D465-CE3D6EE58D65}"/>
              </a:ext>
            </a:extLst>
          </p:cNvPr>
          <p:cNvSpPr>
            <a:spLocks noGrp="1" noRot="1" noChangeAspect="1" noChangeArrowheads="1" noTextEdit="1"/>
          </p:cNvSpPr>
          <p:nvPr>
            <p:ph type="sldImg" idx="1"/>
          </p:nvPr>
        </p:nvSpPr>
        <p:spPr>
          <a:xfrm>
            <a:off x="166688" y="495300"/>
            <a:ext cx="6296025" cy="3541713"/>
          </a:xfrm>
          <a:noFill/>
          <a:ln cap="flat">
            <a:miter lim="800000"/>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D578A8A7-05EB-A214-C05A-A495C857BFEE}"/>
              </a:ext>
            </a:extLst>
          </p:cNvPr>
          <p:cNvSpPr>
            <a:spLocks noGrp="1" noRot="1" noChangeAspect="1" noChangeArrowheads="1" noTextEdit="1"/>
          </p:cNvSpPr>
          <p:nvPr>
            <p:ph type="sldImg"/>
          </p:nvPr>
        </p:nvSpPr>
        <p:spPr>
          <a:xfrm>
            <a:off x="166688" y="495300"/>
            <a:ext cx="6296025" cy="3541713"/>
          </a:xfrm>
          <a:noFill/>
          <a:ln cap="flat">
            <a:miter lim="800000"/>
            <a:headEnd type="none" w="med" len="med"/>
            <a:tailEnd type="none" w="med" len="med"/>
          </a:ln>
        </p:spPr>
      </p:sp>
      <p:sp>
        <p:nvSpPr>
          <p:cNvPr id="185780" name="Slide Number Placeholder 3">
            <a:extLst>
              <a:ext uri="{FF2B5EF4-FFF2-40B4-BE49-F238E27FC236}">
                <a16:creationId xmlns:a16="http://schemas.microsoft.com/office/drawing/2014/main" id="{08897933-B81B-39CA-30D5-81CA64362696}"/>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18BE2CE8-9F00-DE4A-B722-202D068E6A07}" type="slidenum">
              <a:rPr lang="en-US" altLang="en-US" sz="1200">
                <a:solidFill>
                  <a:srgbClr val="000000"/>
                </a:solidFill>
              </a:rPr>
              <a:pPr eaLnBrk="1" hangingPunct="1"/>
              <a:t>15</a:t>
            </a:fld>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7BC77234-EEAC-088F-1873-500370C7AEE7}"/>
              </a:ext>
            </a:extLst>
          </p:cNvPr>
          <p:cNvSpPr>
            <a:spLocks noGrp="1" noRot="1" noChangeAspect="1" noChangeArrowheads="1" noTextEdit="1"/>
          </p:cNvSpPr>
          <p:nvPr>
            <p:ph type="sldImg"/>
          </p:nvPr>
        </p:nvSpPr>
        <p:spPr>
          <a:xfrm>
            <a:off x="166688" y="495300"/>
            <a:ext cx="6296025" cy="3541713"/>
          </a:xfrm>
          <a:noFill/>
          <a:ln cap="flat">
            <a:miter lim="800000"/>
            <a:headEnd type="none" w="med" len="med"/>
            <a:tailEnd type="none" w="med" len="med"/>
          </a:ln>
        </p:spPr>
      </p:sp>
      <p:sp>
        <p:nvSpPr>
          <p:cNvPr id="183727" name="Slide Number Placeholder 3">
            <a:extLst>
              <a:ext uri="{FF2B5EF4-FFF2-40B4-BE49-F238E27FC236}">
                <a16:creationId xmlns:a16="http://schemas.microsoft.com/office/drawing/2014/main" id="{2EBBF9A7-E926-2291-EB73-CE3057ABC0F9}"/>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58451CD2-77B8-734D-907C-4E711BD049F2}" type="slidenum">
              <a:rPr lang="en-US" altLang="en-US" sz="1200">
                <a:solidFill>
                  <a:srgbClr val="000000"/>
                </a:solidFill>
              </a:rPr>
              <a:pPr eaLnBrk="1" hangingPunct="1"/>
              <a:t>16</a:t>
            </a:fld>
            <a:endParaRPr lang="en-US" altLang="en-US" sz="1200">
              <a:solidFill>
                <a:srgbClr val="000000"/>
              </a:solidFill>
            </a:endParaRPr>
          </a:p>
        </p:txBody>
      </p:sp>
      <p:sp>
        <p:nvSpPr>
          <p:cNvPr id="183728" name="Notes Placeholder 5">
            <a:extLst>
              <a:ext uri="{FF2B5EF4-FFF2-40B4-BE49-F238E27FC236}">
                <a16:creationId xmlns:a16="http://schemas.microsoft.com/office/drawing/2014/main" id="{4328A7CC-8316-EA40-7066-BCF1E78013B9}"/>
              </a:ext>
            </a:extLst>
          </p:cNvPr>
          <p:cNvSpPr>
            <a:spLocks noGrp="1" noChangeArrowheads="1"/>
          </p:cNvSpPr>
          <p:nvPr>
            <p:ph type="body" sz="quarter" idx="2"/>
          </p:nvPr>
        </p:nvSpPr>
        <p:spPr>
          <a:xfrm>
            <a:off x="533400" y="4191000"/>
            <a:ext cx="5929313" cy="394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8B4BE0A5-459E-A888-526B-42BE40134FDF}"/>
              </a:ext>
            </a:extLst>
          </p:cNvPr>
          <p:cNvSpPr>
            <a:spLocks noGrp="1" noRot="1" noChangeAspect="1" noChangeArrowheads="1" noTextEdit="1"/>
          </p:cNvSpPr>
          <p:nvPr>
            <p:ph type="sldImg"/>
          </p:nvPr>
        </p:nvSpPr>
        <p:spPr>
          <a:xfrm>
            <a:off x="166688" y="495300"/>
            <a:ext cx="6296025" cy="3541713"/>
          </a:xfrm>
          <a:noFill/>
          <a:ln cap="flat">
            <a:miter lim="800000"/>
            <a:headEnd type="none" w="med" len="med"/>
            <a:tailEnd type="none" w="med" len="med"/>
          </a:ln>
        </p:spPr>
      </p:sp>
      <p:sp>
        <p:nvSpPr>
          <p:cNvPr id="187832" name="Slide Number Placeholder 3">
            <a:extLst>
              <a:ext uri="{FF2B5EF4-FFF2-40B4-BE49-F238E27FC236}">
                <a16:creationId xmlns:a16="http://schemas.microsoft.com/office/drawing/2014/main" id="{82A1B561-27E1-7841-B469-9AF7C833FA1C}"/>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281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fld id="{E7E4B04F-DA50-2A4F-A6A2-F697777B4A6B}" type="slidenum">
              <a:rPr lang="en-US" altLang="en-US" sz="1200">
                <a:solidFill>
                  <a:srgbClr val="000000"/>
                </a:solidFill>
              </a:rPr>
              <a:pPr eaLnBrk="1" hangingPunct="1"/>
              <a:t>17</a:t>
            </a:fld>
            <a:endParaRPr lang="en-US" altLang="en-US" sz="1200">
              <a:solidFill>
                <a:srgbClr val="000000"/>
              </a:solidFill>
            </a:endParaRPr>
          </a:p>
        </p:txBody>
      </p:sp>
      <p:sp>
        <p:nvSpPr>
          <p:cNvPr id="187833" name="Notes Placeholder 5">
            <a:extLst>
              <a:ext uri="{FF2B5EF4-FFF2-40B4-BE49-F238E27FC236}">
                <a16:creationId xmlns:a16="http://schemas.microsoft.com/office/drawing/2014/main" id="{3214575E-283E-6486-B2DE-6C93539DF5FB}"/>
              </a:ext>
            </a:extLst>
          </p:cNvPr>
          <p:cNvSpPr>
            <a:spLocks noGrp="1" noChangeArrowheads="1"/>
          </p:cNvSpPr>
          <p:nvPr>
            <p:ph type="body" sz="quarter" idx="2"/>
          </p:nvPr>
        </p:nvSpPr>
        <p:spPr>
          <a:xfrm>
            <a:off x="481013" y="4265613"/>
            <a:ext cx="6003925"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4625" indent="-174625">
              <a:buFontTx/>
              <a:buChar cha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3235-A641-83C8-266B-34EEA79AD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4DD05D6-F0C0-97E8-CE6F-325BF5FBF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B2AEBB8-8A82-095F-A3C8-B7BD4F14FD0A}"/>
              </a:ext>
            </a:extLst>
          </p:cNvPr>
          <p:cNvSpPr>
            <a:spLocks noGrp="1"/>
          </p:cNvSpPr>
          <p:nvPr>
            <p:ph type="dt" sz="half" idx="10"/>
          </p:nvPr>
        </p:nvSpPr>
        <p:spPr/>
        <p:txBody>
          <a:bodyPr/>
          <a:lstStyle/>
          <a:p>
            <a:fld id="{08A6B505-B979-43E3-BEFE-F28C15D0B815}" type="datetime1">
              <a:rPr lang="en-US" smtClean="0"/>
              <a:t>6/7/23</a:t>
            </a:fld>
            <a:endParaRPr lang="en-US" dirty="0"/>
          </a:p>
        </p:txBody>
      </p:sp>
      <p:sp>
        <p:nvSpPr>
          <p:cNvPr id="5" name="Footer Placeholder 4">
            <a:extLst>
              <a:ext uri="{FF2B5EF4-FFF2-40B4-BE49-F238E27FC236}">
                <a16:creationId xmlns:a16="http://schemas.microsoft.com/office/drawing/2014/main" id="{D946BC04-E39A-23E3-C987-EB57C25CFFAF}"/>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DAC45D59-BD6B-F6DD-1106-3CED5FA2280E}"/>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9947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C67C-C12B-131F-51E8-926BF5C80FF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71D3771-E3FE-E487-A38F-FC9697B0F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6798A0-FB4B-9402-51C4-2F8E0E5A6001}"/>
              </a:ext>
            </a:extLst>
          </p:cNvPr>
          <p:cNvSpPr>
            <a:spLocks noGrp="1"/>
          </p:cNvSpPr>
          <p:nvPr>
            <p:ph type="dt" sz="half" idx="10"/>
          </p:nvPr>
        </p:nvSpPr>
        <p:spPr/>
        <p:txBody>
          <a:bodyPr/>
          <a:lstStyle/>
          <a:p>
            <a:fld id="{103AD37A-916E-4611-B308-7FB697338778}" type="datetime1">
              <a:rPr lang="en-US" smtClean="0"/>
              <a:t>6/7/23</a:t>
            </a:fld>
            <a:endParaRPr lang="en-US" dirty="0"/>
          </a:p>
        </p:txBody>
      </p:sp>
      <p:sp>
        <p:nvSpPr>
          <p:cNvPr id="5" name="Footer Placeholder 4">
            <a:extLst>
              <a:ext uri="{FF2B5EF4-FFF2-40B4-BE49-F238E27FC236}">
                <a16:creationId xmlns:a16="http://schemas.microsoft.com/office/drawing/2014/main" id="{F2080C65-7DB0-05A6-9683-D498AA27B4BE}"/>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9D043BC5-1A77-1373-10F0-654C1A7FDD57}"/>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3226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7E1E4-56F9-1CE3-035A-875BAE89CB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97E89DF-72D5-59D8-0977-C32E9C2AD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18E0FD-E06E-56C3-DC9C-078FBB6C90D3}"/>
              </a:ext>
            </a:extLst>
          </p:cNvPr>
          <p:cNvSpPr>
            <a:spLocks noGrp="1"/>
          </p:cNvSpPr>
          <p:nvPr>
            <p:ph type="dt" sz="half" idx="10"/>
          </p:nvPr>
        </p:nvSpPr>
        <p:spPr/>
        <p:txBody>
          <a:bodyPr/>
          <a:lstStyle/>
          <a:p>
            <a:fld id="{7296B2FC-E4E6-42A3-9DEE-5CCB045092A2}" type="datetime1">
              <a:rPr lang="en-US" smtClean="0"/>
              <a:t>6/7/23</a:t>
            </a:fld>
            <a:endParaRPr lang="en-US" dirty="0"/>
          </a:p>
        </p:txBody>
      </p:sp>
      <p:sp>
        <p:nvSpPr>
          <p:cNvPr id="5" name="Footer Placeholder 4">
            <a:extLst>
              <a:ext uri="{FF2B5EF4-FFF2-40B4-BE49-F238E27FC236}">
                <a16:creationId xmlns:a16="http://schemas.microsoft.com/office/drawing/2014/main" id="{DC575E49-8903-CFEF-9B71-67D8D44A339D}"/>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AD70B036-2D0D-082F-2E67-0624351F1686}"/>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7701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Main Cover Page Layout - Withou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C64AC-8707-FDD6-BA8E-E844993FBD35}"/>
              </a:ext>
            </a:extLst>
          </p:cNvPr>
          <p:cNvSpPr/>
          <p:nvPr userDrawn="1"/>
        </p:nvSpPr>
        <p:spPr>
          <a:xfrm>
            <a:off x="0" y="5019676"/>
            <a:ext cx="12192000" cy="183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a:defRPr sz="1400">
                <a:solidFill>
                  <a:schemeClr val="tx1"/>
                </a:solidFill>
                <a:latin typeface="Arial" panose="020B0604020202020204" pitchFamily="34" charset="0"/>
                <a:ea typeface="ＭＳ Ｐゴシック" panose="020B0600070205080204" pitchFamily="34" charset="-128"/>
              </a:defRPr>
            </a:lvl3pPr>
            <a:lvl4pPr>
              <a:defRPr sz="1400">
                <a:solidFill>
                  <a:schemeClr val="tx1"/>
                </a:solidFill>
                <a:latin typeface="Arial" panose="020B0604020202020204" pitchFamily="34" charset="0"/>
                <a:ea typeface="ＭＳ Ｐゴシック" panose="020B0600070205080204" pitchFamily="34" charset="-128"/>
              </a:defRPr>
            </a:lvl4pPr>
            <a:lvl5pPr>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400" dirty="0">
              <a:solidFill>
                <a:srgbClr val="FFFFFF"/>
              </a:solidFill>
            </a:endParaRPr>
          </a:p>
        </p:txBody>
      </p:sp>
      <p:pic>
        <p:nvPicPr>
          <p:cNvPr id="3" name="Picture 2" descr="\\TORFIL03\Personal\medeirot\Desktop\2.jpg">
            <a:extLst>
              <a:ext uri="{FF2B5EF4-FFF2-40B4-BE49-F238E27FC236}">
                <a16:creationId xmlns:a16="http://schemas.microsoft.com/office/drawing/2014/main" id="{20234495-5C64-11BB-F174-BD0AA56670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L:\Design Services\GOWLING WLG BRAND\Logo\GOWLING_WLG_LOGOS_151116\GWLG_PNG\GWLG_RGB.PNG">
            <a:extLst>
              <a:ext uri="{FF2B5EF4-FFF2-40B4-BE49-F238E27FC236}">
                <a16:creationId xmlns:a16="http://schemas.microsoft.com/office/drawing/2014/main" id="{A99D860B-A2D6-6296-A63A-7531365950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5501" y="6019800"/>
            <a:ext cx="33591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8"/>
          <p:cNvSpPr>
            <a:spLocks noGrp="1"/>
          </p:cNvSpPr>
          <p:nvPr>
            <p:ph type="body" sz="quarter" idx="11"/>
          </p:nvPr>
        </p:nvSpPr>
        <p:spPr>
          <a:xfrm>
            <a:off x="671509" y="6172202"/>
            <a:ext cx="6948492" cy="360363"/>
          </a:xfrm>
          <a:prstGeom prst="rect">
            <a:avLst/>
          </a:prstGeom>
        </p:spPr>
        <p:txBody>
          <a:bodyPr lIns="0" tIns="0" rIns="0" bIns="0"/>
          <a:lstStyle>
            <a:lvl1pPr marL="91440">
              <a:defRPr sz="1400" cap="none" spc="120" baseline="0">
                <a:solidFill>
                  <a:srgbClr val="9C938A"/>
                </a:solidFill>
                <a:latin typeface="Arial Bold" charset="0"/>
              </a:defRPr>
            </a:lvl1pPr>
          </a:lstStyle>
          <a:p>
            <a:pPr lvl="0"/>
            <a:r>
              <a:rPr lang="en-US"/>
              <a:t>Click to edit Master text styles</a:t>
            </a:r>
          </a:p>
        </p:txBody>
      </p:sp>
      <p:sp>
        <p:nvSpPr>
          <p:cNvPr id="5" name="Title 1"/>
          <p:cNvSpPr>
            <a:spLocks noGrp="1"/>
          </p:cNvSpPr>
          <p:nvPr>
            <p:ph type="title"/>
          </p:nvPr>
        </p:nvSpPr>
        <p:spPr>
          <a:xfrm>
            <a:off x="636587" y="1871663"/>
            <a:ext cx="6916739" cy="2525168"/>
          </a:xfrm>
          <a:prstGeom prst="rect">
            <a:avLst/>
          </a:prstGeom>
        </p:spPr>
        <p:txBody>
          <a:bodyPr lIns="0" tIns="0" rIns="0" bIns="0" anchor="b" anchorCtr="0"/>
          <a:lstStyle>
            <a:lvl1pPr>
              <a:lnSpc>
                <a:spcPct val="80000"/>
              </a:lnSpc>
              <a:spcBef>
                <a:spcPts val="0"/>
              </a:spcBef>
              <a:defRPr sz="5400" spc="0" baseline="0">
                <a:latin typeface="Arial Bold" charset="0"/>
              </a:defRPr>
            </a:lvl1pPr>
          </a:lstStyle>
          <a:p>
            <a:r>
              <a:rPr lang="en-US"/>
              <a:t>Click to edit Master title style</a:t>
            </a:r>
            <a:endParaRPr lang="en-US" dirty="0"/>
          </a:p>
        </p:txBody>
      </p:sp>
      <p:sp>
        <p:nvSpPr>
          <p:cNvPr id="10" name="Text Placeholder 9"/>
          <p:cNvSpPr>
            <a:spLocks noGrp="1"/>
          </p:cNvSpPr>
          <p:nvPr>
            <p:ph type="body" sz="quarter" idx="12"/>
          </p:nvPr>
        </p:nvSpPr>
        <p:spPr>
          <a:xfrm>
            <a:off x="636587" y="5715000"/>
            <a:ext cx="6949016" cy="356616"/>
          </a:xfrm>
          <a:prstGeom prst="rect">
            <a:avLst/>
          </a:prstGeom>
        </p:spPr>
        <p:txBody>
          <a:bodyPr/>
          <a:lstStyle>
            <a:lvl1pPr marL="0">
              <a:defRPr sz="1800" b="1">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4688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 with Bulle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37A02D-1454-2D52-8A02-76FDAB69AE8D}"/>
              </a:ext>
            </a:extLst>
          </p:cNvPr>
          <p:cNvSpPr/>
          <p:nvPr userDrawn="1"/>
        </p:nvSpPr>
        <p:spPr>
          <a:xfrm>
            <a:off x="0" y="6181726"/>
            <a:ext cx="12192000" cy="676275"/>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a:defRPr sz="1400">
                <a:solidFill>
                  <a:schemeClr val="tx1"/>
                </a:solidFill>
                <a:latin typeface="Arial" panose="020B0604020202020204" pitchFamily="34" charset="0"/>
                <a:ea typeface="ＭＳ Ｐゴシック" panose="020B0600070205080204" pitchFamily="34" charset="-128"/>
              </a:defRPr>
            </a:lvl3pPr>
            <a:lvl4pPr>
              <a:defRPr sz="1400">
                <a:solidFill>
                  <a:schemeClr val="tx1"/>
                </a:solidFill>
                <a:latin typeface="Arial" panose="020B0604020202020204" pitchFamily="34" charset="0"/>
                <a:ea typeface="ＭＳ Ｐゴシック" panose="020B0600070205080204" pitchFamily="34" charset="-128"/>
              </a:defRPr>
            </a:lvl4pPr>
            <a:lvl5pPr>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400" dirty="0">
              <a:solidFill>
                <a:srgbClr val="FFFFFF"/>
              </a:solidFill>
            </a:endParaRPr>
          </a:p>
        </p:txBody>
      </p:sp>
      <p:pic>
        <p:nvPicPr>
          <p:cNvPr id="3" name="Picture 2" descr="\\TORFIL03\Personal\medeirot\Desktop\banner.jpg">
            <a:extLst>
              <a:ext uri="{FF2B5EF4-FFF2-40B4-BE49-F238E27FC236}">
                <a16:creationId xmlns:a16="http://schemas.microsoft.com/office/drawing/2014/main" id="{32BA4D04-D4B6-0AA0-18C0-D5BBEF06D4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L:\Design Services\GOWLING WLG BRAND\Logo\GOWLING_WLG_LOGOS_151116\GWLG_PNG\GWLG_RGB.PNG">
            <a:extLst>
              <a:ext uri="{FF2B5EF4-FFF2-40B4-BE49-F238E27FC236}">
                <a16:creationId xmlns:a16="http://schemas.microsoft.com/office/drawing/2014/main" id="{AF0833DB-BDE2-B997-D69C-97D38CE73A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5501" y="6169026"/>
            <a:ext cx="335915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377032" y="1752599"/>
            <a:ext cx="11031536" cy="3855098"/>
          </a:xfrm>
          <a:prstGeom prst="rect">
            <a:avLst/>
          </a:prstGeom>
        </p:spPr>
        <p:txBody>
          <a:bodyPr lIns="0" tIns="0" rIns="0" bIns="0"/>
          <a:lstStyle>
            <a:lvl1pPr marL="342900" indent="-342900">
              <a:lnSpc>
                <a:spcPct val="100000"/>
              </a:lnSpc>
              <a:spcBef>
                <a:spcPts val="600"/>
              </a:spcBef>
              <a:spcAft>
                <a:spcPts val="600"/>
              </a:spcAft>
              <a:buClr>
                <a:srgbClr val="E33238"/>
              </a:buClr>
              <a:buSzPct val="126000"/>
              <a:buFont typeface="Arial"/>
              <a:buChar char="•"/>
              <a:defRPr sz="1800" b="1" cap="none">
                <a:solidFill>
                  <a:srgbClr val="301C42"/>
                </a:solidFill>
                <a:latin typeface="+mn-lt"/>
                <a:cs typeface="Arial" pitchFamily="34" charset="0"/>
              </a:defRPr>
            </a:lvl1pPr>
            <a:lvl2pPr marL="971550" indent="-514350">
              <a:lnSpc>
                <a:spcPct val="100000"/>
              </a:lnSpc>
              <a:spcBef>
                <a:spcPts val="600"/>
              </a:spcBef>
              <a:spcAft>
                <a:spcPts val="600"/>
              </a:spcAft>
              <a:buClr>
                <a:srgbClr val="E33238"/>
              </a:buClr>
              <a:buFont typeface="Arial" panose="020B0604020202020204" pitchFamily="34" charset="0"/>
              <a:buChar char="•"/>
              <a:defRPr sz="1800" cap="none">
                <a:solidFill>
                  <a:srgbClr val="301C42"/>
                </a:solidFill>
                <a:latin typeface="Arial" pitchFamily="34" charset="0"/>
                <a:cs typeface="Arial" pitchFamily="34" charset="0"/>
              </a:defRPr>
            </a:lvl2pPr>
            <a:lvl3pPr marL="1257277" indent="-342900">
              <a:lnSpc>
                <a:spcPct val="100000"/>
              </a:lnSpc>
              <a:spcBef>
                <a:spcPts val="600"/>
              </a:spcBef>
              <a:spcAft>
                <a:spcPts val="600"/>
              </a:spcAft>
              <a:buClr>
                <a:srgbClr val="E33238"/>
              </a:buClr>
              <a:buFont typeface="Arial" panose="020B0604020202020204" pitchFamily="34" charset="0"/>
              <a:buChar char="•"/>
              <a:defRPr sz="1800" cap="none">
                <a:solidFill>
                  <a:srgbClr val="301C42"/>
                </a:solidFill>
                <a:latin typeface="Arial" pitchFamily="34" charset="0"/>
                <a:cs typeface="Arial" pitchFamily="34" charset="0"/>
              </a:defRPr>
            </a:lvl3pPr>
            <a:lvl4pPr marL="1714500" indent="-342900">
              <a:lnSpc>
                <a:spcPct val="100000"/>
              </a:lnSpc>
              <a:spcBef>
                <a:spcPts val="600"/>
              </a:spcBef>
              <a:spcAft>
                <a:spcPts val="600"/>
              </a:spcAft>
              <a:buClr>
                <a:srgbClr val="E33238"/>
              </a:buClr>
              <a:buFont typeface="Arial" panose="020B0604020202020204" pitchFamily="34" charset="0"/>
              <a:buChar char="•"/>
              <a:defRPr sz="1800" cap="none">
                <a:solidFill>
                  <a:srgbClr val="301C42"/>
                </a:solidFill>
                <a:latin typeface="Arial" pitchFamily="34" charset="0"/>
                <a:cs typeface="Arial"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609601" y="457199"/>
            <a:ext cx="11031537" cy="838201"/>
          </a:xfrm>
          <a:prstGeom prst="rect">
            <a:avLst/>
          </a:prstGeom>
        </p:spPr>
        <p:txBody>
          <a:bodyPr lIns="0" tIns="0" rIns="0" bIns="0" anchor="b" anchorCtr="0"/>
          <a:lstStyle>
            <a:lvl1pPr>
              <a:lnSpc>
                <a:spcPct val="100000"/>
              </a:lnSpc>
              <a:defRPr sz="2400" b="1">
                <a:solidFill>
                  <a:srgbClr val="301C42"/>
                </a:solidFill>
                <a:latin typeface="Arial Bold" pitchFamily="34" charset="0"/>
                <a:cs typeface="Arial Bold" pitchFamily="34" charset="0"/>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36E2619-C6E3-B04D-E011-5986C44B9B5E}"/>
              </a:ext>
            </a:extLst>
          </p:cNvPr>
          <p:cNvSpPr>
            <a:spLocks noGrp="1"/>
          </p:cNvSpPr>
          <p:nvPr>
            <p:ph type="sldNum" sz="quarter" idx="10"/>
          </p:nvPr>
        </p:nvSpPr>
        <p:spPr>
          <a:xfrm>
            <a:off x="74085" y="6181726"/>
            <a:ext cx="433916" cy="365125"/>
          </a:xfrm>
          <a:prstGeom prst="rect">
            <a:avLst/>
          </a:prstGeom>
        </p:spPr>
        <p:txBody>
          <a:bodyPr vert="horz" wrap="square" lIns="0" tIns="0" rIns="0" bIns="0" numCol="1" anchor="ctr" anchorCtr="0" compatLnSpc="1">
            <a:prstTxWarp prst="textNoShape">
              <a:avLst/>
            </a:prstTxWarp>
          </a:bodyPr>
          <a:lstStyle>
            <a:lvl1pPr algn="ctr" eaLnBrk="1" hangingPunct="1">
              <a:defRPr sz="1200">
                <a:solidFill>
                  <a:srgbClr val="999085"/>
                </a:solidFill>
              </a:defRPr>
            </a:lvl1pPr>
          </a:lstStyle>
          <a:p>
            <a:fld id="{CF7970C4-F3D8-2D45-973D-6B13598C82CA}" type="slidenum">
              <a:rPr lang="en-CA" altLang="en-US"/>
              <a:pPr/>
              <a:t>‹#›</a:t>
            </a:fld>
            <a:endParaRPr lang="en-CA" altLang="en-US"/>
          </a:p>
        </p:txBody>
      </p:sp>
      <p:sp>
        <p:nvSpPr>
          <p:cNvPr id="6" name="Footer Placeholder 3">
            <a:extLst>
              <a:ext uri="{FF2B5EF4-FFF2-40B4-BE49-F238E27FC236}">
                <a16:creationId xmlns:a16="http://schemas.microsoft.com/office/drawing/2014/main" id="{0D731C42-4B63-40F6-92F3-97F31B1A7631}"/>
              </a:ext>
            </a:extLst>
          </p:cNvPr>
          <p:cNvSpPr>
            <a:spLocks noGrp="1"/>
          </p:cNvSpPr>
          <p:nvPr>
            <p:ph type="ftr" sz="quarter" idx="11"/>
          </p:nvPr>
        </p:nvSpPr>
        <p:spPr>
          <a:xfrm>
            <a:off x="10363201" y="5775326"/>
            <a:ext cx="104563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999085"/>
                </a:solidFill>
              </a:defRPr>
            </a:lvl1pPr>
          </a:lstStyle>
          <a:p>
            <a:pPr>
              <a:defRPr/>
            </a:pPr>
            <a:r>
              <a:rPr lang="en-CA" altLang="en-US"/>
              <a:t>Unconscious bias learning solution</a:t>
            </a:r>
          </a:p>
        </p:txBody>
      </p:sp>
    </p:spTree>
    <p:extLst>
      <p:ext uri="{BB962C8B-B14F-4D97-AF65-F5344CB8AC3E}">
        <p14:creationId xmlns:p14="http://schemas.microsoft.com/office/powerpoint/2010/main" val="87601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 Dark Blue">
    <p:spTree>
      <p:nvGrpSpPr>
        <p:cNvPr id="1" name=""/>
        <p:cNvGrpSpPr/>
        <p:nvPr/>
      </p:nvGrpSpPr>
      <p:grpSpPr>
        <a:xfrm>
          <a:off x="0" y="0"/>
          <a:ext cx="0" cy="0"/>
          <a:chOff x="0" y="0"/>
          <a:chExt cx="0" cy="0"/>
        </a:xfrm>
      </p:grpSpPr>
      <p:pic>
        <p:nvPicPr>
          <p:cNvPr id="2" name="Picture 9" descr="\\TORFIL03\Personal\medeirot\Desktop\dkBlue.jpg">
            <a:extLst>
              <a:ext uri="{FF2B5EF4-FFF2-40B4-BE49-F238E27FC236}">
                <a16:creationId xmlns:a16="http://schemas.microsoft.com/office/drawing/2014/main" id="{BCB274B2-556B-0E73-12C1-73D1C2A4D6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46" t="4974" r="4054"/>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8" y="2176463"/>
            <a:ext cx="6916739" cy="2667000"/>
          </a:xfrm>
          <a:prstGeom prst="rect">
            <a:avLst/>
          </a:prstGeom>
        </p:spPr>
        <p:txBody>
          <a:bodyPr lIns="0" tIns="0" rIns="0" bIns="0"/>
          <a:lstStyle>
            <a:lvl1pPr algn="l">
              <a:lnSpc>
                <a:spcPct val="80000"/>
              </a:lnSpc>
              <a:spcBef>
                <a:spcPts val="0"/>
              </a:spcBef>
              <a:defRPr sz="3000" b="1" cap="all"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A02A0FA3-4A04-3967-AC54-A7714BE7CC26}"/>
              </a:ext>
            </a:extLst>
          </p:cNvPr>
          <p:cNvSpPr>
            <a:spLocks noGrp="1"/>
          </p:cNvSpPr>
          <p:nvPr>
            <p:ph type="ftr" sz="quarter" idx="10"/>
          </p:nvPr>
        </p:nvSpPr>
        <p:spPr/>
        <p:txBody>
          <a:bodyPr/>
          <a:lstStyle>
            <a:lvl1pPr algn="l" defTabSz="534924" eaLnBrk="1" fontAlgn="auto" hangingPunct="1">
              <a:spcBef>
                <a:spcPts val="0"/>
              </a:spcBef>
              <a:spcAft>
                <a:spcPts val="0"/>
              </a:spcAft>
              <a:defRPr sz="900">
                <a:solidFill>
                  <a:srgbClr val="999085"/>
                </a:solidFill>
                <a:latin typeface="Arial" panose="020B0604020202020204" pitchFamily="34" charset="0"/>
                <a:ea typeface="ＭＳ Ｐゴシック" panose="020B0600070205080204" pitchFamily="34" charset="-128"/>
                <a:cs typeface="Arial" panose="020B0604020202020204" pitchFamily="34" charset="0"/>
              </a:defRPr>
            </a:lvl1pPr>
          </a:lstStyle>
          <a:p>
            <a:pPr>
              <a:defRPr/>
            </a:pPr>
            <a:r>
              <a:rPr lang="en-CA"/>
              <a:t>Unconscious bias learning solution</a:t>
            </a:r>
          </a:p>
        </p:txBody>
      </p:sp>
    </p:spTree>
    <p:extLst>
      <p:ext uri="{BB962C8B-B14F-4D97-AF65-F5344CB8AC3E}">
        <p14:creationId xmlns:p14="http://schemas.microsoft.com/office/powerpoint/2010/main" val="35760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 Medium Grey">
    <p:spTree>
      <p:nvGrpSpPr>
        <p:cNvPr id="1" name=""/>
        <p:cNvGrpSpPr/>
        <p:nvPr/>
      </p:nvGrpSpPr>
      <p:grpSpPr>
        <a:xfrm>
          <a:off x="0" y="0"/>
          <a:ext cx="0" cy="0"/>
          <a:chOff x="0" y="0"/>
          <a:chExt cx="0" cy="0"/>
        </a:xfrm>
      </p:grpSpPr>
      <p:pic>
        <p:nvPicPr>
          <p:cNvPr id="2" name="Picture 9" descr="\\TORFIL03\Personal\medeirot\Desktop\grey.jpg">
            <a:extLst>
              <a:ext uri="{FF2B5EF4-FFF2-40B4-BE49-F238E27FC236}">
                <a16:creationId xmlns:a16="http://schemas.microsoft.com/office/drawing/2014/main" id="{5E600D0F-3FFC-5C65-EFBD-E4D4E96D01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787" t="3741" r="3539" b="1041"/>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8" y="2176463"/>
            <a:ext cx="6916739" cy="2667000"/>
          </a:xfrm>
          <a:prstGeom prst="rect">
            <a:avLst/>
          </a:prstGeom>
        </p:spPr>
        <p:txBody>
          <a:bodyPr lIns="0" tIns="0" rIns="0" bIns="0"/>
          <a:lstStyle>
            <a:lvl1pPr algn="l">
              <a:lnSpc>
                <a:spcPct val="80000"/>
              </a:lnSpc>
              <a:spcBef>
                <a:spcPts val="0"/>
              </a:spcBef>
              <a:defRPr sz="3000" b="1" cap="all"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4067E051-8EAF-EF67-3A31-0E2D2E14E151}"/>
              </a:ext>
            </a:extLst>
          </p:cNvPr>
          <p:cNvSpPr>
            <a:spLocks noGrp="1"/>
          </p:cNvSpPr>
          <p:nvPr>
            <p:ph type="ftr" sz="quarter" idx="10"/>
          </p:nvPr>
        </p:nvSpPr>
        <p:spPr/>
        <p:txBody>
          <a:bodyPr/>
          <a:lstStyle>
            <a:lvl1pPr algn="l" defTabSz="534924" eaLnBrk="1" fontAlgn="auto" hangingPunct="1">
              <a:spcBef>
                <a:spcPts val="0"/>
              </a:spcBef>
              <a:spcAft>
                <a:spcPts val="0"/>
              </a:spcAft>
              <a:defRPr sz="900">
                <a:solidFill>
                  <a:srgbClr val="999085"/>
                </a:solidFill>
                <a:latin typeface="Arial" panose="020B0604020202020204" pitchFamily="34" charset="0"/>
                <a:ea typeface="ＭＳ Ｐゴシック" panose="020B0600070205080204" pitchFamily="34" charset="-128"/>
                <a:cs typeface="Arial" panose="020B0604020202020204" pitchFamily="34" charset="0"/>
              </a:defRPr>
            </a:lvl1pPr>
          </a:lstStyle>
          <a:p>
            <a:pPr>
              <a:defRPr/>
            </a:pPr>
            <a:r>
              <a:rPr lang="en-CA"/>
              <a:t>Unconscious bias learning solution</a:t>
            </a:r>
          </a:p>
        </p:txBody>
      </p:sp>
    </p:spTree>
    <p:extLst>
      <p:ext uri="{BB962C8B-B14F-4D97-AF65-F5344CB8AC3E}">
        <p14:creationId xmlns:p14="http://schemas.microsoft.com/office/powerpoint/2010/main" val="250549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roon">
    <p:spTree>
      <p:nvGrpSpPr>
        <p:cNvPr id="1" name=""/>
        <p:cNvGrpSpPr/>
        <p:nvPr/>
      </p:nvGrpSpPr>
      <p:grpSpPr>
        <a:xfrm>
          <a:off x="0" y="0"/>
          <a:ext cx="0" cy="0"/>
          <a:chOff x="0" y="0"/>
          <a:chExt cx="0" cy="0"/>
        </a:xfrm>
      </p:grpSpPr>
      <p:sp>
        <p:nvSpPr>
          <p:cNvPr id="6" name="Title 1"/>
          <p:cNvSpPr>
            <a:spLocks noGrp="1"/>
          </p:cNvSpPr>
          <p:nvPr>
            <p:ph type="title"/>
          </p:nvPr>
        </p:nvSpPr>
        <p:spPr>
          <a:xfrm>
            <a:off x="636589" y="1501764"/>
            <a:ext cx="7639359" cy="2895069"/>
          </a:xfrm>
          <a:prstGeom prst="rect">
            <a:avLst/>
          </a:prstGeom>
        </p:spPr>
        <p:txBody>
          <a:bodyPr lIns="0" tIns="0" rIns="0" bIns="0" anchor="b" anchorCtr="0"/>
          <a:lstStyle>
            <a:lvl1pPr algn="l">
              <a:lnSpc>
                <a:spcPct val="80000"/>
              </a:lnSpc>
              <a:defRPr sz="5400" spc="0" baseline="0">
                <a:solidFill>
                  <a:schemeClr val="bg1"/>
                </a:solidFill>
                <a:latin typeface="Arial Bold" charset="0"/>
              </a:defRPr>
            </a:lvl1pPr>
          </a:lstStyle>
          <a:p>
            <a:r>
              <a:rPr lang="en-US"/>
              <a:t>Click to edit Master title style</a:t>
            </a:r>
            <a:endParaRPr lang="en-US" dirty="0"/>
          </a:p>
        </p:txBody>
      </p:sp>
      <p:sp>
        <p:nvSpPr>
          <p:cNvPr id="2" name="Slide Number Placeholder 4">
            <a:extLst>
              <a:ext uri="{FF2B5EF4-FFF2-40B4-BE49-F238E27FC236}">
                <a16:creationId xmlns:a16="http://schemas.microsoft.com/office/drawing/2014/main" id="{AFEDE12C-10F8-C37F-8D44-5AA8D67CA478}"/>
              </a:ext>
            </a:extLst>
          </p:cNvPr>
          <p:cNvSpPr>
            <a:spLocks noGrp="1"/>
          </p:cNvSpPr>
          <p:nvPr>
            <p:ph type="sldNum" sz="quarter" idx="10"/>
          </p:nvPr>
        </p:nvSpPr>
        <p:spPr>
          <a:xfrm>
            <a:off x="74085" y="6181726"/>
            <a:ext cx="433916" cy="365125"/>
          </a:xfrm>
        </p:spPr>
        <p:txBody>
          <a:bodyPr lIns="0" tIns="0" rIns="0" bIns="0"/>
          <a:lstStyle>
            <a:lvl1pPr algn="ctr">
              <a:defRPr>
                <a:solidFill>
                  <a:srgbClr val="999085"/>
                </a:solidFill>
              </a:defRPr>
            </a:lvl1pPr>
          </a:lstStyle>
          <a:p>
            <a:fld id="{BAD9F4F1-7E63-AD43-A229-E6476518D0AC}" type="slidenum">
              <a:rPr lang="en-CA" altLang="en-US"/>
              <a:pPr/>
              <a:t>‹#›</a:t>
            </a:fld>
            <a:endParaRPr lang="en-CA" altLang="en-US"/>
          </a:p>
        </p:txBody>
      </p:sp>
      <p:sp>
        <p:nvSpPr>
          <p:cNvPr id="3" name="Footer Placeholder 3">
            <a:extLst>
              <a:ext uri="{FF2B5EF4-FFF2-40B4-BE49-F238E27FC236}">
                <a16:creationId xmlns:a16="http://schemas.microsoft.com/office/drawing/2014/main" id="{8178EC8D-D360-C933-C9B3-444ED8B17F3C}"/>
              </a:ext>
            </a:extLst>
          </p:cNvPr>
          <p:cNvSpPr>
            <a:spLocks noGrp="1"/>
          </p:cNvSpPr>
          <p:nvPr>
            <p:ph type="ftr" sz="quarter" idx="11"/>
          </p:nvPr>
        </p:nvSpPr>
        <p:spPr>
          <a:xfrm>
            <a:off x="508000" y="6181726"/>
            <a:ext cx="5384800" cy="365125"/>
          </a:xfrm>
        </p:spPr>
        <p:txBody>
          <a:bodyPr/>
          <a:lstStyle>
            <a:lvl1pPr algn="l">
              <a:defRPr>
                <a:solidFill>
                  <a:srgbClr val="999085"/>
                </a:solidFill>
              </a:defRPr>
            </a:lvl1pPr>
          </a:lstStyle>
          <a:p>
            <a:pPr>
              <a:defRPr/>
            </a:pPr>
            <a:r>
              <a:rPr lang="en-CA" altLang="en-US"/>
              <a:t>Unconscious bias learning solution</a:t>
            </a:r>
          </a:p>
        </p:txBody>
      </p:sp>
    </p:spTree>
    <p:extLst>
      <p:ext uri="{BB962C8B-B14F-4D97-AF65-F5344CB8AC3E}">
        <p14:creationId xmlns:p14="http://schemas.microsoft.com/office/powerpoint/2010/main" val="75651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B3B86F-6710-1513-A5EE-FE0CC3FB4584}"/>
              </a:ext>
            </a:extLst>
          </p:cNvPr>
          <p:cNvSpPr/>
          <p:nvPr userDrawn="1"/>
        </p:nvSpPr>
        <p:spPr>
          <a:xfrm>
            <a:off x="0" y="5943600"/>
            <a:ext cx="12192000" cy="914400"/>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a:defRPr sz="1400">
                <a:solidFill>
                  <a:schemeClr val="tx1"/>
                </a:solidFill>
                <a:latin typeface="Arial" panose="020B0604020202020204" pitchFamily="34" charset="0"/>
                <a:ea typeface="ＭＳ Ｐゴシック" panose="020B0600070205080204" pitchFamily="34" charset="-128"/>
              </a:defRPr>
            </a:lvl3pPr>
            <a:lvl4pPr>
              <a:defRPr sz="1400">
                <a:solidFill>
                  <a:schemeClr val="tx1"/>
                </a:solidFill>
                <a:latin typeface="Arial" panose="020B0604020202020204" pitchFamily="34" charset="0"/>
                <a:ea typeface="ＭＳ Ｐゴシック" panose="020B0600070205080204" pitchFamily="34" charset="-128"/>
              </a:defRPr>
            </a:lvl4pPr>
            <a:lvl5pPr>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400" dirty="0">
              <a:solidFill>
                <a:srgbClr val="FFFFFF"/>
              </a:solidFill>
            </a:endParaRPr>
          </a:p>
        </p:txBody>
      </p:sp>
      <p:pic>
        <p:nvPicPr>
          <p:cNvPr id="3" name="Picture 7" descr="L:\Design Services\GOWLING WLG BRAND\Logo\GOWLING_WLG_LOGOS_151116\GWLG_PNG\GWLG_RGB.PNG">
            <a:extLst>
              <a:ext uri="{FF2B5EF4-FFF2-40B4-BE49-F238E27FC236}">
                <a16:creationId xmlns:a16="http://schemas.microsoft.com/office/drawing/2014/main" id="{EC3BB38E-8421-A364-B746-446D141536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45501" y="6040439"/>
            <a:ext cx="3359151"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3"/>
          </p:nvPr>
        </p:nvSpPr>
        <p:spPr>
          <a:xfrm>
            <a:off x="4558557" y="2362200"/>
            <a:ext cx="3048000" cy="1295400"/>
          </a:xfrm>
          <a:prstGeom prst="rect">
            <a:avLst/>
          </a:prstGeom>
        </p:spPr>
        <p:txBody>
          <a:bodyPr/>
          <a:lstStyle/>
          <a:p>
            <a:pPr lvl="0"/>
            <a:r>
              <a:rPr lang="en-US" noProof="0" dirty="0"/>
              <a:t>Click icon to add picture</a:t>
            </a:r>
            <a:endParaRPr lang="en-CA" noProof="0" dirty="0"/>
          </a:p>
        </p:txBody>
      </p:sp>
      <p:sp>
        <p:nvSpPr>
          <p:cNvPr id="4" name="Slide Number Placeholder 4">
            <a:extLst>
              <a:ext uri="{FF2B5EF4-FFF2-40B4-BE49-F238E27FC236}">
                <a16:creationId xmlns:a16="http://schemas.microsoft.com/office/drawing/2014/main" id="{5C43FF32-3C3F-9598-05C1-FE0A98CCA408}"/>
              </a:ext>
            </a:extLst>
          </p:cNvPr>
          <p:cNvSpPr>
            <a:spLocks noGrp="1"/>
          </p:cNvSpPr>
          <p:nvPr>
            <p:ph type="sldNum" sz="quarter" idx="14"/>
          </p:nvPr>
        </p:nvSpPr>
        <p:spPr>
          <a:xfrm>
            <a:off x="74085" y="6181726"/>
            <a:ext cx="433916" cy="365125"/>
          </a:xfrm>
          <a:prstGeom prst="rect">
            <a:avLst/>
          </a:prstGeom>
        </p:spPr>
        <p:txBody>
          <a:bodyPr vert="horz" wrap="square" lIns="0" tIns="0" rIns="0" bIns="0" numCol="1" anchor="ctr" anchorCtr="0" compatLnSpc="1">
            <a:prstTxWarp prst="textNoShape">
              <a:avLst/>
            </a:prstTxWarp>
          </a:bodyPr>
          <a:lstStyle>
            <a:lvl1pPr algn="ctr" eaLnBrk="1" hangingPunct="1">
              <a:defRPr sz="1200">
                <a:solidFill>
                  <a:srgbClr val="999085"/>
                </a:solidFill>
              </a:defRPr>
            </a:lvl1pPr>
          </a:lstStyle>
          <a:p>
            <a:fld id="{42159699-C3DE-1244-AE37-AB4F4C906162}" type="slidenum">
              <a:rPr lang="en-CA" altLang="en-US"/>
              <a:pPr/>
              <a:t>‹#›</a:t>
            </a:fld>
            <a:endParaRPr lang="en-CA" altLang="en-US"/>
          </a:p>
        </p:txBody>
      </p:sp>
      <p:sp>
        <p:nvSpPr>
          <p:cNvPr id="5" name="Footer Placeholder 3">
            <a:extLst>
              <a:ext uri="{FF2B5EF4-FFF2-40B4-BE49-F238E27FC236}">
                <a16:creationId xmlns:a16="http://schemas.microsoft.com/office/drawing/2014/main" id="{7B39F99E-76F2-5520-DED7-6C9F8BA545A8}"/>
              </a:ext>
            </a:extLst>
          </p:cNvPr>
          <p:cNvSpPr>
            <a:spLocks noGrp="1"/>
          </p:cNvSpPr>
          <p:nvPr>
            <p:ph type="ftr" sz="quarter" idx="15"/>
          </p:nvPr>
        </p:nvSpPr>
        <p:spPr>
          <a:xfrm>
            <a:off x="508000" y="6181726"/>
            <a:ext cx="538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999085"/>
                </a:solidFill>
              </a:defRPr>
            </a:lvl1pPr>
          </a:lstStyle>
          <a:p>
            <a:pPr>
              <a:defRPr/>
            </a:pPr>
            <a:r>
              <a:rPr lang="en-CA" altLang="en-US"/>
              <a:t>Unconscious bias learning solution</a:t>
            </a:r>
          </a:p>
        </p:txBody>
      </p:sp>
    </p:spTree>
    <p:extLst>
      <p:ext uri="{BB962C8B-B14F-4D97-AF65-F5344CB8AC3E}">
        <p14:creationId xmlns:p14="http://schemas.microsoft.com/office/powerpoint/2010/main" val="1588515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Questions">
    <p:spTree>
      <p:nvGrpSpPr>
        <p:cNvPr id="1" name=""/>
        <p:cNvGrpSpPr/>
        <p:nvPr/>
      </p:nvGrpSpPr>
      <p:grpSpPr>
        <a:xfrm>
          <a:off x="0" y="0"/>
          <a:ext cx="0" cy="0"/>
          <a:chOff x="0" y="0"/>
          <a:chExt cx="0" cy="0"/>
        </a:xfrm>
      </p:grpSpPr>
      <p:pic>
        <p:nvPicPr>
          <p:cNvPr id="2" name="Picture 2" descr="\\TORFIL03\Personal\medeirot\Desktop\qw.jpg">
            <a:extLst>
              <a:ext uri="{FF2B5EF4-FFF2-40B4-BE49-F238E27FC236}">
                <a16:creationId xmlns:a16="http://schemas.microsoft.com/office/drawing/2014/main" id="{F91FE933-8186-FF94-C3B1-A49EF1BB1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15642985-6D7D-59C8-E3F9-B303FA782711}"/>
              </a:ext>
            </a:extLst>
          </p:cNvPr>
          <p:cNvSpPr txBox="1">
            <a:spLocks/>
          </p:cNvSpPr>
          <p:nvPr userDrawn="1"/>
        </p:nvSpPr>
        <p:spPr>
          <a:xfrm>
            <a:off x="1524000" y="3581400"/>
            <a:ext cx="5994400" cy="719138"/>
          </a:xfrm>
          <a:prstGeom prst="rect">
            <a:avLst/>
          </a:prstGeom>
        </p:spPr>
        <p:txBody>
          <a:bodyPr lIns="0" tIns="0" rIns="0" bIns="0" anchor="b"/>
          <a:lstStyle>
            <a:lvl1pPr defTabSz="912813">
              <a:defRPr sz="1400">
                <a:solidFill>
                  <a:schemeClr val="tx1"/>
                </a:solidFill>
                <a:latin typeface="Arial" panose="020B0604020202020204" pitchFamily="34" charset="0"/>
                <a:ea typeface="ＭＳ Ｐゴシック" panose="020B0600070205080204" pitchFamily="34" charset="-128"/>
              </a:defRPr>
            </a:lvl1pPr>
            <a:lvl2pPr marL="37931725" indent="-37474525" defTabSz="912813">
              <a:defRPr sz="1400">
                <a:solidFill>
                  <a:schemeClr val="tx1"/>
                </a:solidFill>
                <a:latin typeface="Arial" panose="020B0604020202020204" pitchFamily="34" charset="0"/>
                <a:ea typeface="ＭＳ Ｐゴシック" panose="020B0600070205080204" pitchFamily="34" charset="-128"/>
              </a:defRPr>
            </a:lvl2pPr>
            <a:lvl3pPr>
              <a:defRPr sz="1400">
                <a:solidFill>
                  <a:schemeClr val="tx1"/>
                </a:solidFill>
                <a:latin typeface="Arial" panose="020B0604020202020204" pitchFamily="34" charset="0"/>
                <a:ea typeface="ＭＳ Ｐゴシック" panose="020B0600070205080204" pitchFamily="34" charset="-128"/>
              </a:defRPr>
            </a:lvl3pPr>
            <a:lvl4pPr>
              <a:defRPr sz="1400">
                <a:solidFill>
                  <a:schemeClr val="tx1"/>
                </a:solidFill>
                <a:latin typeface="Arial" panose="020B0604020202020204" pitchFamily="34" charset="0"/>
                <a:ea typeface="ＭＳ Ｐゴシック" panose="020B0600070205080204" pitchFamily="34" charset="-128"/>
              </a:defRPr>
            </a:lvl4pPr>
            <a:lvl5pPr>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defRPr/>
            </a:pPr>
            <a:r>
              <a:rPr lang="en-US" altLang="en-US" sz="4800" dirty="0">
                <a:solidFill>
                  <a:schemeClr val="bg1"/>
                </a:solidFill>
                <a:latin typeface="Arial Bold" panose="020B0704020202020204" pitchFamily="34" charset="0"/>
              </a:rPr>
              <a:t>QUESTIONS?</a:t>
            </a:r>
          </a:p>
        </p:txBody>
      </p:sp>
      <p:sp>
        <p:nvSpPr>
          <p:cNvPr id="4" name="Rectangle 3">
            <a:extLst>
              <a:ext uri="{FF2B5EF4-FFF2-40B4-BE49-F238E27FC236}">
                <a16:creationId xmlns:a16="http://schemas.microsoft.com/office/drawing/2014/main" id="{C93E7F11-2B83-285A-F955-2EE5D7D664E2}"/>
              </a:ext>
            </a:extLst>
          </p:cNvPr>
          <p:cNvSpPr/>
          <p:nvPr userDrawn="1"/>
        </p:nvSpPr>
        <p:spPr>
          <a:xfrm>
            <a:off x="0" y="5943600"/>
            <a:ext cx="12192000" cy="914400"/>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ea typeface="ＭＳ Ｐゴシック" panose="020B0600070205080204" pitchFamily="34" charset="-128"/>
              </a:defRPr>
            </a:lvl1pPr>
            <a:lvl2pPr marL="37931725" indent="-37474525">
              <a:defRPr sz="1400">
                <a:solidFill>
                  <a:schemeClr val="tx1"/>
                </a:solidFill>
                <a:latin typeface="Arial" panose="020B0604020202020204" pitchFamily="34" charset="0"/>
                <a:ea typeface="ＭＳ Ｐゴシック" panose="020B0600070205080204" pitchFamily="34" charset="-128"/>
              </a:defRPr>
            </a:lvl2pPr>
            <a:lvl3pPr>
              <a:defRPr sz="1400">
                <a:solidFill>
                  <a:schemeClr val="tx1"/>
                </a:solidFill>
                <a:latin typeface="Arial" panose="020B0604020202020204" pitchFamily="34" charset="0"/>
                <a:ea typeface="ＭＳ Ｐゴシック" panose="020B0600070205080204" pitchFamily="34" charset="-128"/>
              </a:defRPr>
            </a:lvl3pPr>
            <a:lvl4pPr>
              <a:defRPr sz="1400">
                <a:solidFill>
                  <a:schemeClr val="tx1"/>
                </a:solidFill>
                <a:latin typeface="Arial" panose="020B0604020202020204" pitchFamily="34" charset="0"/>
                <a:ea typeface="ＭＳ Ｐゴシック" panose="020B0600070205080204" pitchFamily="34" charset="-128"/>
              </a:defRPr>
            </a:lvl4pPr>
            <a:lvl5pPr>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400" dirty="0">
              <a:solidFill>
                <a:srgbClr val="FFFFFF"/>
              </a:solidFill>
            </a:endParaRPr>
          </a:p>
        </p:txBody>
      </p:sp>
      <p:pic>
        <p:nvPicPr>
          <p:cNvPr id="5" name="Picture 9" descr="L:\Design Services\GOWLING WLG BRAND\Logo\GOWLING_WLG_LOGOS_151116\GWLG_PNG\GWLG_RGB.PNG">
            <a:extLst>
              <a:ext uri="{FF2B5EF4-FFF2-40B4-BE49-F238E27FC236}">
                <a16:creationId xmlns:a16="http://schemas.microsoft.com/office/drawing/2014/main" id="{9E86DDD8-3067-39E1-ED31-3B16DFA588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5501" y="6040439"/>
            <a:ext cx="3359151"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a:extLst>
              <a:ext uri="{FF2B5EF4-FFF2-40B4-BE49-F238E27FC236}">
                <a16:creationId xmlns:a16="http://schemas.microsoft.com/office/drawing/2014/main" id="{84E4C2C7-3D80-7B26-8950-5B7F91816909}"/>
              </a:ext>
            </a:extLst>
          </p:cNvPr>
          <p:cNvSpPr>
            <a:spLocks noGrp="1"/>
          </p:cNvSpPr>
          <p:nvPr>
            <p:ph type="sldNum" sz="quarter" idx="10"/>
          </p:nvPr>
        </p:nvSpPr>
        <p:spPr>
          <a:xfrm>
            <a:off x="74085" y="6181726"/>
            <a:ext cx="433916" cy="365125"/>
          </a:xfrm>
          <a:prstGeom prst="rect">
            <a:avLst/>
          </a:prstGeom>
        </p:spPr>
        <p:txBody>
          <a:bodyPr vert="horz" wrap="square" lIns="0" tIns="0" rIns="0" bIns="0" numCol="1" anchor="ctr" anchorCtr="0" compatLnSpc="1">
            <a:prstTxWarp prst="textNoShape">
              <a:avLst/>
            </a:prstTxWarp>
          </a:bodyPr>
          <a:lstStyle>
            <a:lvl1pPr algn="ctr" eaLnBrk="1" hangingPunct="1">
              <a:defRPr sz="1200">
                <a:solidFill>
                  <a:srgbClr val="999085"/>
                </a:solidFill>
                <a:cs typeface="Arial" panose="020B0604020202020204" pitchFamily="34" charset="0"/>
              </a:defRPr>
            </a:lvl1pPr>
          </a:lstStyle>
          <a:p>
            <a:fld id="{5DF7D201-49A6-1D45-B7CC-65F6140354DF}" type="slidenum">
              <a:rPr lang="en-CA" altLang="en-US"/>
              <a:pPr/>
              <a:t>‹#›</a:t>
            </a:fld>
            <a:endParaRPr lang="en-CA" altLang="en-US"/>
          </a:p>
        </p:txBody>
      </p:sp>
      <p:sp>
        <p:nvSpPr>
          <p:cNvPr id="7" name="Footer Placeholder 3">
            <a:extLst>
              <a:ext uri="{FF2B5EF4-FFF2-40B4-BE49-F238E27FC236}">
                <a16:creationId xmlns:a16="http://schemas.microsoft.com/office/drawing/2014/main" id="{F1645D1C-7A63-5F53-1178-C610A5FC8ED6}"/>
              </a:ext>
            </a:extLst>
          </p:cNvPr>
          <p:cNvSpPr>
            <a:spLocks noGrp="1"/>
          </p:cNvSpPr>
          <p:nvPr>
            <p:ph type="ftr" sz="quarter" idx="11"/>
          </p:nvPr>
        </p:nvSpPr>
        <p:spPr>
          <a:xfrm>
            <a:off x="508000" y="6181726"/>
            <a:ext cx="538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999085"/>
                </a:solidFill>
                <a:cs typeface="Arial" panose="020B0604020202020204" pitchFamily="34" charset="0"/>
              </a:defRPr>
            </a:lvl1pPr>
          </a:lstStyle>
          <a:p>
            <a:pPr>
              <a:defRPr/>
            </a:pPr>
            <a:r>
              <a:rPr lang="en-CA" altLang="en-US"/>
              <a:t>Unconscious bias learning solution</a:t>
            </a:r>
          </a:p>
        </p:txBody>
      </p:sp>
    </p:spTree>
    <p:extLst>
      <p:ext uri="{BB962C8B-B14F-4D97-AF65-F5344CB8AC3E}">
        <p14:creationId xmlns:p14="http://schemas.microsoft.com/office/powerpoint/2010/main" val="3467297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3235-A641-83C8-266B-34EEA79AD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4DD05D6-F0C0-97E8-CE6F-325BF5FBF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B2AEBB8-8A82-095F-A3C8-B7BD4F14FD0A}"/>
              </a:ext>
            </a:extLst>
          </p:cNvPr>
          <p:cNvSpPr>
            <a:spLocks noGrp="1"/>
          </p:cNvSpPr>
          <p:nvPr>
            <p:ph type="dt" sz="half" idx="10"/>
          </p:nvPr>
        </p:nvSpPr>
        <p:spPr/>
        <p:txBody>
          <a:bodyPr/>
          <a:lstStyle/>
          <a:p>
            <a:fld id="{0FE9C005-9C81-4F79-8117-73DC16712B2C}" type="datetime1">
              <a:rPr lang="en-US" smtClean="0"/>
              <a:t>6/7/23</a:t>
            </a:fld>
            <a:endParaRPr lang="en-US" dirty="0"/>
          </a:p>
        </p:txBody>
      </p:sp>
      <p:sp>
        <p:nvSpPr>
          <p:cNvPr id="5" name="Footer Placeholder 4">
            <a:extLst>
              <a:ext uri="{FF2B5EF4-FFF2-40B4-BE49-F238E27FC236}">
                <a16:creationId xmlns:a16="http://schemas.microsoft.com/office/drawing/2014/main" id="{D946BC04-E39A-23E3-C987-EB57C25CFFAF}"/>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DAC45D59-BD6B-F6DD-1106-3CED5FA2280E}"/>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6518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86EC-806D-F773-AA53-D1B8D356E1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5237B1-35A6-2039-73B2-949C6473A1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FE829B-E01F-F0F3-AA3A-87DF9AA4A122}"/>
              </a:ext>
            </a:extLst>
          </p:cNvPr>
          <p:cNvSpPr>
            <a:spLocks noGrp="1"/>
          </p:cNvSpPr>
          <p:nvPr>
            <p:ph type="dt" sz="half" idx="10"/>
          </p:nvPr>
        </p:nvSpPr>
        <p:spPr/>
        <p:txBody>
          <a:bodyPr/>
          <a:lstStyle/>
          <a:p>
            <a:fld id="{06BC7469-BEA2-400A-A3C7-A6816986ED41}" type="datetime1">
              <a:rPr lang="en-US" smtClean="0"/>
              <a:t>6/7/23</a:t>
            </a:fld>
            <a:endParaRPr lang="en-US" dirty="0"/>
          </a:p>
        </p:txBody>
      </p:sp>
      <p:sp>
        <p:nvSpPr>
          <p:cNvPr id="5" name="Footer Placeholder 4">
            <a:extLst>
              <a:ext uri="{FF2B5EF4-FFF2-40B4-BE49-F238E27FC236}">
                <a16:creationId xmlns:a16="http://schemas.microsoft.com/office/drawing/2014/main" id="{281D8730-991A-B4A1-AD28-22E3AAA3A025}"/>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8B74F4A7-6B5F-D844-3366-CF1AA652DEFE}"/>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43350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86EC-806D-F773-AA53-D1B8D356E1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5237B1-35A6-2039-73B2-949C6473A1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FE829B-E01F-F0F3-AA3A-87DF9AA4A122}"/>
              </a:ext>
            </a:extLst>
          </p:cNvPr>
          <p:cNvSpPr>
            <a:spLocks noGrp="1"/>
          </p:cNvSpPr>
          <p:nvPr>
            <p:ph type="dt" sz="half" idx="10"/>
          </p:nvPr>
        </p:nvSpPr>
        <p:spPr/>
        <p:txBody>
          <a:bodyPr/>
          <a:lstStyle/>
          <a:p>
            <a:fld id="{3E8FCCF6-0C6E-4763-BF43-1EA67FD0F348}" type="datetime1">
              <a:rPr lang="en-US" smtClean="0"/>
              <a:t>6/7/23</a:t>
            </a:fld>
            <a:endParaRPr lang="en-US" dirty="0"/>
          </a:p>
        </p:txBody>
      </p:sp>
      <p:sp>
        <p:nvSpPr>
          <p:cNvPr id="5" name="Footer Placeholder 4">
            <a:extLst>
              <a:ext uri="{FF2B5EF4-FFF2-40B4-BE49-F238E27FC236}">
                <a16:creationId xmlns:a16="http://schemas.microsoft.com/office/drawing/2014/main" id="{281D8730-991A-B4A1-AD28-22E3AAA3A025}"/>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8B74F4A7-6B5F-D844-3366-CF1AA652DEFE}"/>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48340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B640-9F72-0EFC-8FC8-A5A4A6452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CFECF4C-3DC4-BBCA-EB5F-E81C731A0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2DB94C-9B96-5629-3832-0771E73D243E}"/>
              </a:ext>
            </a:extLst>
          </p:cNvPr>
          <p:cNvSpPr>
            <a:spLocks noGrp="1"/>
          </p:cNvSpPr>
          <p:nvPr>
            <p:ph type="dt" sz="half" idx="10"/>
          </p:nvPr>
        </p:nvSpPr>
        <p:spPr/>
        <p:txBody>
          <a:bodyPr/>
          <a:lstStyle/>
          <a:p>
            <a:fld id="{FD942F5D-6238-4D9F-95E6-D890632D6F40}" type="datetime1">
              <a:rPr lang="en-US" smtClean="0"/>
              <a:t>6/7/23</a:t>
            </a:fld>
            <a:endParaRPr lang="en-US" dirty="0"/>
          </a:p>
        </p:txBody>
      </p:sp>
      <p:sp>
        <p:nvSpPr>
          <p:cNvPr id="5" name="Footer Placeholder 4">
            <a:extLst>
              <a:ext uri="{FF2B5EF4-FFF2-40B4-BE49-F238E27FC236}">
                <a16:creationId xmlns:a16="http://schemas.microsoft.com/office/drawing/2014/main" id="{18BAE880-1F08-673B-00E6-29CB981BA3A3}"/>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12288359-B002-0AB8-88F7-5A4C1163623D}"/>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0980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0D77-6729-7CE3-322D-52E199ABAF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59262F6-FE73-F118-22BD-81BCB5A56F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EB0D2EB-2664-EAFC-56D9-7247E45D89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EADEAF5-1137-DF38-5BB6-89A8B1D4F21F}"/>
              </a:ext>
            </a:extLst>
          </p:cNvPr>
          <p:cNvSpPr>
            <a:spLocks noGrp="1"/>
          </p:cNvSpPr>
          <p:nvPr>
            <p:ph type="dt" sz="half" idx="10"/>
          </p:nvPr>
        </p:nvSpPr>
        <p:spPr/>
        <p:txBody>
          <a:bodyPr/>
          <a:lstStyle/>
          <a:p>
            <a:fld id="{3EA6EDAB-9662-48A6-B339-102AE3E84BBD}" type="datetime1">
              <a:rPr lang="en-US" smtClean="0"/>
              <a:t>6/7/23</a:t>
            </a:fld>
            <a:endParaRPr lang="en-US" dirty="0"/>
          </a:p>
        </p:txBody>
      </p:sp>
      <p:sp>
        <p:nvSpPr>
          <p:cNvPr id="6" name="Footer Placeholder 5">
            <a:extLst>
              <a:ext uri="{FF2B5EF4-FFF2-40B4-BE49-F238E27FC236}">
                <a16:creationId xmlns:a16="http://schemas.microsoft.com/office/drawing/2014/main" id="{4AA3BA65-C94D-470A-6CBD-CB08670DAEE1}"/>
              </a:ext>
            </a:extLst>
          </p:cNvPr>
          <p:cNvSpPr>
            <a:spLocks noGrp="1"/>
          </p:cNvSpPr>
          <p:nvPr>
            <p:ph type="ftr" sz="quarter" idx="11"/>
          </p:nvPr>
        </p:nvSpPr>
        <p:spPr/>
        <p:txBody>
          <a:bodyPr/>
          <a:lstStyle/>
          <a:p>
            <a:pPr>
              <a:defRPr/>
            </a:pPr>
            <a:r>
              <a:rPr lang="en-CA"/>
              <a:t>Unconscious bias learning solution</a:t>
            </a:r>
          </a:p>
        </p:txBody>
      </p:sp>
      <p:sp>
        <p:nvSpPr>
          <p:cNvPr id="7" name="Slide Number Placeholder 6">
            <a:extLst>
              <a:ext uri="{FF2B5EF4-FFF2-40B4-BE49-F238E27FC236}">
                <a16:creationId xmlns:a16="http://schemas.microsoft.com/office/drawing/2014/main" id="{049BB9A9-C6CD-CB1D-3EA7-267155818774}"/>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9505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45A3-9C36-6B60-9D6A-4DF57B129B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A6B0D05-DC9E-313A-E26E-4869E3244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1DCBC-BF7F-8D75-4FE6-7CA800F30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9A4A94-161E-AF22-3853-2A8084450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F0C3-B5E2-8869-3FBC-8201A782CE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F97218-2B4F-AECE-F4E4-AFE648095B28}"/>
              </a:ext>
            </a:extLst>
          </p:cNvPr>
          <p:cNvSpPr>
            <a:spLocks noGrp="1"/>
          </p:cNvSpPr>
          <p:nvPr>
            <p:ph type="dt" sz="half" idx="10"/>
          </p:nvPr>
        </p:nvSpPr>
        <p:spPr/>
        <p:txBody>
          <a:bodyPr/>
          <a:lstStyle/>
          <a:p>
            <a:fld id="{EABB1C17-0B29-4232-BAD5-C927C5A8F5CB}" type="datetime1">
              <a:rPr lang="en-US" smtClean="0"/>
              <a:t>6/7/23</a:t>
            </a:fld>
            <a:endParaRPr lang="en-US" dirty="0"/>
          </a:p>
        </p:txBody>
      </p:sp>
      <p:sp>
        <p:nvSpPr>
          <p:cNvPr id="8" name="Footer Placeholder 7">
            <a:extLst>
              <a:ext uri="{FF2B5EF4-FFF2-40B4-BE49-F238E27FC236}">
                <a16:creationId xmlns:a16="http://schemas.microsoft.com/office/drawing/2014/main" id="{C19C2D77-5099-5F4D-7D2D-131F069E085E}"/>
              </a:ext>
            </a:extLst>
          </p:cNvPr>
          <p:cNvSpPr>
            <a:spLocks noGrp="1"/>
          </p:cNvSpPr>
          <p:nvPr>
            <p:ph type="ftr" sz="quarter" idx="11"/>
          </p:nvPr>
        </p:nvSpPr>
        <p:spPr/>
        <p:txBody>
          <a:bodyPr/>
          <a:lstStyle/>
          <a:p>
            <a:pPr>
              <a:defRPr/>
            </a:pPr>
            <a:r>
              <a:rPr lang="en-CA"/>
              <a:t>Unconscious bias learning solution</a:t>
            </a:r>
          </a:p>
        </p:txBody>
      </p:sp>
      <p:sp>
        <p:nvSpPr>
          <p:cNvPr id="9" name="Slide Number Placeholder 8">
            <a:extLst>
              <a:ext uri="{FF2B5EF4-FFF2-40B4-BE49-F238E27FC236}">
                <a16:creationId xmlns:a16="http://schemas.microsoft.com/office/drawing/2014/main" id="{5EF02756-286E-331F-BDFC-A49940EB5EBA}"/>
              </a:ext>
            </a:extLst>
          </p:cNvPr>
          <p:cNvSpPr>
            <a:spLocks noGrp="1"/>
          </p:cNvSpPr>
          <p:nvPr>
            <p:ph type="sldNum" sz="quarter" idx="12"/>
          </p:nvPr>
        </p:nvSpPr>
        <p:spPr/>
        <p:txBody>
          <a:bodyPr/>
          <a:lstStyle/>
          <a:p>
            <a:fld id="{E2ED351E-5C26-DB47-84B7-DE105C02E277}" type="slidenum">
              <a:rPr lang="en-CA" altLang="en-US" smtClean="0"/>
              <a:pPr/>
              <a:t>‹#›</a:t>
            </a:fld>
            <a:endParaRPr lang="en-CA" altLang="en-US"/>
          </a:p>
        </p:txBody>
      </p:sp>
    </p:spTree>
    <p:extLst>
      <p:ext uri="{BB962C8B-B14F-4D97-AF65-F5344CB8AC3E}">
        <p14:creationId xmlns:p14="http://schemas.microsoft.com/office/powerpoint/2010/main" val="23594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BCAE-D0DF-DFAB-659F-F54E6ED3DAF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F217D5-8CC8-9D57-0F1F-7CA851C67555}"/>
              </a:ext>
            </a:extLst>
          </p:cNvPr>
          <p:cNvSpPr>
            <a:spLocks noGrp="1"/>
          </p:cNvSpPr>
          <p:nvPr>
            <p:ph type="dt" sz="half" idx="10"/>
          </p:nvPr>
        </p:nvSpPr>
        <p:spPr/>
        <p:txBody>
          <a:bodyPr/>
          <a:lstStyle/>
          <a:p>
            <a:fld id="{E49B9E9F-11EF-4478-9EFA-1C3F34616FD3}" type="datetime1">
              <a:rPr lang="en-US" smtClean="0"/>
              <a:t>6/7/23</a:t>
            </a:fld>
            <a:endParaRPr lang="en-US" dirty="0"/>
          </a:p>
        </p:txBody>
      </p:sp>
      <p:sp>
        <p:nvSpPr>
          <p:cNvPr id="4" name="Footer Placeholder 3">
            <a:extLst>
              <a:ext uri="{FF2B5EF4-FFF2-40B4-BE49-F238E27FC236}">
                <a16:creationId xmlns:a16="http://schemas.microsoft.com/office/drawing/2014/main" id="{3A8D562E-FA65-273C-FC85-285A53B98799}"/>
              </a:ext>
            </a:extLst>
          </p:cNvPr>
          <p:cNvSpPr>
            <a:spLocks noGrp="1"/>
          </p:cNvSpPr>
          <p:nvPr>
            <p:ph type="ftr" sz="quarter" idx="11"/>
          </p:nvPr>
        </p:nvSpPr>
        <p:spPr/>
        <p:txBody>
          <a:bodyPr/>
          <a:lstStyle/>
          <a:p>
            <a:pPr>
              <a:defRPr/>
            </a:pPr>
            <a:r>
              <a:rPr lang="en-CA"/>
              <a:t>Unconscious bias learning solution</a:t>
            </a:r>
          </a:p>
        </p:txBody>
      </p:sp>
      <p:sp>
        <p:nvSpPr>
          <p:cNvPr id="5" name="Slide Number Placeholder 4">
            <a:extLst>
              <a:ext uri="{FF2B5EF4-FFF2-40B4-BE49-F238E27FC236}">
                <a16:creationId xmlns:a16="http://schemas.microsoft.com/office/drawing/2014/main" id="{F602DF94-8245-68E8-A1DE-C39E700C0BB7}"/>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42857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48DB5-60B2-B583-35F6-D1D954B8E4F9}"/>
              </a:ext>
            </a:extLst>
          </p:cNvPr>
          <p:cNvSpPr>
            <a:spLocks noGrp="1"/>
          </p:cNvSpPr>
          <p:nvPr>
            <p:ph type="dt" sz="half" idx="10"/>
          </p:nvPr>
        </p:nvSpPr>
        <p:spPr/>
        <p:txBody>
          <a:bodyPr/>
          <a:lstStyle/>
          <a:p>
            <a:fld id="{07C3CDED-8799-422A-9B75-14359F0AF886}" type="datetime1">
              <a:rPr lang="en-US" smtClean="0"/>
              <a:t>6/7/23</a:t>
            </a:fld>
            <a:endParaRPr lang="en-US" dirty="0"/>
          </a:p>
        </p:txBody>
      </p:sp>
      <p:sp>
        <p:nvSpPr>
          <p:cNvPr id="3" name="Footer Placeholder 2">
            <a:extLst>
              <a:ext uri="{FF2B5EF4-FFF2-40B4-BE49-F238E27FC236}">
                <a16:creationId xmlns:a16="http://schemas.microsoft.com/office/drawing/2014/main" id="{585609C5-E094-56C8-BBC1-B5B42105310D}"/>
              </a:ext>
            </a:extLst>
          </p:cNvPr>
          <p:cNvSpPr>
            <a:spLocks noGrp="1"/>
          </p:cNvSpPr>
          <p:nvPr>
            <p:ph type="ftr" sz="quarter" idx="11"/>
          </p:nvPr>
        </p:nvSpPr>
        <p:spPr/>
        <p:txBody>
          <a:bodyPr/>
          <a:lstStyle/>
          <a:p>
            <a:pPr>
              <a:defRPr/>
            </a:pPr>
            <a:r>
              <a:rPr lang="en-CA"/>
              <a:t>Unconscious bias learning solution</a:t>
            </a:r>
          </a:p>
        </p:txBody>
      </p:sp>
      <p:sp>
        <p:nvSpPr>
          <p:cNvPr id="4" name="Slide Number Placeholder 3">
            <a:extLst>
              <a:ext uri="{FF2B5EF4-FFF2-40B4-BE49-F238E27FC236}">
                <a16:creationId xmlns:a16="http://schemas.microsoft.com/office/drawing/2014/main" id="{64672E07-FF96-42A2-D85D-2114DBEC322B}"/>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94242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5546-9795-B06F-CD62-8D7A3815B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C749438-C2F8-8113-1167-7310494AC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4A2F72-68F6-E1A0-D17C-AFEB342BE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03D03-90BC-D562-76A2-C3B10AB50CCF}"/>
              </a:ext>
            </a:extLst>
          </p:cNvPr>
          <p:cNvSpPr>
            <a:spLocks noGrp="1"/>
          </p:cNvSpPr>
          <p:nvPr>
            <p:ph type="dt" sz="half" idx="10"/>
          </p:nvPr>
        </p:nvSpPr>
        <p:spPr/>
        <p:txBody>
          <a:bodyPr/>
          <a:lstStyle/>
          <a:p>
            <a:fld id="{A1BA59C4-4A62-4C59-9A9B-F3080C0CC378}" type="datetime1">
              <a:rPr lang="en-US" smtClean="0"/>
              <a:t>6/7/23</a:t>
            </a:fld>
            <a:endParaRPr lang="en-US" dirty="0"/>
          </a:p>
        </p:txBody>
      </p:sp>
      <p:sp>
        <p:nvSpPr>
          <p:cNvPr id="6" name="Footer Placeholder 5">
            <a:extLst>
              <a:ext uri="{FF2B5EF4-FFF2-40B4-BE49-F238E27FC236}">
                <a16:creationId xmlns:a16="http://schemas.microsoft.com/office/drawing/2014/main" id="{CA985ADF-4D3D-17DD-ED4C-6A2AE427CAAD}"/>
              </a:ext>
            </a:extLst>
          </p:cNvPr>
          <p:cNvSpPr>
            <a:spLocks noGrp="1"/>
          </p:cNvSpPr>
          <p:nvPr>
            <p:ph type="ftr" sz="quarter" idx="11"/>
          </p:nvPr>
        </p:nvSpPr>
        <p:spPr/>
        <p:txBody>
          <a:bodyPr/>
          <a:lstStyle/>
          <a:p>
            <a:pPr>
              <a:defRPr/>
            </a:pPr>
            <a:r>
              <a:rPr lang="en-CA"/>
              <a:t>Unconscious bias learning solution</a:t>
            </a:r>
          </a:p>
        </p:txBody>
      </p:sp>
      <p:sp>
        <p:nvSpPr>
          <p:cNvPr id="7" name="Slide Number Placeholder 6">
            <a:extLst>
              <a:ext uri="{FF2B5EF4-FFF2-40B4-BE49-F238E27FC236}">
                <a16:creationId xmlns:a16="http://schemas.microsoft.com/office/drawing/2014/main" id="{294E95F4-87D4-0F14-232E-35EE5E6D45DE}"/>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38303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BA30-6D62-4E71-9CE5-9969EBCD4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EA66F0F-509F-7834-924B-816CC0658E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5D9AD2A-3A8A-A6B2-94E1-C905A03D4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E3C65-8A7F-35B8-5435-19A7FD47068B}"/>
              </a:ext>
            </a:extLst>
          </p:cNvPr>
          <p:cNvSpPr>
            <a:spLocks noGrp="1"/>
          </p:cNvSpPr>
          <p:nvPr>
            <p:ph type="dt" sz="half" idx="10"/>
          </p:nvPr>
        </p:nvSpPr>
        <p:spPr/>
        <p:txBody>
          <a:bodyPr/>
          <a:lstStyle/>
          <a:p>
            <a:fld id="{F3972C64-248E-4F77-B6BA-C153DB82F51A}" type="datetime1">
              <a:rPr lang="en-US" smtClean="0"/>
              <a:t>6/7/23</a:t>
            </a:fld>
            <a:endParaRPr lang="en-US" dirty="0"/>
          </a:p>
        </p:txBody>
      </p:sp>
      <p:sp>
        <p:nvSpPr>
          <p:cNvPr id="6" name="Footer Placeholder 5">
            <a:extLst>
              <a:ext uri="{FF2B5EF4-FFF2-40B4-BE49-F238E27FC236}">
                <a16:creationId xmlns:a16="http://schemas.microsoft.com/office/drawing/2014/main" id="{04D64360-FE96-9213-E5DF-D30F3D0B5CBC}"/>
              </a:ext>
            </a:extLst>
          </p:cNvPr>
          <p:cNvSpPr>
            <a:spLocks noGrp="1"/>
          </p:cNvSpPr>
          <p:nvPr>
            <p:ph type="ftr" sz="quarter" idx="11"/>
          </p:nvPr>
        </p:nvSpPr>
        <p:spPr/>
        <p:txBody>
          <a:bodyPr/>
          <a:lstStyle/>
          <a:p>
            <a:pPr>
              <a:defRPr/>
            </a:pPr>
            <a:r>
              <a:rPr lang="en-CA"/>
              <a:t>Unconscious bias learning solution</a:t>
            </a:r>
          </a:p>
        </p:txBody>
      </p:sp>
      <p:sp>
        <p:nvSpPr>
          <p:cNvPr id="7" name="Slide Number Placeholder 6">
            <a:extLst>
              <a:ext uri="{FF2B5EF4-FFF2-40B4-BE49-F238E27FC236}">
                <a16:creationId xmlns:a16="http://schemas.microsoft.com/office/drawing/2014/main" id="{0F06A187-01D8-8AE4-C115-CA6B5CA636F7}"/>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07720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C67C-C12B-131F-51E8-926BF5C80FF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71D3771-E3FE-E487-A38F-FC9697B0F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6798A0-FB4B-9402-51C4-2F8E0E5A6001}"/>
              </a:ext>
            </a:extLst>
          </p:cNvPr>
          <p:cNvSpPr>
            <a:spLocks noGrp="1"/>
          </p:cNvSpPr>
          <p:nvPr>
            <p:ph type="dt" sz="half" idx="10"/>
          </p:nvPr>
        </p:nvSpPr>
        <p:spPr/>
        <p:txBody>
          <a:bodyPr/>
          <a:lstStyle/>
          <a:p>
            <a:fld id="{4D9F0BDB-738A-4DEF-9007-05FA056317DB}" type="datetime1">
              <a:rPr lang="en-US" smtClean="0"/>
              <a:t>6/7/23</a:t>
            </a:fld>
            <a:endParaRPr lang="en-US" dirty="0"/>
          </a:p>
        </p:txBody>
      </p:sp>
      <p:sp>
        <p:nvSpPr>
          <p:cNvPr id="5" name="Footer Placeholder 4">
            <a:extLst>
              <a:ext uri="{FF2B5EF4-FFF2-40B4-BE49-F238E27FC236}">
                <a16:creationId xmlns:a16="http://schemas.microsoft.com/office/drawing/2014/main" id="{F2080C65-7DB0-05A6-9683-D498AA27B4BE}"/>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9D043BC5-1A77-1373-10F0-654C1A7FDD57}"/>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88872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7E1E4-56F9-1CE3-035A-875BAE89CB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97E89DF-72D5-59D8-0977-C32E9C2AD6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18E0FD-E06E-56C3-DC9C-078FBB6C90D3}"/>
              </a:ext>
            </a:extLst>
          </p:cNvPr>
          <p:cNvSpPr>
            <a:spLocks noGrp="1"/>
          </p:cNvSpPr>
          <p:nvPr>
            <p:ph type="dt" sz="half" idx="10"/>
          </p:nvPr>
        </p:nvSpPr>
        <p:spPr/>
        <p:txBody>
          <a:bodyPr/>
          <a:lstStyle/>
          <a:p>
            <a:fld id="{A15D62FF-5A55-4B75-87B1-E667A530B616}" type="datetime1">
              <a:rPr lang="en-US" smtClean="0"/>
              <a:t>6/7/23</a:t>
            </a:fld>
            <a:endParaRPr lang="en-US" dirty="0"/>
          </a:p>
        </p:txBody>
      </p:sp>
      <p:sp>
        <p:nvSpPr>
          <p:cNvPr id="5" name="Footer Placeholder 4">
            <a:extLst>
              <a:ext uri="{FF2B5EF4-FFF2-40B4-BE49-F238E27FC236}">
                <a16:creationId xmlns:a16="http://schemas.microsoft.com/office/drawing/2014/main" id="{DC575E49-8903-CFEF-9B71-67D8D44A339D}"/>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AD70B036-2D0D-082F-2E67-0624351F1686}"/>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0566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B640-9F72-0EFC-8FC8-A5A4A6452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CFECF4C-3DC4-BBCA-EB5F-E81C731A0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2DB94C-9B96-5629-3832-0771E73D243E}"/>
              </a:ext>
            </a:extLst>
          </p:cNvPr>
          <p:cNvSpPr>
            <a:spLocks noGrp="1"/>
          </p:cNvSpPr>
          <p:nvPr>
            <p:ph type="dt" sz="half" idx="10"/>
          </p:nvPr>
        </p:nvSpPr>
        <p:spPr/>
        <p:txBody>
          <a:bodyPr/>
          <a:lstStyle/>
          <a:p>
            <a:fld id="{8D3FE055-4955-4DAC-80FE-FC11BDD240B8}" type="datetime1">
              <a:rPr lang="en-US" smtClean="0"/>
              <a:t>6/7/23</a:t>
            </a:fld>
            <a:endParaRPr lang="en-US" dirty="0"/>
          </a:p>
        </p:txBody>
      </p:sp>
      <p:sp>
        <p:nvSpPr>
          <p:cNvPr id="5" name="Footer Placeholder 4">
            <a:extLst>
              <a:ext uri="{FF2B5EF4-FFF2-40B4-BE49-F238E27FC236}">
                <a16:creationId xmlns:a16="http://schemas.microsoft.com/office/drawing/2014/main" id="{18BAE880-1F08-673B-00E6-29CB981BA3A3}"/>
              </a:ext>
            </a:extLst>
          </p:cNvPr>
          <p:cNvSpPr>
            <a:spLocks noGrp="1"/>
          </p:cNvSpPr>
          <p:nvPr>
            <p:ph type="ftr" sz="quarter" idx="11"/>
          </p:nvPr>
        </p:nvSpPr>
        <p:spPr/>
        <p:txBody>
          <a:body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12288359-B002-0AB8-88F7-5A4C1163623D}"/>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96277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aroon">
    <p:spTree>
      <p:nvGrpSpPr>
        <p:cNvPr id="1" name=""/>
        <p:cNvGrpSpPr/>
        <p:nvPr/>
      </p:nvGrpSpPr>
      <p:grpSpPr>
        <a:xfrm>
          <a:off x="0" y="0"/>
          <a:ext cx="0" cy="0"/>
          <a:chOff x="0" y="0"/>
          <a:chExt cx="0" cy="0"/>
        </a:xfrm>
      </p:grpSpPr>
      <p:sp>
        <p:nvSpPr>
          <p:cNvPr id="6" name="Title 1"/>
          <p:cNvSpPr>
            <a:spLocks noGrp="1"/>
          </p:cNvSpPr>
          <p:nvPr>
            <p:ph type="title"/>
          </p:nvPr>
        </p:nvSpPr>
        <p:spPr>
          <a:xfrm>
            <a:off x="636589" y="1501764"/>
            <a:ext cx="7639359" cy="2895069"/>
          </a:xfrm>
          <a:prstGeom prst="rect">
            <a:avLst/>
          </a:prstGeom>
        </p:spPr>
        <p:txBody>
          <a:bodyPr lIns="0" tIns="0" rIns="0" bIns="0" anchor="b" anchorCtr="0"/>
          <a:lstStyle>
            <a:lvl1pPr algn="l">
              <a:lnSpc>
                <a:spcPct val="80000"/>
              </a:lnSpc>
              <a:defRPr sz="5400" spc="0" baseline="0">
                <a:solidFill>
                  <a:schemeClr val="bg1"/>
                </a:solidFill>
                <a:latin typeface="Arial Bold" charset="0"/>
              </a:defRPr>
            </a:lvl1pPr>
          </a:lstStyle>
          <a:p>
            <a:r>
              <a:rPr lang="en-US"/>
              <a:t>Click to edit Master title style</a:t>
            </a:r>
            <a:endParaRPr lang="en-US" dirty="0"/>
          </a:p>
        </p:txBody>
      </p:sp>
      <p:sp>
        <p:nvSpPr>
          <p:cNvPr id="2" name="Slide Number Placeholder 4">
            <a:extLst>
              <a:ext uri="{FF2B5EF4-FFF2-40B4-BE49-F238E27FC236}">
                <a16:creationId xmlns:a16="http://schemas.microsoft.com/office/drawing/2014/main" id="{AFEDE12C-10F8-C37F-8D44-5AA8D67CA478}"/>
              </a:ext>
            </a:extLst>
          </p:cNvPr>
          <p:cNvSpPr>
            <a:spLocks noGrp="1"/>
          </p:cNvSpPr>
          <p:nvPr>
            <p:ph type="sldNum" sz="quarter" idx="10"/>
          </p:nvPr>
        </p:nvSpPr>
        <p:spPr>
          <a:xfrm>
            <a:off x="74085" y="6181726"/>
            <a:ext cx="433916" cy="365125"/>
          </a:xfrm>
        </p:spPr>
        <p:txBody>
          <a:bodyPr lIns="0" tIns="0" rIns="0" bIns="0"/>
          <a:lstStyle>
            <a:lvl1pPr algn="ctr">
              <a:defRPr>
                <a:solidFill>
                  <a:srgbClr val="999085"/>
                </a:solidFill>
              </a:defRPr>
            </a:lvl1pPr>
          </a:lstStyle>
          <a:p>
            <a:fld id="{BAD9F4F1-7E63-AD43-A229-E6476518D0AC}" type="slidenum">
              <a:rPr lang="en-CA" altLang="en-US"/>
              <a:pPr/>
              <a:t>‹#›</a:t>
            </a:fld>
            <a:endParaRPr lang="en-CA" altLang="en-US"/>
          </a:p>
        </p:txBody>
      </p:sp>
      <p:sp>
        <p:nvSpPr>
          <p:cNvPr id="3" name="Footer Placeholder 3">
            <a:extLst>
              <a:ext uri="{FF2B5EF4-FFF2-40B4-BE49-F238E27FC236}">
                <a16:creationId xmlns:a16="http://schemas.microsoft.com/office/drawing/2014/main" id="{8178EC8D-D360-C933-C9B3-444ED8B17F3C}"/>
              </a:ext>
            </a:extLst>
          </p:cNvPr>
          <p:cNvSpPr>
            <a:spLocks noGrp="1"/>
          </p:cNvSpPr>
          <p:nvPr>
            <p:ph type="ftr" sz="quarter" idx="11"/>
          </p:nvPr>
        </p:nvSpPr>
        <p:spPr>
          <a:xfrm>
            <a:off x="508000" y="6181726"/>
            <a:ext cx="5384800" cy="365125"/>
          </a:xfrm>
        </p:spPr>
        <p:txBody>
          <a:bodyPr/>
          <a:lstStyle>
            <a:lvl1pPr algn="l">
              <a:defRPr>
                <a:solidFill>
                  <a:srgbClr val="999085"/>
                </a:solidFill>
              </a:defRPr>
            </a:lvl1pPr>
          </a:lstStyle>
          <a:p>
            <a:pPr>
              <a:defRPr/>
            </a:pPr>
            <a:r>
              <a:rPr lang="en-CA" altLang="en-US"/>
              <a:t>Unconscious bias learning solution</a:t>
            </a:r>
          </a:p>
        </p:txBody>
      </p:sp>
    </p:spTree>
    <p:extLst>
      <p:ext uri="{BB962C8B-B14F-4D97-AF65-F5344CB8AC3E}">
        <p14:creationId xmlns:p14="http://schemas.microsoft.com/office/powerpoint/2010/main" val="371531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0D77-6729-7CE3-322D-52E199ABAF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59262F6-FE73-F118-22BD-81BCB5A56F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EB0D2EB-2664-EAFC-56D9-7247E45D89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EADEAF5-1137-DF38-5BB6-89A8B1D4F21F}"/>
              </a:ext>
            </a:extLst>
          </p:cNvPr>
          <p:cNvSpPr>
            <a:spLocks noGrp="1"/>
          </p:cNvSpPr>
          <p:nvPr>
            <p:ph type="dt" sz="half" idx="10"/>
          </p:nvPr>
        </p:nvSpPr>
        <p:spPr/>
        <p:txBody>
          <a:bodyPr/>
          <a:lstStyle/>
          <a:p>
            <a:fld id="{CB524699-3E34-4291-B71A-D35796CEC9C7}" type="datetime1">
              <a:rPr lang="en-US" smtClean="0"/>
              <a:t>6/7/23</a:t>
            </a:fld>
            <a:endParaRPr lang="en-US" dirty="0"/>
          </a:p>
        </p:txBody>
      </p:sp>
      <p:sp>
        <p:nvSpPr>
          <p:cNvPr id="6" name="Footer Placeholder 5">
            <a:extLst>
              <a:ext uri="{FF2B5EF4-FFF2-40B4-BE49-F238E27FC236}">
                <a16:creationId xmlns:a16="http://schemas.microsoft.com/office/drawing/2014/main" id="{4AA3BA65-C94D-470A-6CBD-CB08670DAEE1}"/>
              </a:ext>
            </a:extLst>
          </p:cNvPr>
          <p:cNvSpPr>
            <a:spLocks noGrp="1"/>
          </p:cNvSpPr>
          <p:nvPr>
            <p:ph type="ftr" sz="quarter" idx="11"/>
          </p:nvPr>
        </p:nvSpPr>
        <p:spPr/>
        <p:txBody>
          <a:bodyPr/>
          <a:lstStyle/>
          <a:p>
            <a:pPr>
              <a:defRPr/>
            </a:pPr>
            <a:r>
              <a:rPr lang="en-CA"/>
              <a:t>Unconscious bias learning solution</a:t>
            </a:r>
          </a:p>
        </p:txBody>
      </p:sp>
      <p:sp>
        <p:nvSpPr>
          <p:cNvPr id="7" name="Slide Number Placeholder 6">
            <a:extLst>
              <a:ext uri="{FF2B5EF4-FFF2-40B4-BE49-F238E27FC236}">
                <a16:creationId xmlns:a16="http://schemas.microsoft.com/office/drawing/2014/main" id="{049BB9A9-C6CD-CB1D-3EA7-267155818774}"/>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3631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45A3-9C36-6B60-9D6A-4DF57B129B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A6B0D05-DC9E-313A-E26E-4869E3244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1DCBC-BF7F-8D75-4FE6-7CA800F30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E9A4A94-161E-AF22-3853-2A8084450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F0C3-B5E2-8869-3FBC-8201A782CE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F97218-2B4F-AECE-F4E4-AFE648095B28}"/>
              </a:ext>
            </a:extLst>
          </p:cNvPr>
          <p:cNvSpPr>
            <a:spLocks noGrp="1"/>
          </p:cNvSpPr>
          <p:nvPr>
            <p:ph type="dt" sz="half" idx="10"/>
          </p:nvPr>
        </p:nvSpPr>
        <p:spPr/>
        <p:txBody>
          <a:bodyPr/>
          <a:lstStyle/>
          <a:p>
            <a:fld id="{1EE363B5-B96D-4680-94DB-280C16BF9AA7}" type="datetime1">
              <a:rPr lang="en-US" smtClean="0"/>
              <a:t>6/7/23</a:t>
            </a:fld>
            <a:endParaRPr lang="en-US" dirty="0"/>
          </a:p>
        </p:txBody>
      </p:sp>
      <p:sp>
        <p:nvSpPr>
          <p:cNvPr id="8" name="Footer Placeholder 7">
            <a:extLst>
              <a:ext uri="{FF2B5EF4-FFF2-40B4-BE49-F238E27FC236}">
                <a16:creationId xmlns:a16="http://schemas.microsoft.com/office/drawing/2014/main" id="{C19C2D77-5099-5F4D-7D2D-131F069E085E}"/>
              </a:ext>
            </a:extLst>
          </p:cNvPr>
          <p:cNvSpPr>
            <a:spLocks noGrp="1"/>
          </p:cNvSpPr>
          <p:nvPr>
            <p:ph type="ftr" sz="quarter" idx="11"/>
          </p:nvPr>
        </p:nvSpPr>
        <p:spPr/>
        <p:txBody>
          <a:bodyPr/>
          <a:lstStyle/>
          <a:p>
            <a:pPr>
              <a:defRPr/>
            </a:pPr>
            <a:r>
              <a:rPr lang="en-CA"/>
              <a:t>Unconscious bias learning solution</a:t>
            </a:r>
          </a:p>
        </p:txBody>
      </p:sp>
      <p:sp>
        <p:nvSpPr>
          <p:cNvPr id="9" name="Slide Number Placeholder 8">
            <a:extLst>
              <a:ext uri="{FF2B5EF4-FFF2-40B4-BE49-F238E27FC236}">
                <a16:creationId xmlns:a16="http://schemas.microsoft.com/office/drawing/2014/main" id="{5EF02756-286E-331F-BDFC-A49940EB5EBA}"/>
              </a:ext>
            </a:extLst>
          </p:cNvPr>
          <p:cNvSpPr>
            <a:spLocks noGrp="1"/>
          </p:cNvSpPr>
          <p:nvPr>
            <p:ph type="sldNum" sz="quarter" idx="12"/>
          </p:nvPr>
        </p:nvSpPr>
        <p:spPr/>
        <p:txBody>
          <a:bodyPr/>
          <a:lstStyle/>
          <a:p>
            <a:fld id="{E2ED351E-5C26-DB47-84B7-DE105C02E277}" type="slidenum">
              <a:rPr lang="en-CA" altLang="en-US" smtClean="0"/>
              <a:pPr/>
              <a:t>‹#›</a:t>
            </a:fld>
            <a:endParaRPr lang="en-CA" altLang="en-US"/>
          </a:p>
        </p:txBody>
      </p:sp>
    </p:spTree>
    <p:extLst>
      <p:ext uri="{BB962C8B-B14F-4D97-AF65-F5344CB8AC3E}">
        <p14:creationId xmlns:p14="http://schemas.microsoft.com/office/powerpoint/2010/main" val="125480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BCAE-D0DF-DFAB-659F-F54E6ED3DAF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F217D5-8CC8-9D57-0F1F-7CA851C67555}"/>
              </a:ext>
            </a:extLst>
          </p:cNvPr>
          <p:cNvSpPr>
            <a:spLocks noGrp="1"/>
          </p:cNvSpPr>
          <p:nvPr>
            <p:ph type="dt" sz="half" idx="10"/>
          </p:nvPr>
        </p:nvSpPr>
        <p:spPr/>
        <p:txBody>
          <a:bodyPr/>
          <a:lstStyle/>
          <a:p>
            <a:fld id="{BB2BC974-8E46-4CA4-838C-CEBBC47EEC61}" type="datetime1">
              <a:rPr lang="en-US" smtClean="0"/>
              <a:t>6/7/23</a:t>
            </a:fld>
            <a:endParaRPr lang="en-US" dirty="0"/>
          </a:p>
        </p:txBody>
      </p:sp>
      <p:sp>
        <p:nvSpPr>
          <p:cNvPr id="4" name="Footer Placeholder 3">
            <a:extLst>
              <a:ext uri="{FF2B5EF4-FFF2-40B4-BE49-F238E27FC236}">
                <a16:creationId xmlns:a16="http://schemas.microsoft.com/office/drawing/2014/main" id="{3A8D562E-FA65-273C-FC85-285A53B98799}"/>
              </a:ext>
            </a:extLst>
          </p:cNvPr>
          <p:cNvSpPr>
            <a:spLocks noGrp="1"/>
          </p:cNvSpPr>
          <p:nvPr>
            <p:ph type="ftr" sz="quarter" idx="11"/>
          </p:nvPr>
        </p:nvSpPr>
        <p:spPr/>
        <p:txBody>
          <a:bodyPr/>
          <a:lstStyle/>
          <a:p>
            <a:pPr>
              <a:defRPr/>
            </a:pPr>
            <a:r>
              <a:rPr lang="en-CA"/>
              <a:t>Unconscious bias learning solution</a:t>
            </a:r>
          </a:p>
        </p:txBody>
      </p:sp>
      <p:sp>
        <p:nvSpPr>
          <p:cNvPr id="5" name="Slide Number Placeholder 4">
            <a:extLst>
              <a:ext uri="{FF2B5EF4-FFF2-40B4-BE49-F238E27FC236}">
                <a16:creationId xmlns:a16="http://schemas.microsoft.com/office/drawing/2014/main" id="{F602DF94-8245-68E8-A1DE-C39E700C0BB7}"/>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6353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48DB5-60B2-B583-35F6-D1D954B8E4F9}"/>
              </a:ext>
            </a:extLst>
          </p:cNvPr>
          <p:cNvSpPr>
            <a:spLocks noGrp="1"/>
          </p:cNvSpPr>
          <p:nvPr>
            <p:ph type="dt" sz="half" idx="10"/>
          </p:nvPr>
        </p:nvSpPr>
        <p:spPr/>
        <p:txBody>
          <a:bodyPr/>
          <a:lstStyle/>
          <a:p>
            <a:fld id="{4494544B-B755-4DA0-A3AB-6AA70EA2987B}" type="datetime1">
              <a:rPr lang="en-US" smtClean="0"/>
              <a:t>6/7/23</a:t>
            </a:fld>
            <a:endParaRPr lang="en-US" dirty="0"/>
          </a:p>
        </p:txBody>
      </p:sp>
      <p:sp>
        <p:nvSpPr>
          <p:cNvPr id="3" name="Footer Placeholder 2">
            <a:extLst>
              <a:ext uri="{FF2B5EF4-FFF2-40B4-BE49-F238E27FC236}">
                <a16:creationId xmlns:a16="http://schemas.microsoft.com/office/drawing/2014/main" id="{585609C5-E094-56C8-BBC1-B5B42105310D}"/>
              </a:ext>
            </a:extLst>
          </p:cNvPr>
          <p:cNvSpPr>
            <a:spLocks noGrp="1"/>
          </p:cNvSpPr>
          <p:nvPr>
            <p:ph type="ftr" sz="quarter" idx="11"/>
          </p:nvPr>
        </p:nvSpPr>
        <p:spPr/>
        <p:txBody>
          <a:bodyPr/>
          <a:lstStyle/>
          <a:p>
            <a:pPr>
              <a:defRPr/>
            </a:pPr>
            <a:r>
              <a:rPr lang="en-CA"/>
              <a:t>Unconscious bias learning solution</a:t>
            </a:r>
          </a:p>
        </p:txBody>
      </p:sp>
      <p:sp>
        <p:nvSpPr>
          <p:cNvPr id="4" name="Slide Number Placeholder 3">
            <a:extLst>
              <a:ext uri="{FF2B5EF4-FFF2-40B4-BE49-F238E27FC236}">
                <a16:creationId xmlns:a16="http://schemas.microsoft.com/office/drawing/2014/main" id="{64672E07-FF96-42A2-D85D-2114DBEC322B}"/>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4326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5546-9795-B06F-CD62-8D7A3815B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C749438-C2F8-8113-1167-7310494AC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4A2F72-68F6-E1A0-D17C-AFEB342BE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03D03-90BC-D562-76A2-C3B10AB50CCF}"/>
              </a:ext>
            </a:extLst>
          </p:cNvPr>
          <p:cNvSpPr>
            <a:spLocks noGrp="1"/>
          </p:cNvSpPr>
          <p:nvPr>
            <p:ph type="dt" sz="half" idx="10"/>
          </p:nvPr>
        </p:nvSpPr>
        <p:spPr/>
        <p:txBody>
          <a:bodyPr/>
          <a:lstStyle/>
          <a:p>
            <a:fld id="{95AB293B-9387-48E9-A87D-6472D8ED1A18}" type="datetime1">
              <a:rPr lang="en-US" smtClean="0"/>
              <a:t>6/7/23</a:t>
            </a:fld>
            <a:endParaRPr lang="en-US" dirty="0"/>
          </a:p>
        </p:txBody>
      </p:sp>
      <p:sp>
        <p:nvSpPr>
          <p:cNvPr id="6" name="Footer Placeholder 5">
            <a:extLst>
              <a:ext uri="{FF2B5EF4-FFF2-40B4-BE49-F238E27FC236}">
                <a16:creationId xmlns:a16="http://schemas.microsoft.com/office/drawing/2014/main" id="{CA985ADF-4D3D-17DD-ED4C-6A2AE427CAAD}"/>
              </a:ext>
            </a:extLst>
          </p:cNvPr>
          <p:cNvSpPr>
            <a:spLocks noGrp="1"/>
          </p:cNvSpPr>
          <p:nvPr>
            <p:ph type="ftr" sz="quarter" idx="11"/>
          </p:nvPr>
        </p:nvSpPr>
        <p:spPr/>
        <p:txBody>
          <a:bodyPr/>
          <a:lstStyle/>
          <a:p>
            <a:pPr>
              <a:defRPr/>
            </a:pPr>
            <a:r>
              <a:rPr lang="en-CA"/>
              <a:t>Unconscious bias learning solution</a:t>
            </a:r>
          </a:p>
        </p:txBody>
      </p:sp>
      <p:sp>
        <p:nvSpPr>
          <p:cNvPr id="7" name="Slide Number Placeholder 6">
            <a:extLst>
              <a:ext uri="{FF2B5EF4-FFF2-40B4-BE49-F238E27FC236}">
                <a16:creationId xmlns:a16="http://schemas.microsoft.com/office/drawing/2014/main" id="{294E95F4-87D4-0F14-232E-35EE5E6D45DE}"/>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7640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BA30-6D62-4E71-9CE5-9969EBCD4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EA66F0F-509F-7834-924B-816CC0658E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5D9AD2A-3A8A-A6B2-94E1-C905A03D4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E3C65-8A7F-35B8-5435-19A7FD47068B}"/>
              </a:ext>
            </a:extLst>
          </p:cNvPr>
          <p:cNvSpPr>
            <a:spLocks noGrp="1"/>
          </p:cNvSpPr>
          <p:nvPr>
            <p:ph type="dt" sz="half" idx="10"/>
          </p:nvPr>
        </p:nvSpPr>
        <p:spPr/>
        <p:txBody>
          <a:bodyPr/>
          <a:lstStyle/>
          <a:p>
            <a:fld id="{8FEF0686-BFB5-4ABA-AFA6-D2E597C07393}" type="datetime1">
              <a:rPr lang="en-US" smtClean="0"/>
              <a:t>6/7/23</a:t>
            </a:fld>
            <a:endParaRPr lang="en-US" dirty="0"/>
          </a:p>
        </p:txBody>
      </p:sp>
      <p:sp>
        <p:nvSpPr>
          <p:cNvPr id="6" name="Footer Placeholder 5">
            <a:extLst>
              <a:ext uri="{FF2B5EF4-FFF2-40B4-BE49-F238E27FC236}">
                <a16:creationId xmlns:a16="http://schemas.microsoft.com/office/drawing/2014/main" id="{04D64360-FE96-9213-E5DF-D30F3D0B5CBC}"/>
              </a:ext>
            </a:extLst>
          </p:cNvPr>
          <p:cNvSpPr>
            <a:spLocks noGrp="1"/>
          </p:cNvSpPr>
          <p:nvPr>
            <p:ph type="ftr" sz="quarter" idx="11"/>
          </p:nvPr>
        </p:nvSpPr>
        <p:spPr/>
        <p:txBody>
          <a:bodyPr/>
          <a:lstStyle/>
          <a:p>
            <a:pPr>
              <a:defRPr/>
            </a:pPr>
            <a:r>
              <a:rPr lang="en-CA"/>
              <a:t>Unconscious bias learning solution</a:t>
            </a:r>
          </a:p>
        </p:txBody>
      </p:sp>
      <p:sp>
        <p:nvSpPr>
          <p:cNvPr id="7" name="Slide Number Placeholder 6">
            <a:extLst>
              <a:ext uri="{FF2B5EF4-FFF2-40B4-BE49-F238E27FC236}">
                <a16:creationId xmlns:a16="http://schemas.microsoft.com/office/drawing/2014/main" id="{0F06A187-01D8-8AE4-C115-CA6B5CA636F7}"/>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7674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1576D-8000-1171-BDEA-B20530ACC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79E33C-E94D-12B5-B785-6978AAB67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E1CD62-CAEA-D86B-9CFA-5A8F3E061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44FA1-ABC6-4568-AEA4-DED3A8567074}" type="datetime1">
              <a:rPr lang="en-US" smtClean="0"/>
              <a:t>6/7/23</a:t>
            </a:fld>
            <a:endParaRPr lang="en-US" dirty="0"/>
          </a:p>
        </p:txBody>
      </p:sp>
      <p:sp>
        <p:nvSpPr>
          <p:cNvPr id="5" name="Footer Placeholder 4">
            <a:extLst>
              <a:ext uri="{FF2B5EF4-FFF2-40B4-BE49-F238E27FC236}">
                <a16:creationId xmlns:a16="http://schemas.microsoft.com/office/drawing/2014/main" id="{BF65C928-95CA-3F6C-14BE-E9B2F05C4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EBF3216B-1E4B-6ED3-D60D-78B975897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6D06B-8099-234C-85AC-AC84B30F653F}" type="slidenum">
              <a:rPr lang="en-CA" altLang="en-US" smtClean="0"/>
              <a:pPr/>
              <a:t>‹#›</a:t>
            </a:fld>
            <a:endParaRPr lang="en-CA" altLang="en-US"/>
          </a:p>
        </p:txBody>
      </p:sp>
    </p:spTree>
    <p:extLst>
      <p:ext uri="{BB962C8B-B14F-4D97-AF65-F5344CB8AC3E}">
        <p14:creationId xmlns:p14="http://schemas.microsoft.com/office/powerpoint/2010/main" val="34412600"/>
      </p:ext>
    </p:extLst>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 id="2147484940" r:id="rId12"/>
    <p:sldLayoutId id="2147484941" r:id="rId13"/>
    <p:sldLayoutId id="2147484942" r:id="rId14"/>
    <p:sldLayoutId id="2147484943" r:id="rId15"/>
    <p:sldLayoutId id="2147484944" r:id="rId16"/>
    <p:sldLayoutId id="2147484945" r:id="rId17"/>
    <p:sldLayoutId id="2147484946"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1576D-8000-1171-BDEA-B20530ACC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79E33C-E94D-12B5-B785-6978AAB67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E1CD62-CAEA-D86B-9CFA-5A8F3E061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2F3E2-6323-4568-8A97-C055150287F3}" type="datetime1">
              <a:rPr lang="en-US" smtClean="0"/>
              <a:t>6/7/23</a:t>
            </a:fld>
            <a:endParaRPr lang="en-US" dirty="0"/>
          </a:p>
        </p:txBody>
      </p:sp>
      <p:sp>
        <p:nvSpPr>
          <p:cNvPr id="5" name="Footer Placeholder 4">
            <a:extLst>
              <a:ext uri="{FF2B5EF4-FFF2-40B4-BE49-F238E27FC236}">
                <a16:creationId xmlns:a16="http://schemas.microsoft.com/office/drawing/2014/main" id="{BF65C928-95CA-3F6C-14BE-E9B2F05C4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CA"/>
              <a:t>Unconscious bias learning solution</a:t>
            </a:r>
          </a:p>
        </p:txBody>
      </p:sp>
      <p:sp>
        <p:nvSpPr>
          <p:cNvPr id="6" name="Slide Number Placeholder 5">
            <a:extLst>
              <a:ext uri="{FF2B5EF4-FFF2-40B4-BE49-F238E27FC236}">
                <a16:creationId xmlns:a16="http://schemas.microsoft.com/office/drawing/2014/main" id="{EBF3216B-1E4B-6ED3-D60D-78B975897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6D06B-8099-234C-85AC-AC84B30F653F}" type="slidenum">
              <a:rPr lang="en-CA" altLang="en-US" smtClean="0"/>
              <a:pPr/>
              <a:t>‹#›</a:t>
            </a:fld>
            <a:endParaRPr lang="en-CA" altLang="en-US"/>
          </a:p>
        </p:txBody>
      </p:sp>
    </p:spTree>
    <p:extLst>
      <p:ext uri="{BB962C8B-B14F-4D97-AF65-F5344CB8AC3E}">
        <p14:creationId xmlns:p14="http://schemas.microsoft.com/office/powerpoint/2010/main" val="182760797"/>
      </p:ext>
    </p:extLst>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 id="2147484997" r:id="rId12"/>
    <p:sldLayoutId id="214748499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eliverypdf.ssrn.com/delivery.php?ID=937027118025004094071064095069082002015011046006095011102005007125086121098069019112012063127057051019035115093105126091106080038047089019092070115005006031070000028055062004105124021117091070120011117116103088087097004027090094126011082094092088110105&amp;EXT=pdf&amp;INDEX=TRUE"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161" name="Rectangle 36145">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2" name="Freeform: Shape 36147">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18E54FB-E5A3-14EE-6EFD-D7F1FAB2BB74}"/>
              </a:ext>
            </a:extLst>
          </p:cNvPr>
          <p:cNvSpPr>
            <a:spLocks noGrp="1"/>
          </p:cNvSpPr>
          <p:nvPr>
            <p:ph type="ctrTitle"/>
          </p:nvPr>
        </p:nvSpPr>
        <p:spPr>
          <a:xfrm>
            <a:off x="1271464" y="2172743"/>
            <a:ext cx="3768917" cy="1606163"/>
          </a:xfrm>
        </p:spPr>
        <p:txBody>
          <a:bodyPr>
            <a:normAutofit/>
          </a:bodyPr>
          <a:lstStyle/>
          <a:p>
            <a:pPr algn="l"/>
            <a:r>
              <a:rPr lang="en-US" sz="3400" b="1" kern="1200" cap="all" spc="200" baseline="0" dirty="0">
                <a:latin typeface="+mj-lt"/>
                <a:ea typeface="+mj-ea"/>
                <a:cs typeface="+mj-cs"/>
              </a:rPr>
              <a:t>EDI and the Canadian Legal Profession</a:t>
            </a:r>
            <a:endParaRPr lang="en-CA" sz="3400" dirty="0"/>
          </a:p>
        </p:txBody>
      </p:sp>
      <p:sp>
        <p:nvSpPr>
          <p:cNvPr id="36119" name="Text Placeholder 7">
            <a:extLst>
              <a:ext uri="{FF2B5EF4-FFF2-40B4-BE49-F238E27FC236}">
                <a16:creationId xmlns:a16="http://schemas.microsoft.com/office/drawing/2014/main" id="{1F094650-1B0A-1F11-BE18-C06CF558B42E}"/>
              </a:ext>
            </a:extLst>
          </p:cNvPr>
          <p:cNvSpPr>
            <a:spLocks noGrp="1" noChangeArrowheads="1"/>
          </p:cNvSpPr>
          <p:nvPr>
            <p:ph type="subTitle" idx="1"/>
          </p:nvPr>
        </p:nvSpPr>
        <p:spPr>
          <a:xfrm>
            <a:off x="1271464" y="3840288"/>
            <a:ext cx="3665550" cy="775494"/>
          </a:xfrm>
        </p:spPr>
        <p:txBody>
          <a:bodyPr vert="horz" lIns="91440" tIns="45720" rIns="91440" bIns="45720" rtlCol="0">
            <a:normAutofit/>
          </a:bodyPr>
          <a:lstStyle/>
          <a:p>
            <a:pPr marL="0" algn="l">
              <a:defRPr/>
            </a:pPr>
            <a:r>
              <a:rPr lang="en-US" dirty="0"/>
              <a:t>Dr. Rebecca Bromwich, PhD, MBA, LLM, LLB</a:t>
            </a:r>
          </a:p>
        </p:txBody>
      </p:sp>
      <p:pic>
        <p:nvPicPr>
          <p:cNvPr id="6" name="Picture 4" descr="Use links below to save image.">
            <a:extLst>
              <a:ext uri="{FF2B5EF4-FFF2-40B4-BE49-F238E27FC236}">
                <a16:creationId xmlns:a16="http://schemas.microsoft.com/office/drawing/2014/main" id="{ED3300C4-44A3-7D1A-9CD6-69D275D3F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984B68-54BD-C5C4-9B5F-296048444CB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lnSpc>
                <a:spcPct val="90000"/>
              </a:lnSpc>
            </a:pPr>
            <a:r>
              <a:rPr lang="en-US" sz="7200" kern="1200" dirty="0">
                <a:solidFill>
                  <a:schemeClr val="tx1"/>
                </a:solidFill>
                <a:latin typeface="+mj-lt"/>
                <a:ea typeface="+mj-ea"/>
                <a:cs typeface="+mj-cs"/>
              </a:rPr>
              <a:t>Some Best Practice Suggestions</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Use links below to save image.">
            <a:extLst>
              <a:ext uri="{FF2B5EF4-FFF2-40B4-BE49-F238E27FC236}">
                <a16:creationId xmlns:a16="http://schemas.microsoft.com/office/drawing/2014/main" id="{1FEBBF72-C882-0F1B-4830-944289E30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8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F3B66A2D-2CD9-1023-8ADB-16A5D49AB97C}"/>
              </a:ext>
            </a:extLst>
          </p:cNvPr>
          <p:cNvSpPr>
            <a:spLocks noGrp="1"/>
          </p:cNvSpPr>
          <p:nvPr>
            <p:ph type="title"/>
          </p:nvPr>
        </p:nvSpPr>
        <p:spPr>
          <a:xfrm>
            <a:off x="838200" y="713312"/>
            <a:ext cx="4038600" cy="3939824"/>
          </a:xfrm>
        </p:spPr>
        <p:txBody>
          <a:bodyPr>
            <a:normAutofit/>
          </a:bodyPr>
          <a:lstStyle/>
          <a:p>
            <a:r>
              <a:rPr lang="en-CA" dirty="0"/>
              <a:t>5 Strategies for Recruiting Diverse Candidates</a:t>
            </a:r>
          </a:p>
        </p:txBody>
      </p:sp>
      <p:sp>
        <p:nvSpPr>
          <p:cNvPr id="5" name="Content Placeholder 4">
            <a:extLst>
              <a:ext uri="{FF2B5EF4-FFF2-40B4-BE49-F238E27FC236}">
                <a16:creationId xmlns:a16="http://schemas.microsoft.com/office/drawing/2014/main" id="{F6159DA6-F822-5AEF-8230-D7242CA4552E}"/>
              </a:ext>
            </a:extLst>
          </p:cNvPr>
          <p:cNvSpPr>
            <a:spLocks noGrp="1"/>
          </p:cNvSpPr>
          <p:nvPr>
            <p:ph idx="1"/>
          </p:nvPr>
        </p:nvSpPr>
        <p:spPr>
          <a:xfrm>
            <a:off x="5535980" y="666999"/>
            <a:ext cx="6265912" cy="5524001"/>
          </a:xfrm>
        </p:spPr>
        <p:txBody>
          <a:bodyPr anchor="ctr">
            <a:normAutofit/>
          </a:bodyPr>
          <a:lstStyle/>
          <a:p>
            <a:r>
              <a:rPr lang="en-US" sz="2400" dirty="0"/>
              <a:t>Representation -  Recruiters/ Communications/ Job Description. </a:t>
            </a:r>
          </a:p>
          <a:p>
            <a:r>
              <a:rPr lang="en-US" sz="2400" dirty="0"/>
              <a:t>Collaboration – Work closely with law schools and professional groups </a:t>
            </a:r>
          </a:p>
          <a:p>
            <a:r>
              <a:rPr lang="en-US" sz="2400" dirty="0"/>
              <a:t>Neutralize Bias – </a:t>
            </a:r>
          </a:p>
          <a:p>
            <a:r>
              <a:rPr lang="en-US" sz="2400" dirty="0"/>
              <a:t>improve the Candidate Screening Process.</a:t>
            </a:r>
          </a:p>
          <a:p>
            <a:r>
              <a:rPr lang="en-US" sz="2400" dirty="0"/>
              <a:t>design an Interview Process Mindfully</a:t>
            </a:r>
          </a:p>
          <a:p>
            <a:r>
              <a:rPr lang="en-US" sz="2400" dirty="0"/>
              <a:t>Metrics Evaluate your Diversity Hiring Metrics. </a:t>
            </a:r>
          </a:p>
          <a:p>
            <a:r>
              <a:rPr lang="en-US" sz="2400" dirty="0"/>
              <a:t>Authenticity - Create and Review Policies Reinforcing Diversity and Inclusion.</a:t>
            </a:r>
          </a:p>
          <a:p>
            <a:endParaRPr lang="en-CA" sz="2000" dirty="0"/>
          </a:p>
        </p:txBody>
      </p:sp>
      <p:pic>
        <p:nvPicPr>
          <p:cNvPr id="2" name="Picture 4" descr="Use links below to save image.">
            <a:extLst>
              <a:ext uri="{FF2B5EF4-FFF2-40B4-BE49-F238E27FC236}">
                <a16:creationId xmlns:a16="http://schemas.microsoft.com/office/drawing/2014/main" id="{41BCAB2A-23A3-6B58-8FF9-934D836A9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277D19-7DB2-4EB7-A9D7-94188998E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B197D2C-A33B-4345-BB16-C894ABA82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024" y="1040877"/>
            <a:ext cx="7080494" cy="4776246"/>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5" name="Title 4">
            <a:extLst>
              <a:ext uri="{FF2B5EF4-FFF2-40B4-BE49-F238E27FC236}">
                <a16:creationId xmlns:a16="http://schemas.microsoft.com/office/drawing/2014/main" id="{D3BE513B-BCF0-6D88-9A68-675F4001B972}"/>
              </a:ext>
            </a:extLst>
          </p:cNvPr>
          <p:cNvSpPr>
            <a:spLocks noGrp="1"/>
          </p:cNvSpPr>
          <p:nvPr>
            <p:ph type="title"/>
          </p:nvPr>
        </p:nvSpPr>
        <p:spPr>
          <a:xfrm>
            <a:off x="1924216" y="1924217"/>
            <a:ext cx="4476584" cy="3009568"/>
          </a:xfrm>
        </p:spPr>
        <p:txBody>
          <a:bodyPr vert="horz" lIns="91440" tIns="45720" rIns="91440" bIns="45720" rtlCol="0" anchor="ctr">
            <a:normAutofit/>
          </a:bodyPr>
          <a:lstStyle/>
          <a:p>
            <a:r>
              <a:rPr lang="en-US" sz="4400" kern="1200">
                <a:solidFill>
                  <a:schemeClr val="tx1"/>
                </a:solidFill>
                <a:latin typeface="+mj-lt"/>
                <a:ea typeface="+mj-ea"/>
                <a:cs typeface="+mj-cs"/>
              </a:rPr>
              <a:t>DISRUPTING BIAS AND CREATING ACCOUNTABILITY: </a:t>
            </a:r>
            <a:br>
              <a:rPr lang="en-US" sz="4400" kern="1200">
                <a:solidFill>
                  <a:schemeClr val="tx1"/>
                </a:solidFill>
                <a:latin typeface="+mj-lt"/>
                <a:ea typeface="+mj-ea"/>
                <a:cs typeface="+mj-cs"/>
              </a:rPr>
            </a:br>
            <a:r>
              <a:rPr lang="en-US" sz="4400" kern="1200">
                <a:solidFill>
                  <a:schemeClr val="tx1"/>
                </a:solidFill>
                <a:latin typeface="+mj-lt"/>
                <a:ea typeface="+mj-ea"/>
                <a:cs typeface="+mj-cs"/>
              </a:rPr>
              <a:t>Interviewing</a:t>
            </a:r>
          </a:p>
        </p:txBody>
      </p:sp>
      <p:pic>
        <p:nvPicPr>
          <p:cNvPr id="2" name="Picture 4" descr="Use links below to save image.">
            <a:extLst>
              <a:ext uri="{FF2B5EF4-FFF2-40B4-BE49-F238E27FC236}">
                <a16:creationId xmlns:a16="http://schemas.microsoft.com/office/drawing/2014/main" id="{5E146635-BB91-F40C-AE1D-CC48B7CE5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6" name="Rectangle 135175">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5178" name="Freeform: Shape 13517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5180" name="Freeform: Shape 13517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170" name="Title 1">
            <a:extLst>
              <a:ext uri="{FF2B5EF4-FFF2-40B4-BE49-F238E27FC236}">
                <a16:creationId xmlns:a16="http://schemas.microsoft.com/office/drawing/2014/main" id="{9515E5BD-0413-6117-38B5-96845BE566B5}"/>
              </a:ext>
            </a:extLst>
          </p:cNvPr>
          <p:cNvSpPr>
            <a:spLocks noGrp="1"/>
          </p:cNvSpPr>
          <p:nvPr>
            <p:ph type="title"/>
          </p:nvPr>
        </p:nvSpPr>
        <p:spPr bwMode="auto">
          <a:xfrm>
            <a:off x="621792" y="1161288"/>
            <a:ext cx="3602736" cy="45262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p>
            <a:r>
              <a:rPr lang="en-CA" altLang="en-US" sz="4000">
                <a:ea typeface="ＭＳ Ｐゴシック" panose="020B0600070205080204" pitchFamily="34" charset="-128"/>
              </a:rPr>
              <a:t>Equitable Interview Processes:</a:t>
            </a:r>
          </a:p>
        </p:txBody>
      </p:sp>
      <p:sp>
        <p:nvSpPr>
          <p:cNvPr id="135182" name="Rectangle 13518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ADC9D61A-0A3D-0039-6414-EF734C8C7402}"/>
              </a:ext>
            </a:extLst>
          </p:cNvPr>
          <p:cNvSpPr>
            <a:spLocks noGrp="1"/>
          </p:cNvSpPr>
          <p:nvPr>
            <p:ph idx="1"/>
          </p:nvPr>
        </p:nvSpPr>
        <p:spPr>
          <a:xfrm>
            <a:off x="5434149" y="932688"/>
            <a:ext cx="5916603" cy="4992624"/>
          </a:xfrm>
        </p:spPr>
        <p:txBody>
          <a:bodyPr anchor="ctr">
            <a:normAutofit/>
          </a:bodyPr>
          <a:lstStyle/>
          <a:p>
            <a:r>
              <a:rPr lang="en-US" sz="2000"/>
              <a:t>Multiple interviewers</a:t>
            </a:r>
          </a:p>
          <a:p>
            <a:r>
              <a:rPr lang="en-US" sz="2000"/>
              <a:t>Standardized interview questions</a:t>
            </a:r>
          </a:p>
          <a:p>
            <a:r>
              <a:rPr lang="en-US" sz="2000"/>
              <a:t>Questions set in advance</a:t>
            </a:r>
          </a:p>
          <a:p>
            <a:r>
              <a:rPr lang="en-US" sz="2000"/>
              <a:t>Questions should be purposeful</a:t>
            </a:r>
          </a:p>
          <a:p>
            <a:r>
              <a:rPr lang="en-US" sz="2000"/>
              <a:t>Evaluate using metrics</a:t>
            </a:r>
          </a:p>
          <a:p>
            <a:r>
              <a:rPr lang="en-US" sz="2000"/>
              <a:t>Use work samples or tests </a:t>
            </a:r>
          </a:p>
          <a:p>
            <a:r>
              <a:rPr lang="en-US" sz="2000"/>
              <a:t>Give ample time</a:t>
            </a:r>
          </a:p>
          <a:p>
            <a:endParaRPr lang="en-CA" sz="2000"/>
          </a:p>
        </p:txBody>
      </p:sp>
      <p:pic>
        <p:nvPicPr>
          <p:cNvPr id="2" name="Picture 4" descr="Use links below to save image.">
            <a:extLst>
              <a:ext uri="{FF2B5EF4-FFF2-40B4-BE49-F238E27FC236}">
                <a16:creationId xmlns:a16="http://schemas.microsoft.com/office/drawing/2014/main" id="{BFC8B596-F223-DE45-77B8-FCC55D531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1622806-1492-2FB6-8716-D5BA4E49B15E}"/>
              </a:ext>
            </a:extLst>
          </p:cNvPr>
          <p:cNvSpPr>
            <a:spLocks noGrp="1"/>
          </p:cNvSpPr>
          <p:nvPr>
            <p:ph type="title"/>
          </p:nvPr>
        </p:nvSpPr>
        <p:spPr/>
        <p:txBody>
          <a:bodyPr/>
          <a:lstStyle/>
          <a:p>
            <a:r>
              <a:rPr lang="en-US" dirty="0"/>
              <a:t>THE COGNITIVE SCIENCE BEHIND BIAS STEMS FROM TWO SYSTEMS OF THOUGHT</a:t>
            </a:r>
            <a:endParaRPr lang="en-CA" dirty="0"/>
          </a:p>
        </p:txBody>
      </p:sp>
      <p:grpSp>
        <p:nvGrpSpPr>
          <p:cNvPr id="4" name="Group 34">
            <a:extLst>
              <a:ext uri="{FF2B5EF4-FFF2-40B4-BE49-F238E27FC236}">
                <a16:creationId xmlns:a16="http://schemas.microsoft.com/office/drawing/2014/main" id="{3DD5DBE8-438B-4042-2502-AD57F5BEA15C}"/>
              </a:ext>
            </a:extLst>
          </p:cNvPr>
          <p:cNvGrpSpPr>
            <a:grpSpLocks/>
          </p:cNvGrpSpPr>
          <p:nvPr/>
        </p:nvGrpSpPr>
        <p:grpSpPr bwMode="auto">
          <a:xfrm>
            <a:off x="4144962" y="2033588"/>
            <a:ext cx="3902075" cy="4143375"/>
            <a:chOff x="3756659" y="1351280"/>
            <a:chExt cx="4678681" cy="4968241"/>
          </a:xfrm>
        </p:grpSpPr>
        <p:pic>
          <p:nvPicPr>
            <p:cNvPr id="5" name="Picture 11">
              <a:extLst>
                <a:ext uri="{FF2B5EF4-FFF2-40B4-BE49-F238E27FC236}">
                  <a16:creationId xmlns:a16="http://schemas.microsoft.com/office/drawing/2014/main" id="{F354E466-29EC-E0D3-62CD-B1D286422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563" y="1355087"/>
              <a:ext cx="4678681" cy="49625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Rectangle 1">
              <a:extLst>
                <a:ext uri="{FF2B5EF4-FFF2-40B4-BE49-F238E27FC236}">
                  <a16:creationId xmlns:a16="http://schemas.microsoft.com/office/drawing/2014/main" id="{DFA98BD8-9D34-882A-2A27-9CDD4CAE0056}"/>
                </a:ext>
              </a:extLst>
            </p:cNvPr>
            <p:cNvSpPr>
              <a:spLocks noChangeArrowheads="1"/>
            </p:cNvSpPr>
            <p:nvPr/>
          </p:nvSpPr>
          <p:spPr bwMode="auto">
            <a:xfrm>
              <a:off x="4537074" y="2388710"/>
              <a:ext cx="1033574" cy="2626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ZA" sz="1100">
                  <a:solidFill>
                    <a:srgbClr val="543F3F"/>
                  </a:solidFill>
                  <a:latin typeface="Arial" charset="0"/>
                  <a:ea typeface="ＭＳ Ｐゴシック" charset="0"/>
                </a:rPr>
                <a:t>Unconscious </a:t>
              </a:r>
            </a:p>
          </p:txBody>
        </p:sp>
        <p:sp>
          <p:nvSpPr>
            <p:cNvPr id="7" name="Rectangle 2">
              <a:extLst>
                <a:ext uri="{FF2B5EF4-FFF2-40B4-BE49-F238E27FC236}">
                  <a16:creationId xmlns:a16="http://schemas.microsoft.com/office/drawing/2014/main" id="{25EDBF3F-75E7-C5B8-9BBE-FD62CE5B9F9A}"/>
                </a:ext>
              </a:extLst>
            </p:cNvPr>
            <p:cNvSpPr>
              <a:spLocks noChangeArrowheads="1"/>
            </p:cNvSpPr>
            <p:nvPr/>
          </p:nvSpPr>
          <p:spPr bwMode="auto">
            <a:xfrm>
              <a:off x="4683640" y="3155837"/>
              <a:ext cx="1218208" cy="2607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01625" indent="-225425" eaLnBrk="0" hangingPunct="0">
                <a:defRPr/>
              </a:pPr>
              <a:r>
                <a:rPr lang="en-ZA" sz="1100">
                  <a:solidFill>
                    <a:srgbClr val="543F3F"/>
                  </a:solidFill>
                  <a:latin typeface="Arial" charset="0"/>
                  <a:ea typeface="ＭＳ Ｐゴシック" charset="0"/>
                </a:rPr>
                <a:t>Minimal energy</a:t>
              </a:r>
            </a:p>
          </p:txBody>
        </p:sp>
        <p:sp>
          <p:nvSpPr>
            <p:cNvPr id="8" name="Rectangle 6">
              <a:extLst>
                <a:ext uri="{FF2B5EF4-FFF2-40B4-BE49-F238E27FC236}">
                  <a16:creationId xmlns:a16="http://schemas.microsoft.com/office/drawing/2014/main" id="{07192ADB-510D-9E0C-E58F-E7B817783704}"/>
                </a:ext>
              </a:extLst>
            </p:cNvPr>
            <p:cNvSpPr>
              <a:spLocks noChangeArrowheads="1"/>
            </p:cNvSpPr>
            <p:nvPr/>
          </p:nvSpPr>
          <p:spPr bwMode="auto">
            <a:xfrm rot="16200000">
              <a:off x="3960307" y="4988953"/>
              <a:ext cx="888954" cy="2607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01625" indent="-225425" eaLnBrk="0" hangingPunct="0">
                <a:defRPr/>
              </a:pPr>
              <a:r>
                <a:rPr lang="en-ZA" sz="1100">
                  <a:solidFill>
                    <a:srgbClr val="543F3F"/>
                  </a:solidFill>
                  <a:latin typeface="Arial" charset="0"/>
                  <a:ea typeface="ＭＳ Ｐゴシック" charset="0"/>
                </a:rPr>
                <a:t>Automatic</a:t>
              </a:r>
            </a:p>
          </p:txBody>
        </p:sp>
        <p:sp>
          <p:nvSpPr>
            <p:cNvPr id="9" name="Rectangle 7">
              <a:extLst>
                <a:ext uri="{FF2B5EF4-FFF2-40B4-BE49-F238E27FC236}">
                  <a16:creationId xmlns:a16="http://schemas.microsoft.com/office/drawing/2014/main" id="{275C9464-D6D1-A63E-CCC2-554173BACBB3}"/>
                </a:ext>
              </a:extLst>
            </p:cNvPr>
            <p:cNvSpPr>
              <a:spLocks noChangeArrowheads="1"/>
            </p:cNvSpPr>
            <p:nvPr/>
          </p:nvSpPr>
          <p:spPr bwMode="auto">
            <a:xfrm rot="16200000">
              <a:off x="5263214" y="2073680"/>
              <a:ext cx="1136414" cy="2626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01625" indent="-225425" eaLnBrk="0" hangingPunct="0">
                <a:defRPr/>
              </a:pPr>
              <a:r>
                <a:rPr lang="en-ZA" sz="1100">
                  <a:solidFill>
                    <a:srgbClr val="543F3F"/>
                  </a:solidFill>
                  <a:latin typeface="Arial" charset="0"/>
                  <a:ea typeface="ＭＳ Ｐゴシック" charset="0"/>
                </a:rPr>
                <a:t>Story oriented</a:t>
              </a:r>
            </a:p>
          </p:txBody>
        </p:sp>
        <p:sp>
          <p:nvSpPr>
            <p:cNvPr id="10" name="Rectangle 12">
              <a:extLst>
                <a:ext uri="{FF2B5EF4-FFF2-40B4-BE49-F238E27FC236}">
                  <a16:creationId xmlns:a16="http://schemas.microsoft.com/office/drawing/2014/main" id="{44389A85-9A8F-44AD-22A6-277A3CE711AF}"/>
                </a:ext>
              </a:extLst>
            </p:cNvPr>
            <p:cNvSpPr>
              <a:spLocks noChangeArrowheads="1"/>
            </p:cNvSpPr>
            <p:nvPr/>
          </p:nvSpPr>
          <p:spPr bwMode="auto">
            <a:xfrm rot="16200000">
              <a:off x="5100468" y="5588568"/>
              <a:ext cx="1201134" cy="2607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01625" indent="-225425" eaLnBrk="0" hangingPunct="0">
                <a:defRPr/>
              </a:pPr>
              <a:r>
                <a:rPr lang="en-ZA" sz="1100">
                  <a:solidFill>
                    <a:srgbClr val="543F3F"/>
                  </a:solidFill>
                  <a:latin typeface="Arial" charset="0"/>
                  <a:ea typeface="ＭＳ Ｐゴシック" charset="0"/>
                </a:rPr>
                <a:t>Pattern Driven </a:t>
              </a:r>
            </a:p>
          </p:txBody>
        </p:sp>
        <p:sp>
          <p:nvSpPr>
            <p:cNvPr id="11" name="Rectangle 19">
              <a:extLst>
                <a:ext uri="{FF2B5EF4-FFF2-40B4-BE49-F238E27FC236}">
                  <a16:creationId xmlns:a16="http://schemas.microsoft.com/office/drawing/2014/main" id="{412DB2E9-88F8-DBBA-C392-FD17255E65BD}"/>
                </a:ext>
              </a:extLst>
            </p:cNvPr>
            <p:cNvSpPr>
              <a:spLocks noChangeArrowheads="1"/>
            </p:cNvSpPr>
            <p:nvPr/>
          </p:nvSpPr>
          <p:spPr bwMode="auto">
            <a:xfrm>
              <a:off x="4537074" y="4929936"/>
              <a:ext cx="1029767" cy="2607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01625" indent="-225425" eaLnBrk="0" hangingPunct="0">
                <a:defRPr/>
              </a:pPr>
              <a:r>
                <a:rPr lang="en-ZA" sz="1100">
                  <a:solidFill>
                    <a:srgbClr val="543F3F"/>
                  </a:solidFill>
                  <a:latin typeface="Arial" charset="0"/>
                  <a:ea typeface="ＭＳ Ｐゴシック" charset="0"/>
                </a:rPr>
                <a:t>Assumptive </a:t>
              </a:r>
            </a:p>
          </p:txBody>
        </p:sp>
        <p:sp>
          <p:nvSpPr>
            <p:cNvPr id="12" name="Rectangle 13">
              <a:extLst>
                <a:ext uri="{FF2B5EF4-FFF2-40B4-BE49-F238E27FC236}">
                  <a16:creationId xmlns:a16="http://schemas.microsoft.com/office/drawing/2014/main" id="{A87EBCEA-A0C2-C6CD-F835-FEE2F026F3ED}"/>
                </a:ext>
              </a:extLst>
            </p:cNvPr>
            <p:cNvSpPr>
              <a:spLocks noChangeArrowheads="1"/>
            </p:cNvSpPr>
            <p:nvPr/>
          </p:nvSpPr>
          <p:spPr bwMode="auto">
            <a:xfrm>
              <a:off x="6537601" y="2430588"/>
              <a:ext cx="881297" cy="2607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74613" eaLnBrk="0" hangingPunct="0">
                <a:defRPr/>
              </a:pPr>
              <a:r>
                <a:rPr lang="en-ZA" sz="1100">
                  <a:solidFill>
                    <a:srgbClr val="B36060"/>
                  </a:solidFill>
                  <a:latin typeface="Arial" charset="0"/>
                  <a:ea typeface="ＭＳ Ｐゴシック" charset="0"/>
                </a:rPr>
                <a:t>Reflective</a:t>
              </a:r>
            </a:p>
          </p:txBody>
        </p:sp>
        <p:sp>
          <p:nvSpPr>
            <p:cNvPr id="13" name="Rectangle 14">
              <a:extLst>
                <a:ext uri="{FF2B5EF4-FFF2-40B4-BE49-F238E27FC236}">
                  <a16:creationId xmlns:a16="http://schemas.microsoft.com/office/drawing/2014/main" id="{58718540-3F9F-97BD-20A3-33F85FD37CF5}"/>
                </a:ext>
              </a:extLst>
            </p:cNvPr>
            <p:cNvSpPr>
              <a:spLocks noChangeArrowheads="1"/>
            </p:cNvSpPr>
            <p:nvPr/>
          </p:nvSpPr>
          <p:spPr bwMode="auto">
            <a:xfrm rot="16200000">
              <a:off x="7663469" y="4026712"/>
              <a:ext cx="921314" cy="2607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74613" eaLnBrk="0" hangingPunct="0">
                <a:defRPr/>
              </a:pPr>
              <a:r>
                <a:rPr lang="en-ZA" sz="1100">
                  <a:solidFill>
                    <a:srgbClr val="B36060"/>
                  </a:solidFill>
                  <a:latin typeface="Arial" charset="0"/>
                  <a:ea typeface="ＭＳ Ｐゴシック" charset="0"/>
                </a:rPr>
                <a:t>Conscious</a:t>
              </a:r>
            </a:p>
          </p:txBody>
        </p:sp>
        <p:sp>
          <p:nvSpPr>
            <p:cNvPr id="14" name="Rectangle 17">
              <a:extLst>
                <a:ext uri="{FF2B5EF4-FFF2-40B4-BE49-F238E27FC236}">
                  <a16:creationId xmlns:a16="http://schemas.microsoft.com/office/drawing/2014/main" id="{F7D1E0E2-111C-28F3-86EE-D97C2396A0BF}"/>
                </a:ext>
              </a:extLst>
            </p:cNvPr>
            <p:cNvSpPr>
              <a:spLocks noChangeArrowheads="1"/>
            </p:cNvSpPr>
            <p:nvPr/>
          </p:nvSpPr>
          <p:spPr bwMode="auto">
            <a:xfrm>
              <a:off x="7064856" y="3736417"/>
              <a:ext cx="748057" cy="2607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74613" eaLnBrk="0" hangingPunct="0">
                <a:defRPr/>
              </a:pPr>
              <a:r>
                <a:rPr lang="en-ZA" sz="1100">
                  <a:solidFill>
                    <a:srgbClr val="B36060"/>
                  </a:solidFill>
                  <a:latin typeface="Arial" charset="0"/>
                  <a:ea typeface="ＭＳ Ｐゴシック" charset="0"/>
                </a:rPr>
                <a:t>Planner</a:t>
              </a:r>
            </a:p>
          </p:txBody>
        </p:sp>
        <p:sp>
          <p:nvSpPr>
            <p:cNvPr id="15" name="Rectangle 23">
              <a:extLst>
                <a:ext uri="{FF2B5EF4-FFF2-40B4-BE49-F238E27FC236}">
                  <a16:creationId xmlns:a16="http://schemas.microsoft.com/office/drawing/2014/main" id="{3AA14CDC-3517-285A-33D4-0D04BBEED8B6}"/>
                </a:ext>
              </a:extLst>
            </p:cNvPr>
            <p:cNvSpPr>
              <a:spLocks noChangeArrowheads="1"/>
            </p:cNvSpPr>
            <p:nvPr/>
          </p:nvSpPr>
          <p:spPr bwMode="auto">
            <a:xfrm rot="16200000">
              <a:off x="7313242" y="2570504"/>
              <a:ext cx="607230" cy="2626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74613" eaLnBrk="0" hangingPunct="0">
                <a:defRPr/>
              </a:pPr>
              <a:r>
                <a:rPr lang="en-ZA" sz="1100">
                  <a:solidFill>
                    <a:srgbClr val="B36060"/>
                  </a:solidFill>
                  <a:latin typeface="Arial" charset="0"/>
                  <a:ea typeface="ＭＳ Ｐゴシック" charset="0"/>
                </a:rPr>
                <a:t>Slow </a:t>
              </a:r>
            </a:p>
          </p:txBody>
        </p:sp>
        <p:sp>
          <p:nvSpPr>
            <p:cNvPr id="16" name="Rectangle 24">
              <a:extLst>
                <a:ext uri="{FF2B5EF4-FFF2-40B4-BE49-F238E27FC236}">
                  <a16:creationId xmlns:a16="http://schemas.microsoft.com/office/drawing/2014/main" id="{C4FD69FB-BCA9-61A6-AE59-30B6A032FA71}"/>
                </a:ext>
              </a:extLst>
            </p:cNvPr>
            <p:cNvSpPr>
              <a:spLocks noChangeArrowheads="1"/>
            </p:cNvSpPr>
            <p:nvPr/>
          </p:nvSpPr>
          <p:spPr bwMode="auto">
            <a:xfrm rot="16200000">
              <a:off x="7270411" y="5173596"/>
              <a:ext cx="748092" cy="2607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74613" eaLnBrk="0" hangingPunct="0">
                <a:defRPr/>
              </a:pPr>
              <a:r>
                <a:rPr lang="en-ZA" sz="1100">
                  <a:solidFill>
                    <a:srgbClr val="B36060"/>
                  </a:solidFill>
                  <a:latin typeface="Arial" charset="0"/>
                  <a:ea typeface="ＭＳ Ｐゴシック" charset="0"/>
                </a:rPr>
                <a:t>Logical </a:t>
              </a:r>
            </a:p>
          </p:txBody>
        </p:sp>
        <p:sp>
          <p:nvSpPr>
            <p:cNvPr id="17" name="Rectangle 25">
              <a:extLst>
                <a:ext uri="{FF2B5EF4-FFF2-40B4-BE49-F238E27FC236}">
                  <a16:creationId xmlns:a16="http://schemas.microsoft.com/office/drawing/2014/main" id="{6AB185E8-11D8-826C-4D7E-EE0736538501}"/>
                </a:ext>
              </a:extLst>
            </p:cNvPr>
            <p:cNvSpPr>
              <a:spLocks noChangeArrowheads="1"/>
            </p:cNvSpPr>
            <p:nvPr/>
          </p:nvSpPr>
          <p:spPr bwMode="auto">
            <a:xfrm rot="16200000">
              <a:off x="6084564" y="4486418"/>
              <a:ext cx="649107" cy="2607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ZA" sz="1100">
                  <a:solidFill>
                    <a:srgbClr val="B36060"/>
                  </a:solidFill>
                  <a:latin typeface="Arial" charset="0"/>
                  <a:ea typeface="ＭＳ Ｐゴシック" charset="0"/>
                </a:rPr>
                <a:t>Factual</a:t>
              </a:r>
            </a:p>
          </p:txBody>
        </p:sp>
        <p:sp>
          <p:nvSpPr>
            <p:cNvPr id="18" name="Rectangle 26">
              <a:extLst>
                <a:ext uri="{FF2B5EF4-FFF2-40B4-BE49-F238E27FC236}">
                  <a16:creationId xmlns:a16="http://schemas.microsoft.com/office/drawing/2014/main" id="{0E4E38F8-F65F-04B8-85B6-8A95FCFCD4AC}"/>
                </a:ext>
              </a:extLst>
            </p:cNvPr>
            <p:cNvSpPr>
              <a:spLocks noChangeArrowheads="1"/>
            </p:cNvSpPr>
            <p:nvPr/>
          </p:nvSpPr>
          <p:spPr bwMode="auto">
            <a:xfrm rot="16200000">
              <a:off x="5777146" y="2321140"/>
              <a:ext cx="1132606" cy="2626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74613" eaLnBrk="0" hangingPunct="0">
                <a:defRPr/>
              </a:pPr>
              <a:r>
                <a:rPr lang="en-ZA" sz="1100">
                  <a:solidFill>
                    <a:srgbClr val="B36060"/>
                  </a:solidFill>
                  <a:latin typeface="Arial" charset="0"/>
                  <a:ea typeface="ＭＳ Ｐゴシック" charset="0"/>
                </a:rPr>
                <a:t>Requires time</a:t>
              </a:r>
            </a:p>
          </p:txBody>
        </p:sp>
      </p:grpSp>
      <p:pic>
        <p:nvPicPr>
          <p:cNvPr id="2" name="Picture 4" descr="Use links below to save image.">
            <a:extLst>
              <a:ext uri="{FF2B5EF4-FFF2-40B4-BE49-F238E27FC236}">
                <a16:creationId xmlns:a16="http://schemas.microsoft.com/office/drawing/2014/main" id="{7E90E6C9-DA73-8FDA-F7EA-EF92C0B42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0">
            <a:extLst>
              <a:ext uri="{FF2B5EF4-FFF2-40B4-BE49-F238E27FC236}">
                <a16:creationId xmlns:a16="http://schemas.microsoft.com/office/drawing/2014/main" id="{94AD2DB7-253B-4B2B-7676-7B7DF6607F46}"/>
              </a:ext>
            </a:extLst>
          </p:cNvPr>
          <p:cNvSpPr>
            <a:spLocks noChangeArrowheads="1"/>
          </p:cNvSpPr>
          <p:nvPr/>
        </p:nvSpPr>
        <p:spPr bwMode="auto">
          <a:xfrm>
            <a:off x="0" y="1447800"/>
            <a:ext cx="12192000" cy="4414838"/>
          </a:xfrm>
          <a:prstGeom prst="rect">
            <a:avLst/>
          </a:prstGeom>
          <a:solidFill>
            <a:srgbClr val="000000"/>
          </a:solidFill>
          <a:ln w="12700">
            <a:solidFill>
              <a:srgbClr val="1C112E"/>
            </a:solidFill>
            <a:miter lim="800000"/>
            <a:headEnd/>
            <a:tailEnd/>
          </a:ln>
        </p:spPr>
        <p:txBody>
          <a:bodyPr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71326" name="Text Placeholder 16">
            <a:extLst>
              <a:ext uri="{FF2B5EF4-FFF2-40B4-BE49-F238E27FC236}">
                <a16:creationId xmlns:a16="http://schemas.microsoft.com/office/drawing/2014/main" id="{95B1B7E8-3EBC-B4D9-02CD-199D499BD7C2}"/>
              </a:ext>
            </a:extLst>
          </p:cNvPr>
          <p:cNvSpPr>
            <a:spLocks noGrp="1" noChangeArrowheads="1"/>
          </p:cNvSpPr>
          <p:nvPr>
            <p:ph type="body" sz="quarter" idx="4294967295"/>
          </p:nvPr>
        </p:nvSpPr>
        <p:spPr>
          <a:xfrm>
            <a:off x="1187450" y="1803400"/>
            <a:ext cx="11004550" cy="40592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sp>
        <p:nvSpPr>
          <p:cNvPr id="71327" name="Title 15">
            <a:extLst>
              <a:ext uri="{FF2B5EF4-FFF2-40B4-BE49-F238E27FC236}">
                <a16:creationId xmlns:a16="http://schemas.microsoft.com/office/drawing/2014/main" id="{6607F89C-8E89-FB1A-634A-0D8DF06F07B3}"/>
              </a:ext>
            </a:extLst>
          </p:cNvPr>
          <p:cNvSpPr>
            <a:spLocks noGrp="1" noChangeArrowheads="1"/>
          </p:cNvSpPr>
          <p:nvPr>
            <p:ph type="title" idx="4294967295"/>
          </p:nvPr>
        </p:nvSpPr>
        <p:spPr>
          <a:xfrm>
            <a:off x="1246188" y="0"/>
            <a:ext cx="10945812" cy="1325563"/>
          </a:xfrm>
        </p:spPr>
        <p:txBody>
          <a:bodyPr/>
          <a:lstStyle/>
          <a:p>
            <a:pPr eaLnBrk="1" hangingPunct="1">
              <a:defRPr/>
            </a:pPr>
            <a:r>
              <a:rPr lang="en-US" b="1">
                <a:latin typeface="Arial" charset="0"/>
              </a:rPr>
              <a:t>CAPACITY BIAS: RUNNING ON EMPTY</a:t>
            </a:r>
          </a:p>
        </p:txBody>
      </p:sp>
      <p:pic>
        <p:nvPicPr>
          <p:cNvPr id="71328" name="Picture 8">
            <a:extLst>
              <a:ext uri="{FF2B5EF4-FFF2-40B4-BE49-F238E27FC236}">
                <a16:creationId xmlns:a16="http://schemas.microsoft.com/office/drawing/2014/main" id="{BEEE30DF-6582-0EE4-FDD7-817A65888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17"/>
          <a:stretch>
            <a:fillRect/>
          </a:stretch>
        </p:blipFill>
        <p:spPr bwMode="auto">
          <a:xfrm>
            <a:off x="6157913" y="2209800"/>
            <a:ext cx="4540250" cy="3049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1329" name="Content Placeholder 1">
            <a:extLst>
              <a:ext uri="{FF2B5EF4-FFF2-40B4-BE49-F238E27FC236}">
                <a16:creationId xmlns:a16="http://schemas.microsoft.com/office/drawing/2014/main" id="{DB6AB2C6-C23B-D89D-25A3-BD0359967AEE}"/>
              </a:ext>
            </a:extLst>
          </p:cNvPr>
          <p:cNvSpPr>
            <a:spLocks noChangeArrowheads="1"/>
          </p:cNvSpPr>
          <p:nvPr/>
        </p:nvSpPr>
        <p:spPr bwMode="auto">
          <a:xfrm>
            <a:off x="838200" y="2514600"/>
            <a:ext cx="4202113" cy="1981200"/>
          </a:xfrm>
          <a:prstGeom prst="rect">
            <a:avLst/>
          </a:prstGeom>
          <a:solidFill>
            <a:srgbClr val="EBE9E7"/>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1440" bIns="91440" anchor="ctr"/>
          <a:lstStyle>
            <a:lvl1pPr marL="889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E41B22"/>
                </a:solidFill>
              </a:rPr>
              <a:t>It takes mental energy to exercise self-control and make decisions. When we’re tired we are more likely to make decisions based on emotion and default to the status quo.</a:t>
            </a:r>
          </a:p>
        </p:txBody>
      </p:sp>
      <p:pic>
        <p:nvPicPr>
          <p:cNvPr id="7" name="Picture 2" descr="Use links below to save image.">
            <a:extLst>
              <a:ext uri="{FF2B5EF4-FFF2-40B4-BE49-F238E27FC236}">
                <a16:creationId xmlns:a16="http://schemas.microsoft.com/office/drawing/2014/main" id="{6B290E40-BEDA-B071-94A9-8D7AECCCB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93" name="Text Placeholder 16">
            <a:extLst>
              <a:ext uri="{FF2B5EF4-FFF2-40B4-BE49-F238E27FC236}">
                <a16:creationId xmlns:a16="http://schemas.microsoft.com/office/drawing/2014/main" id="{FFEE4586-D4DB-79B3-DF3A-C7534444AF6D}"/>
              </a:ext>
            </a:extLst>
          </p:cNvPr>
          <p:cNvSpPr>
            <a:spLocks noGrp="1" noChangeArrowheads="1"/>
          </p:cNvSpPr>
          <p:nvPr>
            <p:ph type="body" sz="quarter" idx="4294967295"/>
          </p:nvPr>
        </p:nvSpPr>
        <p:spPr>
          <a:xfrm>
            <a:off x="1187450" y="1803400"/>
            <a:ext cx="11004550" cy="40592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sp>
        <p:nvSpPr>
          <p:cNvPr id="70294" name="Title 15">
            <a:extLst>
              <a:ext uri="{FF2B5EF4-FFF2-40B4-BE49-F238E27FC236}">
                <a16:creationId xmlns:a16="http://schemas.microsoft.com/office/drawing/2014/main" id="{9541003D-4722-7109-4360-49DAC4CF5ED8}"/>
              </a:ext>
            </a:extLst>
          </p:cNvPr>
          <p:cNvSpPr>
            <a:spLocks noGrp="1" noChangeArrowheads="1"/>
          </p:cNvSpPr>
          <p:nvPr>
            <p:ph type="title" idx="4294967295"/>
          </p:nvPr>
        </p:nvSpPr>
        <p:spPr>
          <a:xfrm>
            <a:off x="1246188" y="0"/>
            <a:ext cx="10945812" cy="1325563"/>
          </a:xfrm>
        </p:spPr>
        <p:txBody>
          <a:bodyPr/>
          <a:lstStyle/>
          <a:p>
            <a:pPr eaLnBrk="1" hangingPunct="1"/>
            <a:r>
              <a:rPr lang="en-US" altLang="en-US" b="1">
                <a:latin typeface="Arial" panose="020B0604020202020204" pitchFamily="34" charset="0"/>
                <a:ea typeface="ＭＳ Ｐゴシック" panose="020B0600070205080204" pitchFamily="34" charset="-128"/>
              </a:rPr>
              <a:t>INFORMATION BIAS: I HEAR YOU, BUT…</a:t>
            </a:r>
          </a:p>
        </p:txBody>
      </p:sp>
      <p:pic>
        <p:nvPicPr>
          <p:cNvPr id="70295" name="Picture 7">
            <a:extLst>
              <a:ext uri="{FF2B5EF4-FFF2-40B4-BE49-F238E27FC236}">
                <a16:creationId xmlns:a16="http://schemas.microsoft.com/office/drawing/2014/main" id="{8CC3B2CF-8073-51D9-C488-69E92A5D4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52" b="18481"/>
          <a:stretch>
            <a:fillRect/>
          </a:stretch>
        </p:blipFill>
        <p:spPr bwMode="auto">
          <a:xfrm>
            <a:off x="0" y="1441450"/>
            <a:ext cx="12192000" cy="450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0296" name="Content Placeholder 1">
            <a:extLst>
              <a:ext uri="{FF2B5EF4-FFF2-40B4-BE49-F238E27FC236}">
                <a16:creationId xmlns:a16="http://schemas.microsoft.com/office/drawing/2014/main" id="{79A0CDC0-6AD5-A046-2949-4CFAD6D5B453}"/>
              </a:ext>
            </a:extLst>
          </p:cNvPr>
          <p:cNvSpPr>
            <a:spLocks noChangeArrowheads="1"/>
          </p:cNvSpPr>
          <p:nvPr/>
        </p:nvSpPr>
        <p:spPr bwMode="auto">
          <a:xfrm>
            <a:off x="647700" y="2903538"/>
            <a:ext cx="5448300" cy="2255837"/>
          </a:xfrm>
          <a:prstGeom prst="rect">
            <a:avLst/>
          </a:prstGeom>
          <a:solidFill>
            <a:srgbClr val="EBE9E7">
              <a:alpha val="59999"/>
            </a:srgbClr>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1440" bIns="0" anchor="ctr"/>
          <a:lstStyle>
            <a:lvl1pPr marL="457200" defTabSz="1046163"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1046163"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1046163"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1046163"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1046163"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104616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104616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104616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1046163"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1"/>
                </a:solidFill>
              </a:rPr>
              <a:t>A slippery slope of opinion, biased information selection, double standards of evaluation and emotion – leading to over-confidence, and worrying about being right, more than caring about being wrong</a:t>
            </a:r>
          </a:p>
        </p:txBody>
      </p:sp>
      <p:pic>
        <p:nvPicPr>
          <p:cNvPr id="4" name="Picture 2" descr="Use links below to save image.">
            <a:extLst>
              <a:ext uri="{FF2B5EF4-FFF2-40B4-BE49-F238E27FC236}">
                <a16:creationId xmlns:a16="http://schemas.microsoft.com/office/drawing/2014/main" id="{039859AC-D4F1-C4A5-5318-C07FA3198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58" name="Text Placeholder 16">
            <a:extLst>
              <a:ext uri="{FF2B5EF4-FFF2-40B4-BE49-F238E27FC236}">
                <a16:creationId xmlns:a16="http://schemas.microsoft.com/office/drawing/2014/main" id="{651E155B-4862-1502-042D-AF420042B801}"/>
              </a:ext>
            </a:extLst>
          </p:cNvPr>
          <p:cNvSpPr>
            <a:spLocks noGrp="1" noChangeArrowheads="1"/>
          </p:cNvSpPr>
          <p:nvPr>
            <p:ph type="body" sz="quarter" idx="4294967295"/>
          </p:nvPr>
        </p:nvSpPr>
        <p:spPr>
          <a:xfrm>
            <a:off x="1187450" y="1803400"/>
            <a:ext cx="11004550" cy="40592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sp>
        <p:nvSpPr>
          <p:cNvPr id="72359" name="Title 15">
            <a:extLst>
              <a:ext uri="{FF2B5EF4-FFF2-40B4-BE49-F238E27FC236}">
                <a16:creationId xmlns:a16="http://schemas.microsoft.com/office/drawing/2014/main" id="{E771C8E0-98D1-CC4E-EAFC-F7A311315FA2}"/>
              </a:ext>
            </a:extLst>
          </p:cNvPr>
          <p:cNvSpPr>
            <a:spLocks noGrp="1" noChangeArrowheads="1"/>
          </p:cNvSpPr>
          <p:nvPr>
            <p:ph type="title" idx="4294967295"/>
          </p:nvPr>
        </p:nvSpPr>
        <p:spPr>
          <a:xfrm>
            <a:off x="1246188" y="0"/>
            <a:ext cx="10945812" cy="1325563"/>
          </a:xfrm>
        </p:spPr>
        <p:txBody>
          <a:bodyPr/>
          <a:lstStyle/>
          <a:p>
            <a:pPr eaLnBrk="1" hangingPunct="1"/>
            <a:r>
              <a:rPr lang="en-US" altLang="en-US" b="1">
                <a:latin typeface="Arial" panose="020B0604020202020204" pitchFamily="34" charset="0"/>
                <a:ea typeface="ＭＳ Ｐゴシック" panose="020B0600070205080204" pitchFamily="34" charset="-128"/>
              </a:rPr>
              <a:t>EVEN IF I AM A LITTLE BIASED…</a:t>
            </a:r>
          </a:p>
        </p:txBody>
      </p:sp>
      <p:grpSp>
        <p:nvGrpSpPr>
          <p:cNvPr id="75779" name="Group 26">
            <a:extLst>
              <a:ext uri="{FF2B5EF4-FFF2-40B4-BE49-F238E27FC236}">
                <a16:creationId xmlns:a16="http://schemas.microsoft.com/office/drawing/2014/main" id="{0784B360-33C0-7F6A-208A-BB92F3B359D2}"/>
              </a:ext>
            </a:extLst>
          </p:cNvPr>
          <p:cNvGrpSpPr>
            <a:grpSpLocks/>
          </p:cNvGrpSpPr>
          <p:nvPr/>
        </p:nvGrpSpPr>
        <p:grpSpPr bwMode="auto">
          <a:xfrm>
            <a:off x="636588" y="1654175"/>
            <a:ext cx="10945812" cy="4059238"/>
            <a:chOff x="2662237" y="2361364"/>
            <a:chExt cx="6867144" cy="2672861"/>
          </a:xfrm>
        </p:grpSpPr>
        <p:sp>
          <p:nvSpPr>
            <p:cNvPr id="75782" name="Rounded Rectangle 2">
              <a:extLst>
                <a:ext uri="{FF2B5EF4-FFF2-40B4-BE49-F238E27FC236}">
                  <a16:creationId xmlns:a16="http://schemas.microsoft.com/office/drawing/2014/main" id="{CF515A67-BDBB-F9AF-E48E-77B4BF76F540}"/>
                </a:ext>
              </a:extLst>
            </p:cNvPr>
            <p:cNvSpPr>
              <a:spLocks noChangeArrowheads="1"/>
            </p:cNvSpPr>
            <p:nvPr/>
          </p:nvSpPr>
          <p:spPr bwMode="auto">
            <a:xfrm>
              <a:off x="2662237" y="2361364"/>
              <a:ext cx="6867144" cy="2672861"/>
            </a:xfrm>
            <a:prstGeom prst="roundRect">
              <a:avLst>
                <a:gd name="adj" fmla="val 8486"/>
              </a:avLst>
            </a:prstGeom>
            <a:solidFill>
              <a:srgbClr val="2D2D30"/>
            </a:solidFill>
            <a:ln w="12700">
              <a:solidFill>
                <a:srgbClr val="1C112E"/>
              </a:solidFill>
              <a:round/>
              <a:headEnd/>
              <a:tailEnd/>
            </a:ln>
          </p:spPr>
          <p:txBody>
            <a:bodyPr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pic>
          <p:nvPicPr>
            <p:cNvPr id="72362" name="Picture 1">
              <a:extLst>
                <a:ext uri="{FF2B5EF4-FFF2-40B4-BE49-F238E27FC236}">
                  <a16:creationId xmlns:a16="http://schemas.microsoft.com/office/drawing/2014/main" id="{7DED49C3-0E23-52C3-EFF7-EA28B6B20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4"/>
            <a:stretch>
              <a:fillRect/>
            </a:stretch>
          </p:blipFill>
          <p:spPr bwMode="auto">
            <a:xfrm>
              <a:off x="2836530" y="2552656"/>
              <a:ext cx="6626122" cy="192441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2363" name="TextBox 13">
              <a:extLst>
                <a:ext uri="{FF2B5EF4-FFF2-40B4-BE49-F238E27FC236}">
                  <a16:creationId xmlns:a16="http://schemas.microsoft.com/office/drawing/2014/main" id="{8249FDC9-7D9A-DDD7-6700-8B3497DA00B4}"/>
                </a:ext>
              </a:extLst>
            </p:cNvPr>
            <p:cNvSpPr>
              <a:spLocks noChangeArrowheads="1"/>
            </p:cNvSpPr>
            <p:nvPr/>
          </p:nvSpPr>
          <p:spPr bwMode="auto">
            <a:xfrm>
              <a:off x="6655040" y="4674638"/>
              <a:ext cx="2607423" cy="2435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1800" b="1">
                  <a:solidFill>
                    <a:schemeClr val="bg1"/>
                  </a:solidFill>
                  <a:latin typeface="Arial" charset="0"/>
                  <a:ea typeface="ＭＳ Ｐゴシック" charset="0"/>
                </a:rPr>
                <a:t>GO TO WEBSITE &gt;&gt;&gt;</a:t>
              </a:r>
            </a:p>
          </p:txBody>
        </p:sp>
      </p:grpSp>
      <p:pic>
        <p:nvPicPr>
          <p:cNvPr id="4" name="Picture 2" descr="Use links below to save image.">
            <a:extLst>
              <a:ext uri="{FF2B5EF4-FFF2-40B4-BE49-F238E27FC236}">
                <a16:creationId xmlns:a16="http://schemas.microsoft.com/office/drawing/2014/main" id="{E43592E4-E279-EF27-090D-B8911FA4A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F09C48-DA4B-8AF9-04B3-74CD9FF720A1}"/>
              </a:ext>
            </a:extLst>
          </p:cNvPr>
          <p:cNvSpPr>
            <a:spLocks noGrp="1"/>
          </p:cNvSpPr>
          <p:nvPr>
            <p:ph type="title"/>
          </p:nvPr>
        </p:nvSpPr>
        <p:spPr>
          <a:xfrm>
            <a:off x="750689" y="396109"/>
            <a:ext cx="8323659" cy="1325563"/>
          </a:xfrm>
        </p:spPr>
        <p:txBody>
          <a:bodyPr/>
          <a:lstStyle/>
          <a:p>
            <a:r>
              <a:rPr lang="en-US" dirty="0"/>
              <a:t>STATUS QUO IS THE NORM, </a:t>
            </a:r>
            <a:br>
              <a:rPr lang="en-US" dirty="0"/>
            </a:br>
            <a:r>
              <a:rPr lang="en-US" dirty="0"/>
              <a:t>CHANGE TAKES DELIBERATE EFFORT</a:t>
            </a:r>
            <a:endParaRPr lang="en-CA" dirty="0"/>
          </a:p>
        </p:txBody>
      </p:sp>
      <p:sp>
        <p:nvSpPr>
          <p:cNvPr id="76481" name="Text Placeholder 16">
            <a:extLst>
              <a:ext uri="{FF2B5EF4-FFF2-40B4-BE49-F238E27FC236}">
                <a16:creationId xmlns:a16="http://schemas.microsoft.com/office/drawing/2014/main" id="{1D1962C7-67A8-2858-F733-F9AC1B446DE5}"/>
              </a:ext>
            </a:extLst>
          </p:cNvPr>
          <p:cNvSpPr>
            <a:spLocks noGrp="1" noChangeArrowheads="1"/>
          </p:cNvSpPr>
          <p:nvPr>
            <p:ph idx="1"/>
          </p:nvPr>
        </p:nvSpPr>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dirty="0"/>
              <a:t> </a:t>
            </a:r>
          </a:p>
        </p:txBody>
      </p:sp>
      <p:grpSp>
        <p:nvGrpSpPr>
          <p:cNvPr id="81923" name="Group 2">
            <a:extLst>
              <a:ext uri="{FF2B5EF4-FFF2-40B4-BE49-F238E27FC236}">
                <a16:creationId xmlns:a16="http://schemas.microsoft.com/office/drawing/2014/main" id="{CCE88FB8-BDFC-0E12-298E-9ED7D95805A2}"/>
              </a:ext>
            </a:extLst>
          </p:cNvPr>
          <p:cNvGrpSpPr>
            <a:grpSpLocks/>
          </p:cNvGrpSpPr>
          <p:nvPr/>
        </p:nvGrpSpPr>
        <p:grpSpPr bwMode="auto">
          <a:xfrm>
            <a:off x="3480594" y="3526932"/>
            <a:ext cx="5178425" cy="2633662"/>
            <a:chOff x="3506612" y="3241222"/>
            <a:chExt cx="5178776" cy="2633583"/>
          </a:xfrm>
        </p:grpSpPr>
        <p:pic>
          <p:nvPicPr>
            <p:cNvPr id="81938" name="Picture 4">
              <a:extLst>
                <a:ext uri="{FF2B5EF4-FFF2-40B4-BE49-F238E27FC236}">
                  <a16:creationId xmlns:a16="http://schemas.microsoft.com/office/drawing/2014/main" id="{307C7EAB-DB3E-2342-E66E-C047BA482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737"/>
            <a:stretch>
              <a:fillRect/>
            </a:stretch>
          </p:blipFill>
          <p:spPr bwMode="auto">
            <a:xfrm>
              <a:off x="3506612" y="3241222"/>
              <a:ext cx="5143176" cy="2633583"/>
            </a:xfrm>
            <a:prstGeom prst="rect">
              <a:avLst/>
            </a:prstGeom>
            <a:solidFill>
              <a:srgbClr val="F5F5F5"/>
            </a:solidFill>
            <a:ln w="3175">
              <a:solidFill>
                <a:srgbClr val="B8A990"/>
              </a:solidFill>
              <a:miter lim="800000"/>
              <a:headEnd/>
              <a:tailEnd/>
            </a:ln>
          </p:spPr>
        </p:pic>
        <p:sp>
          <p:nvSpPr>
            <p:cNvPr id="76485" name="Rectangle 92">
              <a:extLst>
                <a:ext uri="{FF2B5EF4-FFF2-40B4-BE49-F238E27FC236}">
                  <a16:creationId xmlns:a16="http://schemas.microsoft.com/office/drawing/2014/main" id="{7868605E-13E1-BB8E-CB8D-2FB06B3EFEDC}"/>
                </a:ext>
              </a:extLst>
            </p:cNvPr>
            <p:cNvSpPr>
              <a:spLocks noChangeArrowheads="1"/>
            </p:cNvSpPr>
            <p:nvPr/>
          </p:nvSpPr>
          <p:spPr bwMode="auto">
            <a:xfrm>
              <a:off x="3714588" y="4557220"/>
              <a:ext cx="1224046" cy="679430"/>
            </a:xfrm>
            <a:prstGeom prst="rect">
              <a:avLst/>
            </a:prstGeom>
            <a:solidFill>
              <a:srgbClr val="F5F5F5"/>
            </a:solidFill>
            <a:ln w="3175" cap="flat">
              <a:solidFill>
                <a:srgbClr val="B8A9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defTabSz="1017588" eaLnBrk="0" hangingPunct="0">
                <a:defRPr/>
              </a:pPr>
              <a:r>
                <a:rPr lang="en-US" sz="1600" b="1">
                  <a:solidFill>
                    <a:srgbClr val="920056"/>
                  </a:solidFill>
                  <a:latin typeface="Arial" charset="0"/>
                  <a:ea typeface="ＭＳ Ｐゴシック" charset="0"/>
                </a:rPr>
                <a:t>Accept </a:t>
              </a:r>
              <a:r>
                <a:rPr lang="en-US" sz="1200">
                  <a:latin typeface="Arial" charset="0"/>
                  <a:ea typeface="ＭＳ Ｐゴシック" charset="0"/>
                </a:rPr>
                <a:t>susceptibility bias</a:t>
              </a:r>
            </a:p>
          </p:txBody>
        </p:sp>
        <p:sp>
          <p:nvSpPr>
            <p:cNvPr id="76486" name="Rectangle 111">
              <a:extLst>
                <a:ext uri="{FF2B5EF4-FFF2-40B4-BE49-F238E27FC236}">
                  <a16:creationId xmlns:a16="http://schemas.microsoft.com/office/drawing/2014/main" id="{FF8359BF-A216-8333-F7E1-031D218F7EA5}"/>
                </a:ext>
              </a:extLst>
            </p:cNvPr>
            <p:cNvSpPr>
              <a:spLocks noChangeArrowheads="1"/>
            </p:cNvSpPr>
            <p:nvPr/>
          </p:nvSpPr>
          <p:spPr bwMode="auto">
            <a:xfrm>
              <a:off x="4382971" y="3325356"/>
              <a:ext cx="1687626" cy="677843"/>
            </a:xfrm>
            <a:prstGeom prst="rect">
              <a:avLst/>
            </a:prstGeom>
            <a:solidFill>
              <a:srgbClr val="F5F5F5"/>
            </a:solidFill>
            <a:ln w="3175" cap="flat">
              <a:solidFill>
                <a:srgbClr val="B8A9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defTabSz="1017588" eaLnBrk="0" hangingPunct="0">
                <a:defRPr/>
              </a:pPr>
              <a:r>
                <a:rPr lang="en-US" sz="1600" b="1">
                  <a:solidFill>
                    <a:srgbClr val="920056"/>
                  </a:solidFill>
                  <a:latin typeface="Arial" charset="0"/>
                  <a:ea typeface="ＭＳ Ｐゴシック" charset="0"/>
                </a:rPr>
                <a:t>Beware </a:t>
              </a:r>
              <a:r>
                <a:rPr lang="en-US" sz="1200">
                  <a:latin typeface="Arial" charset="0"/>
                  <a:ea typeface="ＭＳ Ｐゴシック" charset="0"/>
                </a:rPr>
                <a:t>of moments of personal vulnerability</a:t>
              </a:r>
            </a:p>
          </p:txBody>
        </p:sp>
        <p:sp>
          <p:nvSpPr>
            <p:cNvPr id="76487" name="Rectangle 112">
              <a:extLst>
                <a:ext uri="{FF2B5EF4-FFF2-40B4-BE49-F238E27FC236}">
                  <a16:creationId xmlns:a16="http://schemas.microsoft.com/office/drawing/2014/main" id="{96BF9A92-0944-3A29-0BF4-7775085FA1A3}"/>
                </a:ext>
              </a:extLst>
            </p:cNvPr>
            <p:cNvSpPr>
              <a:spLocks noChangeArrowheads="1"/>
            </p:cNvSpPr>
            <p:nvPr/>
          </p:nvSpPr>
          <p:spPr bwMode="auto">
            <a:xfrm>
              <a:off x="6223008" y="3325356"/>
              <a:ext cx="1617773" cy="677843"/>
            </a:xfrm>
            <a:prstGeom prst="rect">
              <a:avLst/>
            </a:prstGeom>
            <a:solidFill>
              <a:srgbClr val="F5F5F5"/>
            </a:solidFill>
            <a:ln w="3175" cap="flat">
              <a:solidFill>
                <a:srgbClr val="B8A9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defTabSz="1017588" eaLnBrk="0" hangingPunct="0">
                <a:defRPr/>
              </a:pPr>
              <a:r>
                <a:rPr lang="en-US" sz="1600" b="1">
                  <a:solidFill>
                    <a:srgbClr val="920056"/>
                  </a:solidFill>
                  <a:latin typeface="Arial" charset="0"/>
                  <a:ea typeface="ＭＳ Ｐゴシック" charset="0"/>
                </a:rPr>
                <a:t>Dedicate </a:t>
              </a:r>
              <a:r>
                <a:rPr lang="en-US" sz="1200">
                  <a:latin typeface="Arial" charset="0"/>
                  <a:ea typeface="ＭＳ Ｐゴシック" charset="0"/>
                </a:rPr>
                <a:t>time and effort to mitigating strategies</a:t>
              </a:r>
            </a:p>
          </p:txBody>
        </p:sp>
        <p:sp>
          <p:nvSpPr>
            <p:cNvPr id="76488" name="Rectangle 114">
              <a:extLst>
                <a:ext uri="{FF2B5EF4-FFF2-40B4-BE49-F238E27FC236}">
                  <a16:creationId xmlns:a16="http://schemas.microsoft.com/office/drawing/2014/main" id="{B0F0F2E4-A688-5869-681F-E1162D457C09}"/>
                </a:ext>
              </a:extLst>
            </p:cNvPr>
            <p:cNvSpPr>
              <a:spLocks noChangeArrowheads="1"/>
            </p:cNvSpPr>
            <p:nvPr/>
          </p:nvSpPr>
          <p:spPr bwMode="auto">
            <a:xfrm>
              <a:off x="5532399" y="4557220"/>
              <a:ext cx="1224045" cy="679430"/>
            </a:xfrm>
            <a:prstGeom prst="rect">
              <a:avLst/>
            </a:prstGeom>
            <a:solidFill>
              <a:srgbClr val="F5F5F5"/>
            </a:solidFill>
            <a:ln w="3175" cap="flat">
              <a:solidFill>
                <a:srgbClr val="B8A9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defTabSz="1017588" eaLnBrk="0" hangingPunct="0">
                <a:defRPr/>
              </a:pPr>
              <a:r>
                <a:rPr lang="en-US" sz="1600" b="1">
                  <a:solidFill>
                    <a:srgbClr val="920056"/>
                  </a:solidFill>
                  <a:latin typeface="Arial" charset="0"/>
                  <a:ea typeface="ＭＳ Ｐゴシック" charset="0"/>
                </a:rPr>
                <a:t>Care </a:t>
              </a:r>
              <a:r>
                <a:rPr lang="en-US" sz="1200">
                  <a:latin typeface="Arial" charset="0"/>
                  <a:ea typeface="ＭＳ Ｐゴシック" charset="0"/>
                </a:rPr>
                <a:t>about the impact of bias</a:t>
              </a:r>
            </a:p>
          </p:txBody>
        </p:sp>
        <p:sp>
          <p:nvSpPr>
            <p:cNvPr id="76489" name="Rectangle 115">
              <a:extLst>
                <a:ext uri="{FF2B5EF4-FFF2-40B4-BE49-F238E27FC236}">
                  <a16:creationId xmlns:a16="http://schemas.microsoft.com/office/drawing/2014/main" id="{64D07AB5-6315-9C6E-0912-E74A467B4A2D}"/>
                </a:ext>
              </a:extLst>
            </p:cNvPr>
            <p:cNvSpPr>
              <a:spLocks noChangeArrowheads="1"/>
            </p:cNvSpPr>
            <p:nvPr/>
          </p:nvSpPr>
          <p:spPr bwMode="auto">
            <a:xfrm>
              <a:off x="7407363" y="4557220"/>
              <a:ext cx="1224046" cy="679430"/>
            </a:xfrm>
            <a:prstGeom prst="rect">
              <a:avLst/>
            </a:prstGeom>
            <a:solidFill>
              <a:srgbClr val="F5F5F5"/>
            </a:solidFill>
            <a:ln w="3175" cap="flat">
              <a:solidFill>
                <a:srgbClr val="B8A9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defTabSz="1017588" eaLnBrk="0" hangingPunct="0">
                <a:defRPr/>
              </a:pPr>
              <a:r>
                <a:rPr lang="en-US" sz="1600" b="1">
                  <a:solidFill>
                    <a:srgbClr val="920056"/>
                  </a:solidFill>
                  <a:latin typeface="Arial" charset="0"/>
                  <a:ea typeface="ＭＳ Ｐゴシック" charset="0"/>
                </a:rPr>
                <a:t>Expect </a:t>
              </a:r>
              <a:r>
                <a:rPr lang="en-US" sz="1200">
                  <a:latin typeface="Arial" charset="0"/>
                  <a:ea typeface="ＭＳ Ｐゴシック" charset="0"/>
                </a:rPr>
                <a:t>challenge from others</a:t>
              </a:r>
            </a:p>
          </p:txBody>
        </p:sp>
        <p:sp>
          <p:nvSpPr>
            <p:cNvPr id="76490" name="Rectangle 116">
              <a:extLst>
                <a:ext uri="{FF2B5EF4-FFF2-40B4-BE49-F238E27FC236}">
                  <a16:creationId xmlns:a16="http://schemas.microsoft.com/office/drawing/2014/main" id="{6D118B4D-F872-504D-71C2-2ED3473E89A0}"/>
                </a:ext>
              </a:extLst>
            </p:cNvPr>
            <p:cNvSpPr>
              <a:spLocks noChangeArrowheads="1"/>
            </p:cNvSpPr>
            <p:nvPr/>
          </p:nvSpPr>
          <p:spPr bwMode="auto">
            <a:xfrm>
              <a:off x="8318650" y="3266621"/>
              <a:ext cx="366738" cy="1290598"/>
            </a:xfrm>
            <a:prstGeom prst="rect">
              <a:avLst/>
            </a:prstGeom>
            <a:solidFill>
              <a:srgbClr val="FFFFFF"/>
            </a:solidFill>
            <a:ln>
              <a:noFill/>
            </a:ln>
            <a:effectLst/>
            <a:extLst>
              <a:ext uri="{91240B29-F687-4f45-9708-019B960494DF}">
                <a14:hiddenLine xmlns="" xmlns:a14="http://schemas.microsoft.com/office/drawing/2010/main" w="19050"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endParaRPr lang="en-US" sz="1200" b="1">
                <a:solidFill>
                  <a:srgbClr val="FFFFFF"/>
                </a:solidFill>
                <a:latin typeface="Arial" charset="0"/>
                <a:ea typeface="ＭＳ Ｐゴシック" charset="0"/>
              </a:endParaRPr>
            </a:p>
          </p:txBody>
        </p:sp>
      </p:grpSp>
      <p:grpSp>
        <p:nvGrpSpPr>
          <p:cNvPr id="81926" name="Group 1">
            <a:extLst>
              <a:ext uri="{FF2B5EF4-FFF2-40B4-BE49-F238E27FC236}">
                <a16:creationId xmlns:a16="http://schemas.microsoft.com/office/drawing/2014/main" id="{9F97A386-403B-3B76-654F-19C076ADFCA7}"/>
              </a:ext>
            </a:extLst>
          </p:cNvPr>
          <p:cNvGrpSpPr>
            <a:grpSpLocks/>
          </p:cNvGrpSpPr>
          <p:nvPr/>
        </p:nvGrpSpPr>
        <p:grpSpPr bwMode="auto">
          <a:xfrm>
            <a:off x="1497806" y="2045794"/>
            <a:ext cx="9196388" cy="1463675"/>
            <a:chOff x="1524000" y="1676400"/>
            <a:chExt cx="9195690" cy="1463040"/>
          </a:xfrm>
        </p:grpSpPr>
        <p:sp>
          <p:nvSpPr>
            <p:cNvPr id="76494" name="Freeform 26">
              <a:extLst>
                <a:ext uri="{FF2B5EF4-FFF2-40B4-BE49-F238E27FC236}">
                  <a16:creationId xmlns:a16="http://schemas.microsoft.com/office/drawing/2014/main" id="{ED266A41-09CF-0983-DD03-36AA0AB734DE}"/>
                </a:ext>
              </a:extLst>
            </p:cNvPr>
            <p:cNvSpPr>
              <a:spLocks noEditPoints="1"/>
            </p:cNvSpPr>
            <p:nvPr/>
          </p:nvSpPr>
          <p:spPr bwMode="auto">
            <a:xfrm>
              <a:off x="1524000" y="1676400"/>
              <a:ext cx="3709706" cy="1463040"/>
            </a:xfrm>
            <a:custGeom>
              <a:avLst/>
              <a:gdLst>
                <a:gd name="T0" fmla="*/ 2130326 w 202"/>
                <a:gd name="T1" fmla="*/ 1383527 h 184"/>
                <a:gd name="T2" fmla="*/ 1744664 w 202"/>
                <a:gd name="T3" fmla="*/ 1423283 h 184"/>
                <a:gd name="T4" fmla="*/ 1561015 w 202"/>
                <a:gd name="T5" fmla="*/ 1399430 h 184"/>
                <a:gd name="T6" fmla="*/ 1414096 w 202"/>
                <a:gd name="T7" fmla="*/ 1359673 h 184"/>
                <a:gd name="T8" fmla="*/ 1101893 w 202"/>
                <a:gd name="T9" fmla="*/ 1383527 h 184"/>
                <a:gd name="T10" fmla="*/ 844785 w 202"/>
                <a:gd name="T11" fmla="*/ 1407381 h 184"/>
                <a:gd name="T12" fmla="*/ 624406 w 202"/>
                <a:gd name="T13" fmla="*/ 1407381 h 184"/>
                <a:gd name="T14" fmla="*/ 514217 w 202"/>
                <a:gd name="T15" fmla="*/ 1431235 h 184"/>
                <a:gd name="T16" fmla="*/ 293838 w 202"/>
                <a:gd name="T17" fmla="*/ 1423283 h 184"/>
                <a:gd name="T18" fmla="*/ 238743 w 202"/>
                <a:gd name="T19" fmla="*/ 1319917 h 184"/>
                <a:gd name="T20" fmla="*/ 293838 w 202"/>
                <a:gd name="T21" fmla="*/ 1200647 h 184"/>
                <a:gd name="T22" fmla="*/ 257108 w 202"/>
                <a:gd name="T23" fmla="*/ 1113183 h 184"/>
                <a:gd name="T24" fmla="*/ 238743 w 202"/>
                <a:gd name="T25" fmla="*/ 1017767 h 184"/>
                <a:gd name="T26" fmla="*/ 202014 w 202"/>
                <a:gd name="T27" fmla="*/ 922351 h 184"/>
                <a:gd name="T28" fmla="*/ 128554 w 202"/>
                <a:gd name="T29" fmla="*/ 826936 h 184"/>
                <a:gd name="T30" fmla="*/ 110189 w 202"/>
                <a:gd name="T31" fmla="*/ 731520 h 184"/>
                <a:gd name="T32" fmla="*/ 91824 w 202"/>
                <a:gd name="T33" fmla="*/ 628153 h 184"/>
                <a:gd name="T34" fmla="*/ 146919 w 202"/>
                <a:gd name="T35" fmla="*/ 516835 h 184"/>
                <a:gd name="T36" fmla="*/ 202014 w 202"/>
                <a:gd name="T37" fmla="*/ 429370 h 184"/>
                <a:gd name="T38" fmla="*/ 238743 w 202"/>
                <a:gd name="T39" fmla="*/ 341906 h 184"/>
                <a:gd name="T40" fmla="*/ 165284 w 202"/>
                <a:gd name="T41" fmla="*/ 246490 h 184"/>
                <a:gd name="T42" fmla="*/ 257108 w 202"/>
                <a:gd name="T43" fmla="*/ 166977 h 184"/>
                <a:gd name="T44" fmla="*/ 422392 w 202"/>
                <a:gd name="T45" fmla="*/ 95416 h 184"/>
                <a:gd name="T46" fmla="*/ 679501 w 202"/>
                <a:gd name="T47" fmla="*/ 63610 h 184"/>
                <a:gd name="T48" fmla="*/ 1065163 w 202"/>
                <a:gd name="T49" fmla="*/ 55659 h 184"/>
                <a:gd name="T50" fmla="*/ 1230447 w 202"/>
                <a:gd name="T51" fmla="*/ 63610 h 184"/>
                <a:gd name="T52" fmla="*/ 1395731 w 202"/>
                <a:gd name="T53" fmla="*/ 71562 h 184"/>
                <a:gd name="T54" fmla="*/ 954974 w 202"/>
                <a:gd name="T55" fmla="*/ 230588 h 184"/>
                <a:gd name="T56" fmla="*/ 1469190 w 202"/>
                <a:gd name="T57" fmla="*/ 63610 h 184"/>
                <a:gd name="T58" fmla="*/ 1818123 w 202"/>
                <a:gd name="T59" fmla="*/ 15903 h 184"/>
                <a:gd name="T60" fmla="*/ 1818123 w 202"/>
                <a:gd name="T61" fmla="*/ 119270 h 184"/>
                <a:gd name="T62" fmla="*/ 1891583 w 202"/>
                <a:gd name="T63" fmla="*/ 111318 h 184"/>
                <a:gd name="T64" fmla="*/ 2295610 w 202"/>
                <a:gd name="T65" fmla="*/ 7951 h 184"/>
                <a:gd name="T66" fmla="*/ 2332340 w 202"/>
                <a:gd name="T67" fmla="*/ 63610 h 184"/>
                <a:gd name="T68" fmla="*/ 2589448 w 202"/>
                <a:gd name="T69" fmla="*/ 23854 h 184"/>
                <a:gd name="T70" fmla="*/ 2773097 w 202"/>
                <a:gd name="T71" fmla="*/ 47708 h 184"/>
                <a:gd name="T72" fmla="*/ 3011841 w 202"/>
                <a:gd name="T73" fmla="*/ 31805 h 184"/>
                <a:gd name="T74" fmla="*/ 3195489 w 202"/>
                <a:gd name="T75" fmla="*/ 47708 h 184"/>
                <a:gd name="T76" fmla="*/ 3397503 w 202"/>
                <a:gd name="T77" fmla="*/ 47708 h 184"/>
                <a:gd name="T78" fmla="*/ 3581152 w 202"/>
                <a:gd name="T79" fmla="*/ 103367 h 184"/>
                <a:gd name="T80" fmla="*/ 3526057 w 202"/>
                <a:gd name="T81" fmla="*/ 174929 h 184"/>
                <a:gd name="T82" fmla="*/ 3581152 w 202"/>
                <a:gd name="T83" fmla="*/ 238539 h 184"/>
                <a:gd name="T84" fmla="*/ 3544422 w 202"/>
                <a:gd name="T85" fmla="*/ 381663 h 184"/>
                <a:gd name="T86" fmla="*/ 3654611 w 202"/>
                <a:gd name="T87" fmla="*/ 413468 h 184"/>
                <a:gd name="T88" fmla="*/ 3654611 w 202"/>
                <a:gd name="T89" fmla="*/ 461176 h 184"/>
                <a:gd name="T90" fmla="*/ 3654611 w 202"/>
                <a:gd name="T91" fmla="*/ 588397 h 184"/>
                <a:gd name="T92" fmla="*/ 3507692 w 202"/>
                <a:gd name="T93" fmla="*/ 707666 h 184"/>
                <a:gd name="T94" fmla="*/ 3562787 w 202"/>
                <a:gd name="T95" fmla="*/ 795130 h 184"/>
                <a:gd name="T96" fmla="*/ 3672976 w 202"/>
                <a:gd name="T97" fmla="*/ 882595 h 184"/>
                <a:gd name="T98" fmla="*/ 3599517 w 202"/>
                <a:gd name="T99" fmla="*/ 1017767 h 184"/>
                <a:gd name="T100" fmla="*/ 3672976 w 202"/>
                <a:gd name="T101" fmla="*/ 1097280 h 184"/>
                <a:gd name="T102" fmla="*/ 3617882 w 202"/>
                <a:gd name="T103" fmla="*/ 1224501 h 184"/>
                <a:gd name="T104" fmla="*/ 3489327 w 202"/>
                <a:gd name="T105" fmla="*/ 1359673 h 184"/>
                <a:gd name="T106" fmla="*/ 3250584 w 202"/>
                <a:gd name="T107" fmla="*/ 1415332 h 184"/>
                <a:gd name="T108" fmla="*/ 3030205 w 202"/>
                <a:gd name="T109" fmla="*/ 1399430 h 184"/>
                <a:gd name="T110" fmla="*/ 2809827 w 202"/>
                <a:gd name="T111" fmla="*/ 1391478 h 184"/>
                <a:gd name="T112" fmla="*/ 2571083 w 202"/>
                <a:gd name="T113" fmla="*/ 1391478 h 184"/>
                <a:gd name="T114" fmla="*/ 2387435 w 202"/>
                <a:gd name="T115" fmla="*/ 1399430 h 184"/>
                <a:gd name="T116" fmla="*/ 752960 w 202"/>
                <a:gd name="T117" fmla="*/ 1296063 h 184"/>
                <a:gd name="T118" fmla="*/ 385663 w 202"/>
                <a:gd name="T119" fmla="*/ 1009816 h 184"/>
                <a:gd name="T120" fmla="*/ 385663 w 202"/>
                <a:gd name="T121" fmla="*/ 1009816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495" name="object 4">
              <a:extLst>
                <a:ext uri="{FF2B5EF4-FFF2-40B4-BE49-F238E27FC236}">
                  <a16:creationId xmlns:a16="http://schemas.microsoft.com/office/drawing/2014/main" id="{01DFBC13-5825-C688-CC92-39D74FA006D0}"/>
                </a:ext>
              </a:extLst>
            </p:cNvPr>
            <p:cNvSpPr>
              <a:spLocks noChangeArrowheads="1"/>
            </p:cNvSpPr>
            <p:nvPr/>
          </p:nvSpPr>
          <p:spPr bwMode="auto">
            <a:xfrm>
              <a:off x="1750996" y="1925530"/>
              <a:ext cx="3422390" cy="9155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1440" bIns="91440"/>
            <a:lstStyle/>
            <a:p>
              <a:pPr algn="ctr" eaLnBrk="0" hangingPunct="0">
                <a:defRPr/>
              </a:pPr>
              <a:r>
                <a:rPr lang="en-US" sz="1600">
                  <a:solidFill>
                    <a:srgbClr val="FFFFFF"/>
                  </a:solidFill>
                  <a:latin typeface="Arial" charset="0"/>
                  <a:ea typeface="ＭＳ Ｐゴシック" charset="0"/>
                </a:rPr>
                <a:t>A </a:t>
              </a:r>
              <a:r>
                <a:rPr lang="en-US" sz="1600" b="1">
                  <a:solidFill>
                    <a:srgbClr val="920056"/>
                  </a:solidFill>
                  <a:latin typeface="Arial" charset="0"/>
                  <a:ea typeface="ＭＳ Ｐゴシック" charset="0"/>
                </a:rPr>
                <a:t>bias</a:t>
              </a:r>
              <a:r>
                <a:rPr lang="en-US" sz="1600">
                  <a:solidFill>
                    <a:srgbClr val="920056"/>
                  </a:solidFill>
                  <a:latin typeface="Arial" charset="0"/>
                  <a:ea typeface="ＭＳ Ｐゴシック" charset="0"/>
                </a:rPr>
                <a:t> </a:t>
              </a:r>
              <a:r>
                <a:rPr lang="en-US" sz="1600" b="1">
                  <a:solidFill>
                    <a:srgbClr val="920056"/>
                  </a:solidFill>
                  <a:latin typeface="Arial" charset="0"/>
                  <a:ea typeface="ＭＳ Ｐゴシック" charset="0"/>
                </a:rPr>
                <a:t>is a mental shortcut</a:t>
              </a:r>
              <a:r>
                <a:rPr lang="en-US" sz="1600">
                  <a:solidFill>
                    <a:srgbClr val="920056"/>
                  </a:solidFill>
                  <a:latin typeface="Arial" charset="0"/>
                  <a:ea typeface="ＭＳ Ｐゴシック" charset="0"/>
                </a:rPr>
                <a:t> </a:t>
              </a:r>
              <a:r>
                <a:rPr lang="en-US" sz="1600">
                  <a:solidFill>
                    <a:srgbClr val="FFFFFF"/>
                  </a:solidFill>
                  <a:latin typeface="Arial" charset="0"/>
                  <a:ea typeface="ＭＳ Ｐゴシック" charset="0"/>
                </a:rPr>
                <a:t>that influences decisions and behaviours</a:t>
              </a:r>
            </a:p>
          </p:txBody>
        </p:sp>
        <p:sp>
          <p:nvSpPr>
            <p:cNvPr id="76496" name="Freeform 26">
              <a:extLst>
                <a:ext uri="{FF2B5EF4-FFF2-40B4-BE49-F238E27FC236}">
                  <a16:creationId xmlns:a16="http://schemas.microsoft.com/office/drawing/2014/main" id="{03443DB1-A68E-0A29-4BA3-AD1617F9EEFA}"/>
                </a:ext>
              </a:extLst>
            </p:cNvPr>
            <p:cNvSpPr>
              <a:spLocks noEditPoints="1"/>
            </p:cNvSpPr>
            <p:nvPr/>
          </p:nvSpPr>
          <p:spPr bwMode="auto">
            <a:xfrm>
              <a:off x="7009984" y="1676400"/>
              <a:ext cx="3709706" cy="1463040"/>
            </a:xfrm>
            <a:custGeom>
              <a:avLst/>
              <a:gdLst>
                <a:gd name="T0" fmla="*/ 2130326 w 202"/>
                <a:gd name="T1" fmla="*/ 1383527 h 184"/>
                <a:gd name="T2" fmla="*/ 1744664 w 202"/>
                <a:gd name="T3" fmla="*/ 1423283 h 184"/>
                <a:gd name="T4" fmla="*/ 1561015 w 202"/>
                <a:gd name="T5" fmla="*/ 1399430 h 184"/>
                <a:gd name="T6" fmla="*/ 1414096 w 202"/>
                <a:gd name="T7" fmla="*/ 1359673 h 184"/>
                <a:gd name="T8" fmla="*/ 1101893 w 202"/>
                <a:gd name="T9" fmla="*/ 1383527 h 184"/>
                <a:gd name="T10" fmla="*/ 844785 w 202"/>
                <a:gd name="T11" fmla="*/ 1407381 h 184"/>
                <a:gd name="T12" fmla="*/ 624406 w 202"/>
                <a:gd name="T13" fmla="*/ 1407381 h 184"/>
                <a:gd name="T14" fmla="*/ 514217 w 202"/>
                <a:gd name="T15" fmla="*/ 1431235 h 184"/>
                <a:gd name="T16" fmla="*/ 293838 w 202"/>
                <a:gd name="T17" fmla="*/ 1423283 h 184"/>
                <a:gd name="T18" fmla="*/ 238743 w 202"/>
                <a:gd name="T19" fmla="*/ 1319917 h 184"/>
                <a:gd name="T20" fmla="*/ 293838 w 202"/>
                <a:gd name="T21" fmla="*/ 1200647 h 184"/>
                <a:gd name="T22" fmla="*/ 257108 w 202"/>
                <a:gd name="T23" fmla="*/ 1113183 h 184"/>
                <a:gd name="T24" fmla="*/ 238743 w 202"/>
                <a:gd name="T25" fmla="*/ 1017767 h 184"/>
                <a:gd name="T26" fmla="*/ 202014 w 202"/>
                <a:gd name="T27" fmla="*/ 922351 h 184"/>
                <a:gd name="T28" fmla="*/ 128554 w 202"/>
                <a:gd name="T29" fmla="*/ 826936 h 184"/>
                <a:gd name="T30" fmla="*/ 110189 w 202"/>
                <a:gd name="T31" fmla="*/ 731520 h 184"/>
                <a:gd name="T32" fmla="*/ 91824 w 202"/>
                <a:gd name="T33" fmla="*/ 628153 h 184"/>
                <a:gd name="T34" fmla="*/ 146919 w 202"/>
                <a:gd name="T35" fmla="*/ 516835 h 184"/>
                <a:gd name="T36" fmla="*/ 202014 w 202"/>
                <a:gd name="T37" fmla="*/ 429370 h 184"/>
                <a:gd name="T38" fmla="*/ 238743 w 202"/>
                <a:gd name="T39" fmla="*/ 341906 h 184"/>
                <a:gd name="T40" fmla="*/ 165284 w 202"/>
                <a:gd name="T41" fmla="*/ 246490 h 184"/>
                <a:gd name="T42" fmla="*/ 257108 w 202"/>
                <a:gd name="T43" fmla="*/ 166977 h 184"/>
                <a:gd name="T44" fmla="*/ 422392 w 202"/>
                <a:gd name="T45" fmla="*/ 95416 h 184"/>
                <a:gd name="T46" fmla="*/ 679501 w 202"/>
                <a:gd name="T47" fmla="*/ 63610 h 184"/>
                <a:gd name="T48" fmla="*/ 1065163 w 202"/>
                <a:gd name="T49" fmla="*/ 55659 h 184"/>
                <a:gd name="T50" fmla="*/ 1230447 w 202"/>
                <a:gd name="T51" fmla="*/ 63610 h 184"/>
                <a:gd name="T52" fmla="*/ 1395731 w 202"/>
                <a:gd name="T53" fmla="*/ 71562 h 184"/>
                <a:gd name="T54" fmla="*/ 954974 w 202"/>
                <a:gd name="T55" fmla="*/ 230588 h 184"/>
                <a:gd name="T56" fmla="*/ 1469190 w 202"/>
                <a:gd name="T57" fmla="*/ 63610 h 184"/>
                <a:gd name="T58" fmla="*/ 1818123 w 202"/>
                <a:gd name="T59" fmla="*/ 15903 h 184"/>
                <a:gd name="T60" fmla="*/ 1818123 w 202"/>
                <a:gd name="T61" fmla="*/ 119270 h 184"/>
                <a:gd name="T62" fmla="*/ 1891583 w 202"/>
                <a:gd name="T63" fmla="*/ 111318 h 184"/>
                <a:gd name="T64" fmla="*/ 2295610 w 202"/>
                <a:gd name="T65" fmla="*/ 7951 h 184"/>
                <a:gd name="T66" fmla="*/ 2332340 w 202"/>
                <a:gd name="T67" fmla="*/ 63610 h 184"/>
                <a:gd name="T68" fmla="*/ 2589448 w 202"/>
                <a:gd name="T69" fmla="*/ 23854 h 184"/>
                <a:gd name="T70" fmla="*/ 2773097 w 202"/>
                <a:gd name="T71" fmla="*/ 47708 h 184"/>
                <a:gd name="T72" fmla="*/ 3011841 w 202"/>
                <a:gd name="T73" fmla="*/ 31805 h 184"/>
                <a:gd name="T74" fmla="*/ 3195489 w 202"/>
                <a:gd name="T75" fmla="*/ 47708 h 184"/>
                <a:gd name="T76" fmla="*/ 3397503 w 202"/>
                <a:gd name="T77" fmla="*/ 47708 h 184"/>
                <a:gd name="T78" fmla="*/ 3581152 w 202"/>
                <a:gd name="T79" fmla="*/ 103367 h 184"/>
                <a:gd name="T80" fmla="*/ 3526057 w 202"/>
                <a:gd name="T81" fmla="*/ 174929 h 184"/>
                <a:gd name="T82" fmla="*/ 3581152 w 202"/>
                <a:gd name="T83" fmla="*/ 238539 h 184"/>
                <a:gd name="T84" fmla="*/ 3544422 w 202"/>
                <a:gd name="T85" fmla="*/ 381663 h 184"/>
                <a:gd name="T86" fmla="*/ 3654611 w 202"/>
                <a:gd name="T87" fmla="*/ 413468 h 184"/>
                <a:gd name="T88" fmla="*/ 3654611 w 202"/>
                <a:gd name="T89" fmla="*/ 461176 h 184"/>
                <a:gd name="T90" fmla="*/ 3654611 w 202"/>
                <a:gd name="T91" fmla="*/ 588397 h 184"/>
                <a:gd name="T92" fmla="*/ 3507692 w 202"/>
                <a:gd name="T93" fmla="*/ 707666 h 184"/>
                <a:gd name="T94" fmla="*/ 3562787 w 202"/>
                <a:gd name="T95" fmla="*/ 795130 h 184"/>
                <a:gd name="T96" fmla="*/ 3672976 w 202"/>
                <a:gd name="T97" fmla="*/ 882595 h 184"/>
                <a:gd name="T98" fmla="*/ 3599517 w 202"/>
                <a:gd name="T99" fmla="*/ 1017767 h 184"/>
                <a:gd name="T100" fmla="*/ 3672976 w 202"/>
                <a:gd name="T101" fmla="*/ 1097280 h 184"/>
                <a:gd name="T102" fmla="*/ 3617882 w 202"/>
                <a:gd name="T103" fmla="*/ 1224501 h 184"/>
                <a:gd name="T104" fmla="*/ 3489327 w 202"/>
                <a:gd name="T105" fmla="*/ 1359673 h 184"/>
                <a:gd name="T106" fmla="*/ 3250584 w 202"/>
                <a:gd name="T107" fmla="*/ 1415332 h 184"/>
                <a:gd name="T108" fmla="*/ 3030205 w 202"/>
                <a:gd name="T109" fmla="*/ 1399430 h 184"/>
                <a:gd name="T110" fmla="*/ 2809827 w 202"/>
                <a:gd name="T111" fmla="*/ 1391478 h 184"/>
                <a:gd name="T112" fmla="*/ 2571083 w 202"/>
                <a:gd name="T113" fmla="*/ 1391478 h 184"/>
                <a:gd name="T114" fmla="*/ 2387435 w 202"/>
                <a:gd name="T115" fmla="*/ 1399430 h 184"/>
                <a:gd name="T116" fmla="*/ 752960 w 202"/>
                <a:gd name="T117" fmla="*/ 1296063 h 184"/>
                <a:gd name="T118" fmla="*/ 385663 w 202"/>
                <a:gd name="T119" fmla="*/ 1009816 h 184"/>
                <a:gd name="T120" fmla="*/ 385663 w 202"/>
                <a:gd name="T121" fmla="*/ 1009816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497" name="object 4">
              <a:extLst>
                <a:ext uri="{FF2B5EF4-FFF2-40B4-BE49-F238E27FC236}">
                  <a16:creationId xmlns:a16="http://schemas.microsoft.com/office/drawing/2014/main" id="{07C99AE4-CF58-68F9-31FA-D35329A340F4}"/>
                </a:ext>
              </a:extLst>
            </p:cNvPr>
            <p:cNvSpPr>
              <a:spLocks noChangeArrowheads="1"/>
            </p:cNvSpPr>
            <p:nvPr/>
          </p:nvSpPr>
          <p:spPr bwMode="auto">
            <a:xfrm>
              <a:off x="7146498" y="1801759"/>
              <a:ext cx="3422390" cy="11583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1440" bIns="91440"/>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FFFFFF"/>
                  </a:solidFill>
                </a:rPr>
                <a:t>Over time, our mental shortcuts become routine and we can mistake them for robust thinking – leading us to have </a:t>
              </a:r>
              <a:r>
                <a:rPr lang="en-US" altLang="en-US" sz="1600" b="1">
                  <a:solidFill>
                    <a:srgbClr val="920056"/>
                  </a:solidFill>
                </a:rPr>
                <a:t>blind spots </a:t>
              </a:r>
            </a:p>
          </p:txBody>
        </p:sp>
        <p:sp>
          <p:nvSpPr>
            <p:cNvPr id="76498" name="Freeform 7">
              <a:extLst>
                <a:ext uri="{FF2B5EF4-FFF2-40B4-BE49-F238E27FC236}">
                  <a16:creationId xmlns:a16="http://schemas.microsoft.com/office/drawing/2014/main" id="{0457314E-80CA-1A9C-66D7-E78922780330}"/>
                </a:ext>
              </a:extLst>
            </p:cNvPr>
            <p:cNvSpPr>
              <a:spLocks noEditPoints="1"/>
            </p:cNvSpPr>
            <p:nvPr/>
          </p:nvSpPr>
          <p:spPr bwMode="auto">
            <a:xfrm rot="720000">
              <a:off x="5778177" y="2818904"/>
              <a:ext cx="87306" cy="99970"/>
            </a:xfrm>
            <a:custGeom>
              <a:avLst/>
              <a:gdLst>
                <a:gd name="T0" fmla="*/ 84188 w 28"/>
                <a:gd name="T1" fmla="*/ 87852 h 33"/>
                <a:gd name="T2" fmla="*/ 62361 w 28"/>
                <a:gd name="T3" fmla="*/ 93911 h 33"/>
                <a:gd name="T4" fmla="*/ 53007 w 28"/>
                <a:gd name="T5" fmla="*/ 99970 h 33"/>
                <a:gd name="T6" fmla="*/ 59243 w 28"/>
                <a:gd name="T7" fmla="*/ 69676 h 33"/>
                <a:gd name="T8" fmla="*/ 59243 w 28"/>
                <a:gd name="T9" fmla="*/ 54529 h 33"/>
                <a:gd name="T10" fmla="*/ 59243 w 28"/>
                <a:gd name="T11" fmla="*/ 21206 h 33"/>
                <a:gd name="T12" fmla="*/ 68598 w 28"/>
                <a:gd name="T13" fmla="*/ 12118 h 33"/>
                <a:gd name="T14" fmla="*/ 53007 w 28"/>
                <a:gd name="T15" fmla="*/ 9088 h 33"/>
                <a:gd name="T16" fmla="*/ 53007 w 28"/>
                <a:gd name="T17" fmla="*/ 27265 h 33"/>
                <a:gd name="T18" fmla="*/ 49889 w 28"/>
                <a:gd name="T19" fmla="*/ 60588 h 33"/>
                <a:gd name="T20" fmla="*/ 37417 w 28"/>
                <a:gd name="T21" fmla="*/ 57558 h 33"/>
                <a:gd name="T22" fmla="*/ 31181 w 28"/>
                <a:gd name="T23" fmla="*/ 51500 h 33"/>
                <a:gd name="T24" fmla="*/ 40535 w 28"/>
                <a:gd name="T25" fmla="*/ 75735 h 33"/>
                <a:gd name="T26" fmla="*/ 46771 w 28"/>
                <a:gd name="T27" fmla="*/ 63617 h 33"/>
                <a:gd name="T28" fmla="*/ 46771 w 28"/>
                <a:gd name="T29" fmla="*/ 78764 h 33"/>
                <a:gd name="T30" fmla="*/ 37417 w 28"/>
                <a:gd name="T31" fmla="*/ 93911 h 33"/>
                <a:gd name="T32" fmla="*/ 37417 w 28"/>
                <a:gd name="T33" fmla="*/ 90882 h 33"/>
                <a:gd name="T34" fmla="*/ 9354 w 28"/>
                <a:gd name="T35" fmla="*/ 45441 h 33"/>
                <a:gd name="T36" fmla="*/ 3118 w 28"/>
                <a:gd name="T37" fmla="*/ 27265 h 33"/>
                <a:gd name="T38" fmla="*/ 21827 w 28"/>
                <a:gd name="T39" fmla="*/ 27265 h 33"/>
                <a:gd name="T40" fmla="*/ 24945 w 28"/>
                <a:gd name="T41" fmla="*/ 33323 h 33"/>
                <a:gd name="T42" fmla="*/ 15590 w 28"/>
                <a:gd name="T43" fmla="*/ 45441 h 33"/>
                <a:gd name="T44" fmla="*/ 24945 w 28"/>
                <a:gd name="T45" fmla="*/ 45441 h 33"/>
                <a:gd name="T46" fmla="*/ 46771 w 28"/>
                <a:gd name="T47" fmla="*/ 36353 h 33"/>
                <a:gd name="T48" fmla="*/ 28063 w 28"/>
                <a:gd name="T49" fmla="*/ 30294 h 33"/>
                <a:gd name="T50" fmla="*/ 40535 w 28"/>
                <a:gd name="T51" fmla="*/ 24235 h 33"/>
                <a:gd name="T52" fmla="*/ 46771 w 28"/>
                <a:gd name="T53" fmla="*/ 6059 h 33"/>
                <a:gd name="T54" fmla="*/ 68598 w 28"/>
                <a:gd name="T55" fmla="*/ 3029 h 33"/>
                <a:gd name="T56" fmla="*/ 68598 w 28"/>
                <a:gd name="T57" fmla="*/ 21206 h 33"/>
                <a:gd name="T58" fmla="*/ 65480 w 28"/>
                <a:gd name="T59" fmla="*/ 51500 h 33"/>
                <a:gd name="T60" fmla="*/ 81070 w 28"/>
                <a:gd name="T61" fmla="*/ 72705 h 33"/>
                <a:gd name="T62" fmla="*/ 65480 w 28"/>
                <a:gd name="T63" fmla="*/ 75735 h 33"/>
                <a:gd name="T64" fmla="*/ 71716 w 28"/>
                <a:gd name="T65" fmla="*/ 90882 h 33"/>
                <a:gd name="T66" fmla="*/ 81070 w 28"/>
                <a:gd name="T67" fmla="*/ 78764 h 33"/>
                <a:gd name="T68" fmla="*/ 74834 w 28"/>
                <a:gd name="T69" fmla="*/ 84823 h 33"/>
                <a:gd name="T70" fmla="*/ 65480 w 28"/>
                <a:gd name="T71" fmla="*/ 75735 h 33"/>
                <a:gd name="T72" fmla="*/ 65480 w 28"/>
                <a:gd name="T73" fmla="*/ 66647 h 33"/>
                <a:gd name="T74" fmla="*/ 74834 w 28"/>
                <a:gd name="T75" fmla="*/ 69676 h 33"/>
                <a:gd name="T76" fmla="*/ 68598 w 28"/>
                <a:gd name="T77" fmla="*/ 60588 h 33"/>
                <a:gd name="T78" fmla="*/ 40535 w 28"/>
                <a:gd name="T79" fmla="*/ 84823 h 33"/>
                <a:gd name="T80" fmla="*/ 49889 w 28"/>
                <a:gd name="T81" fmla="*/ 27265 h 33"/>
                <a:gd name="T82" fmla="*/ 46771 w 28"/>
                <a:gd name="T83" fmla="*/ 30294 h 33"/>
                <a:gd name="T84" fmla="*/ 12472 w 28"/>
                <a:gd name="T85" fmla="*/ 39382 h 33"/>
                <a:gd name="T86" fmla="*/ 15590 w 28"/>
                <a:gd name="T87" fmla="*/ 33323 h 33"/>
                <a:gd name="T88" fmla="*/ 9354 w 28"/>
                <a:gd name="T89" fmla="*/ 36353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 h="33">
                  <a:moveTo>
                    <a:pt x="27" y="29"/>
                  </a:moveTo>
                  <a:cubicBezTo>
                    <a:pt x="27" y="29"/>
                    <a:pt x="27" y="29"/>
                    <a:pt x="27" y="29"/>
                  </a:cubicBezTo>
                  <a:cubicBezTo>
                    <a:pt x="26" y="30"/>
                    <a:pt x="26" y="31"/>
                    <a:pt x="25" y="31"/>
                  </a:cubicBezTo>
                  <a:cubicBezTo>
                    <a:pt x="23" y="33"/>
                    <a:pt x="21" y="32"/>
                    <a:pt x="20" y="31"/>
                  </a:cubicBezTo>
                  <a:cubicBezTo>
                    <a:pt x="20" y="30"/>
                    <a:pt x="19" y="30"/>
                    <a:pt x="19" y="30"/>
                  </a:cubicBezTo>
                  <a:cubicBezTo>
                    <a:pt x="20" y="33"/>
                    <a:pt x="19" y="33"/>
                    <a:pt x="17" y="33"/>
                  </a:cubicBezTo>
                  <a:cubicBezTo>
                    <a:pt x="17" y="31"/>
                    <a:pt x="18" y="30"/>
                    <a:pt x="18" y="28"/>
                  </a:cubicBezTo>
                  <a:cubicBezTo>
                    <a:pt x="18" y="27"/>
                    <a:pt x="18" y="25"/>
                    <a:pt x="19" y="23"/>
                  </a:cubicBezTo>
                  <a:cubicBezTo>
                    <a:pt x="19" y="22"/>
                    <a:pt x="19" y="20"/>
                    <a:pt x="19" y="19"/>
                  </a:cubicBezTo>
                  <a:cubicBezTo>
                    <a:pt x="20" y="19"/>
                    <a:pt x="19" y="18"/>
                    <a:pt x="19" y="18"/>
                  </a:cubicBezTo>
                  <a:cubicBezTo>
                    <a:pt x="20" y="16"/>
                    <a:pt x="20" y="13"/>
                    <a:pt x="20" y="10"/>
                  </a:cubicBezTo>
                  <a:cubicBezTo>
                    <a:pt x="20" y="9"/>
                    <a:pt x="20" y="8"/>
                    <a:pt x="19" y="7"/>
                  </a:cubicBezTo>
                  <a:cubicBezTo>
                    <a:pt x="19" y="7"/>
                    <a:pt x="19" y="6"/>
                    <a:pt x="19" y="5"/>
                  </a:cubicBezTo>
                  <a:cubicBezTo>
                    <a:pt x="20" y="5"/>
                    <a:pt x="21" y="4"/>
                    <a:pt x="22" y="4"/>
                  </a:cubicBezTo>
                  <a:cubicBezTo>
                    <a:pt x="22" y="3"/>
                    <a:pt x="22" y="2"/>
                    <a:pt x="20" y="2"/>
                  </a:cubicBezTo>
                  <a:cubicBezTo>
                    <a:pt x="19" y="2"/>
                    <a:pt x="18" y="3"/>
                    <a:pt x="17" y="3"/>
                  </a:cubicBezTo>
                  <a:cubicBezTo>
                    <a:pt x="17" y="3"/>
                    <a:pt x="17" y="4"/>
                    <a:pt x="17" y="4"/>
                  </a:cubicBezTo>
                  <a:cubicBezTo>
                    <a:pt x="17" y="6"/>
                    <a:pt x="17" y="8"/>
                    <a:pt x="17" y="9"/>
                  </a:cubicBezTo>
                  <a:cubicBezTo>
                    <a:pt x="17" y="11"/>
                    <a:pt x="17" y="13"/>
                    <a:pt x="17" y="16"/>
                  </a:cubicBezTo>
                  <a:cubicBezTo>
                    <a:pt x="17" y="17"/>
                    <a:pt x="17" y="19"/>
                    <a:pt x="16" y="20"/>
                  </a:cubicBezTo>
                  <a:cubicBezTo>
                    <a:pt x="15" y="21"/>
                    <a:pt x="15" y="21"/>
                    <a:pt x="14" y="20"/>
                  </a:cubicBezTo>
                  <a:cubicBezTo>
                    <a:pt x="14" y="20"/>
                    <a:pt x="13" y="20"/>
                    <a:pt x="12" y="19"/>
                  </a:cubicBezTo>
                  <a:cubicBezTo>
                    <a:pt x="12" y="19"/>
                    <a:pt x="11" y="19"/>
                    <a:pt x="11" y="19"/>
                  </a:cubicBezTo>
                  <a:cubicBezTo>
                    <a:pt x="10" y="18"/>
                    <a:pt x="10" y="18"/>
                    <a:pt x="10" y="17"/>
                  </a:cubicBezTo>
                  <a:cubicBezTo>
                    <a:pt x="10" y="18"/>
                    <a:pt x="9" y="19"/>
                    <a:pt x="9" y="19"/>
                  </a:cubicBezTo>
                  <a:cubicBezTo>
                    <a:pt x="10" y="21"/>
                    <a:pt x="11" y="23"/>
                    <a:pt x="13" y="25"/>
                  </a:cubicBezTo>
                  <a:cubicBezTo>
                    <a:pt x="13" y="24"/>
                    <a:pt x="13" y="23"/>
                    <a:pt x="13" y="23"/>
                  </a:cubicBezTo>
                  <a:cubicBezTo>
                    <a:pt x="13" y="22"/>
                    <a:pt x="14" y="21"/>
                    <a:pt x="15" y="21"/>
                  </a:cubicBezTo>
                  <a:cubicBezTo>
                    <a:pt x="15" y="21"/>
                    <a:pt x="15" y="22"/>
                    <a:pt x="15" y="23"/>
                  </a:cubicBezTo>
                  <a:cubicBezTo>
                    <a:pt x="15" y="24"/>
                    <a:pt x="15" y="25"/>
                    <a:pt x="15" y="26"/>
                  </a:cubicBezTo>
                  <a:cubicBezTo>
                    <a:pt x="15" y="28"/>
                    <a:pt x="15" y="28"/>
                    <a:pt x="14" y="29"/>
                  </a:cubicBezTo>
                  <a:cubicBezTo>
                    <a:pt x="14" y="30"/>
                    <a:pt x="14" y="31"/>
                    <a:pt x="12" y="31"/>
                  </a:cubicBezTo>
                  <a:cubicBezTo>
                    <a:pt x="12" y="31"/>
                    <a:pt x="12" y="31"/>
                    <a:pt x="12" y="31"/>
                  </a:cubicBezTo>
                  <a:cubicBezTo>
                    <a:pt x="12" y="31"/>
                    <a:pt x="12" y="30"/>
                    <a:pt x="12" y="30"/>
                  </a:cubicBezTo>
                  <a:cubicBezTo>
                    <a:pt x="10" y="28"/>
                    <a:pt x="9" y="25"/>
                    <a:pt x="7" y="23"/>
                  </a:cubicBezTo>
                  <a:cubicBezTo>
                    <a:pt x="6" y="20"/>
                    <a:pt x="4" y="18"/>
                    <a:pt x="3" y="15"/>
                  </a:cubicBezTo>
                  <a:cubicBezTo>
                    <a:pt x="2" y="14"/>
                    <a:pt x="1" y="12"/>
                    <a:pt x="0" y="11"/>
                  </a:cubicBezTo>
                  <a:cubicBezTo>
                    <a:pt x="0" y="11"/>
                    <a:pt x="0" y="10"/>
                    <a:pt x="1" y="9"/>
                  </a:cubicBezTo>
                  <a:cubicBezTo>
                    <a:pt x="1" y="9"/>
                    <a:pt x="2" y="9"/>
                    <a:pt x="2" y="9"/>
                  </a:cubicBezTo>
                  <a:cubicBezTo>
                    <a:pt x="4" y="9"/>
                    <a:pt x="5" y="10"/>
                    <a:pt x="7" y="9"/>
                  </a:cubicBezTo>
                  <a:cubicBezTo>
                    <a:pt x="7" y="9"/>
                    <a:pt x="8" y="9"/>
                    <a:pt x="8" y="10"/>
                  </a:cubicBezTo>
                  <a:cubicBezTo>
                    <a:pt x="9" y="10"/>
                    <a:pt x="8" y="11"/>
                    <a:pt x="8" y="11"/>
                  </a:cubicBezTo>
                  <a:cubicBezTo>
                    <a:pt x="7" y="12"/>
                    <a:pt x="7" y="12"/>
                    <a:pt x="6" y="13"/>
                  </a:cubicBezTo>
                  <a:cubicBezTo>
                    <a:pt x="5" y="13"/>
                    <a:pt x="5" y="14"/>
                    <a:pt x="5" y="15"/>
                  </a:cubicBezTo>
                  <a:cubicBezTo>
                    <a:pt x="5" y="15"/>
                    <a:pt x="6" y="16"/>
                    <a:pt x="7" y="16"/>
                  </a:cubicBezTo>
                  <a:cubicBezTo>
                    <a:pt x="7" y="16"/>
                    <a:pt x="8" y="16"/>
                    <a:pt x="8" y="15"/>
                  </a:cubicBezTo>
                  <a:cubicBezTo>
                    <a:pt x="10" y="15"/>
                    <a:pt x="10" y="15"/>
                    <a:pt x="11" y="17"/>
                  </a:cubicBezTo>
                  <a:cubicBezTo>
                    <a:pt x="15" y="17"/>
                    <a:pt x="15" y="15"/>
                    <a:pt x="15" y="12"/>
                  </a:cubicBezTo>
                  <a:cubicBezTo>
                    <a:pt x="13" y="12"/>
                    <a:pt x="12" y="12"/>
                    <a:pt x="10" y="11"/>
                  </a:cubicBezTo>
                  <a:cubicBezTo>
                    <a:pt x="9" y="11"/>
                    <a:pt x="9" y="11"/>
                    <a:pt x="9" y="10"/>
                  </a:cubicBezTo>
                  <a:cubicBezTo>
                    <a:pt x="9" y="10"/>
                    <a:pt x="9" y="9"/>
                    <a:pt x="10" y="9"/>
                  </a:cubicBezTo>
                  <a:cubicBezTo>
                    <a:pt x="11" y="9"/>
                    <a:pt x="12" y="8"/>
                    <a:pt x="13" y="8"/>
                  </a:cubicBezTo>
                  <a:cubicBezTo>
                    <a:pt x="14" y="7"/>
                    <a:pt x="15" y="6"/>
                    <a:pt x="16" y="6"/>
                  </a:cubicBezTo>
                  <a:cubicBezTo>
                    <a:pt x="15" y="5"/>
                    <a:pt x="15" y="3"/>
                    <a:pt x="15" y="2"/>
                  </a:cubicBezTo>
                  <a:cubicBezTo>
                    <a:pt x="15" y="2"/>
                    <a:pt x="16" y="1"/>
                    <a:pt x="16" y="1"/>
                  </a:cubicBezTo>
                  <a:cubicBezTo>
                    <a:pt x="18" y="0"/>
                    <a:pt x="20" y="0"/>
                    <a:pt x="22" y="1"/>
                  </a:cubicBezTo>
                  <a:cubicBezTo>
                    <a:pt x="23" y="1"/>
                    <a:pt x="23" y="1"/>
                    <a:pt x="24" y="2"/>
                  </a:cubicBezTo>
                  <a:cubicBezTo>
                    <a:pt x="24" y="4"/>
                    <a:pt x="23" y="5"/>
                    <a:pt x="22" y="7"/>
                  </a:cubicBezTo>
                  <a:cubicBezTo>
                    <a:pt x="22" y="7"/>
                    <a:pt x="21" y="8"/>
                    <a:pt x="21" y="9"/>
                  </a:cubicBezTo>
                  <a:cubicBezTo>
                    <a:pt x="21" y="12"/>
                    <a:pt x="21" y="15"/>
                    <a:pt x="21" y="17"/>
                  </a:cubicBezTo>
                  <a:cubicBezTo>
                    <a:pt x="23" y="17"/>
                    <a:pt x="25" y="17"/>
                    <a:pt x="26" y="18"/>
                  </a:cubicBezTo>
                  <a:cubicBezTo>
                    <a:pt x="27" y="19"/>
                    <a:pt x="28" y="21"/>
                    <a:pt x="26" y="24"/>
                  </a:cubicBezTo>
                  <a:cubicBezTo>
                    <a:pt x="28" y="26"/>
                    <a:pt x="27" y="28"/>
                    <a:pt x="27" y="29"/>
                  </a:cubicBezTo>
                  <a:close/>
                  <a:moveTo>
                    <a:pt x="21" y="25"/>
                  </a:moveTo>
                  <a:cubicBezTo>
                    <a:pt x="21" y="26"/>
                    <a:pt x="21" y="27"/>
                    <a:pt x="21" y="27"/>
                  </a:cubicBezTo>
                  <a:cubicBezTo>
                    <a:pt x="20" y="29"/>
                    <a:pt x="22" y="30"/>
                    <a:pt x="23" y="30"/>
                  </a:cubicBezTo>
                  <a:cubicBezTo>
                    <a:pt x="25" y="30"/>
                    <a:pt x="26" y="28"/>
                    <a:pt x="26" y="26"/>
                  </a:cubicBezTo>
                  <a:cubicBezTo>
                    <a:pt x="26" y="26"/>
                    <a:pt x="26" y="26"/>
                    <a:pt x="26" y="26"/>
                  </a:cubicBezTo>
                  <a:cubicBezTo>
                    <a:pt x="25" y="26"/>
                    <a:pt x="25" y="26"/>
                    <a:pt x="25" y="26"/>
                  </a:cubicBezTo>
                  <a:cubicBezTo>
                    <a:pt x="25" y="27"/>
                    <a:pt x="24" y="28"/>
                    <a:pt x="24" y="28"/>
                  </a:cubicBezTo>
                  <a:cubicBezTo>
                    <a:pt x="23" y="28"/>
                    <a:pt x="22" y="27"/>
                    <a:pt x="22" y="26"/>
                  </a:cubicBezTo>
                  <a:cubicBezTo>
                    <a:pt x="22" y="26"/>
                    <a:pt x="22" y="26"/>
                    <a:pt x="21" y="25"/>
                  </a:cubicBezTo>
                  <a:close/>
                  <a:moveTo>
                    <a:pt x="22" y="20"/>
                  </a:moveTo>
                  <a:cubicBezTo>
                    <a:pt x="21" y="21"/>
                    <a:pt x="21" y="21"/>
                    <a:pt x="21" y="22"/>
                  </a:cubicBezTo>
                  <a:cubicBezTo>
                    <a:pt x="21" y="23"/>
                    <a:pt x="21" y="24"/>
                    <a:pt x="23" y="24"/>
                  </a:cubicBezTo>
                  <a:cubicBezTo>
                    <a:pt x="23" y="24"/>
                    <a:pt x="24" y="23"/>
                    <a:pt x="24" y="23"/>
                  </a:cubicBezTo>
                  <a:cubicBezTo>
                    <a:pt x="25" y="23"/>
                    <a:pt x="25" y="23"/>
                    <a:pt x="25" y="22"/>
                  </a:cubicBezTo>
                  <a:cubicBezTo>
                    <a:pt x="24" y="23"/>
                    <a:pt x="22" y="22"/>
                    <a:pt x="22" y="20"/>
                  </a:cubicBezTo>
                  <a:close/>
                  <a:moveTo>
                    <a:pt x="9" y="22"/>
                  </a:moveTo>
                  <a:cubicBezTo>
                    <a:pt x="10" y="25"/>
                    <a:pt x="11" y="27"/>
                    <a:pt x="13" y="28"/>
                  </a:cubicBezTo>
                  <a:cubicBezTo>
                    <a:pt x="11" y="26"/>
                    <a:pt x="10" y="24"/>
                    <a:pt x="9" y="22"/>
                  </a:cubicBezTo>
                  <a:close/>
                  <a:moveTo>
                    <a:pt x="16" y="9"/>
                  </a:moveTo>
                  <a:cubicBezTo>
                    <a:pt x="15" y="9"/>
                    <a:pt x="14" y="9"/>
                    <a:pt x="14" y="9"/>
                  </a:cubicBezTo>
                  <a:cubicBezTo>
                    <a:pt x="14" y="10"/>
                    <a:pt x="15" y="10"/>
                    <a:pt x="15" y="10"/>
                  </a:cubicBezTo>
                  <a:cubicBezTo>
                    <a:pt x="15" y="10"/>
                    <a:pt x="16" y="9"/>
                    <a:pt x="16" y="9"/>
                  </a:cubicBezTo>
                  <a:close/>
                  <a:moveTo>
                    <a:pt x="4" y="13"/>
                  </a:moveTo>
                  <a:cubicBezTo>
                    <a:pt x="4" y="12"/>
                    <a:pt x="5" y="12"/>
                    <a:pt x="5" y="12"/>
                  </a:cubicBezTo>
                  <a:cubicBezTo>
                    <a:pt x="5" y="11"/>
                    <a:pt x="5" y="11"/>
                    <a:pt x="5" y="11"/>
                  </a:cubicBezTo>
                  <a:cubicBezTo>
                    <a:pt x="4" y="11"/>
                    <a:pt x="4" y="11"/>
                    <a:pt x="3" y="11"/>
                  </a:cubicBezTo>
                  <a:cubicBezTo>
                    <a:pt x="3" y="12"/>
                    <a:pt x="3" y="12"/>
                    <a:pt x="3" y="12"/>
                  </a:cubicBezTo>
                  <a:cubicBezTo>
                    <a:pt x="3" y="12"/>
                    <a:pt x="4" y="12"/>
                    <a:pt x="4" y="13"/>
                  </a:cubicBezTo>
                  <a:close/>
                </a:path>
              </a:pathLst>
            </a:custGeom>
            <a:solidFill>
              <a:srgbClr val="2A1C42"/>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499" name="Freeform 8">
              <a:extLst>
                <a:ext uri="{FF2B5EF4-FFF2-40B4-BE49-F238E27FC236}">
                  <a16:creationId xmlns:a16="http://schemas.microsoft.com/office/drawing/2014/main" id="{CB9651D1-039C-0CC4-ED47-F141C537C226}"/>
                </a:ext>
              </a:extLst>
            </p:cNvPr>
            <p:cNvSpPr>
              <a:spLocks noEditPoints="1"/>
            </p:cNvSpPr>
            <p:nvPr/>
          </p:nvSpPr>
          <p:spPr bwMode="auto">
            <a:xfrm rot="720000">
              <a:off x="5746429" y="2877617"/>
              <a:ext cx="47621" cy="79341"/>
            </a:xfrm>
            <a:custGeom>
              <a:avLst/>
              <a:gdLst>
                <a:gd name="T0" fmla="*/ 12699 w 15"/>
                <a:gd name="T1" fmla="*/ 12206 h 26"/>
                <a:gd name="T2" fmla="*/ 19048 w 15"/>
                <a:gd name="T3" fmla="*/ 15258 h 26"/>
                <a:gd name="T4" fmla="*/ 19048 w 15"/>
                <a:gd name="T5" fmla="*/ 18309 h 26"/>
                <a:gd name="T6" fmla="*/ 15874 w 15"/>
                <a:gd name="T7" fmla="*/ 18309 h 26"/>
                <a:gd name="T8" fmla="*/ 3175 w 15"/>
                <a:gd name="T9" fmla="*/ 12206 h 26"/>
                <a:gd name="T10" fmla="*/ 0 w 15"/>
                <a:gd name="T11" fmla="*/ 9155 h 26"/>
                <a:gd name="T12" fmla="*/ 6349 w 15"/>
                <a:gd name="T13" fmla="*/ 6103 h 26"/>
                <a:gd name="T14" fmla="*/ 19048 w 15"/>
                <a:gd name="T15" fmla="*/ 6103 h 26"/>
                <a:gd name="T16" fmla="*/ 19048 w 15"/>
                <a:gd name="T17" fmla="*/ 3052 h 26"/>
                <a:gd name="T18" fmla="*/ 22223 w 15"/>
                <a:gd name="T19" fmla="*/ 0 h 26"/>
                <a:gd name="T20" fmla="*/ 34922 w 15"/>
                <a:gd name="T21" fmla="*/ 3052 h 26"/>
                <a:gd name="T22" fmla="*/ 38097 w 15"/>
                <a:gd name="T23" fmla="*/ 15258 h 26"/>
                <a:gd name="T24" fmla="*/ 38097 w 15"/>
                <a:gd name="T25" fmla="*/ 15258 h 26"/>
                <a:gd name="T26" fmla="*/ 31747 w 15"/>
                <a:gd name="T27" fmla="*/ 36619 h 26"/>
                <a:gd name="T28" fmla="*/ 28573 w 15"/>
                <a:gd name="T29" fmla="*/ 39671 h 26"/>
                <a:gd name="T30" fmla="*/ 34922 w 15"/>
                <a:gd name="T31" fmla="*/ 42722 h 26"/>
                <a:gd name="T32" fmla="*/ 38097 w 15"/>
                <a:gd name="T33" fmla="*/ 42722 h 26"/>
                <a:gd name="T34" fmla="*/ 44446 w 15"/>
                <a:gd name="T35" fmla="*/ 48825 h 26"/>
                <a:gd name="T36" fmla="*/ 44446 w 15"/>
                <a:gd name="T37" fmla="*/ 54928 h 26"/>
                <a:gd name="T38" fmla="*/ 44446 w 15"/>
                <a:gd name="T39" fmla="*/ 57980 h 26"/>
                <a:gd name="T40" fmla="*/ 44446 w 15"/>
                <a:gd name="T41" fmla="*/ 73238 h 26"/>
                <a:gd name="T42" fmla="*/ 28573 w 15"/>
                <a:gd name="T43" fmla="*/ 76289 h 26"/>
                <a:gd name="T44" fmla="*/ 19048 w 15"/>
                <a:gd name="T45" fmla="*/ 64083 h 26"/>
                <a:gd name="T46" fmla="*/ 22223 w 15"/>
                <a:gd name="T47" fmla="*/ 51877 h 26"/>
                <a:gd name="T48" fmla="*/ 22223 w 15"/>
                <a:gd name="T49" fmla="*/ 45774 h 26"/>
                <a:gd name="T50" fmla="*/ 28573 w 15"/>
                <a:gd name="T51" fmla="*/ 21361 h 26"/>
                <a:gd name="T52" fmla="*/ 28573 w 15"/>
                <a:gd name="T53" fmla="*/ 15258 h 26"/>
                <a:gd name="T54" fmla="*/ 28573 w 15"/>
                <a:gd name="T55" fmla="*/ 12206 h 26"/>
                <a:gd name="T56" fmla="*/ 31747 w 15"/>
                <a:gd name="T57" fmla="*/ 12206 h 26"/>
                <a:gd name="T58" fmla="*/ 34922 w 15"/>
                <a:gd name="T59" fmla="*/ 12206 h 26"/>
                <a:gd name="T60" fmla="*/ 25398 w 15"/>
                <a:gd name="T61" fmla="*/ 6103 h 26"/>
                <a:gd name="T62" fmla="*/ 25398 w 15"/>
                <a:gd name="T63" fmla="*/ 9155 h 26"/>
                <a:gd name="T64" fmla="*/ 19048 w 15"/>
                <a:gd name="T65" fmla="*/ 12206 h 26"/>
                <a:gd name="T66" fmla="*/ 15874 w 15"/>
                <a:gd name="T67" fmla="*/ 12206 h 26"/>
                <a:gd name="T68" fmla="*/ 12699 w 15"/>
                <a:gd name="T69" fmla="*/ 12206 h 26"/>
                <a:gd name="T70" fmla="*/ 25398 w 15"/>
                <a:gd name="T71" fmla="*/ 61032 h 26"/>
                <a:gd name="T72" fmla="*/ 25398 w 15"/>
                <a:gd name="T73" fmla="*/ 64083 h 26"/>
                <a:gd name="T74" fmla="*/ 28573 w 15"/>
                <a:gd name="T75" fmla="*/ 70186 h 26"/>
                <a:gd name="T76" fmla="*/ 31747 w 15"/>
                <a:gd name="T77" fmla="*/ 73238 h 26"/>
                <a:gd name="T78" fmla="*/ 41272 w 15"/>
                <a:gd name="T79" fmla="*/ 64083 h 26"/>
                <a:gd name="T80" fmla="*/ 38097 w 15"/>
                <a:gd name="T81" fmla="*/ 61032 h 26"/>
                <a:gd name="T82" fmla="*/ 41272 w 15"/>
                <a:gd name="T83" fmla="*/ 67135 h 26"/>
                <a:gd name="T84" fmla="*/ 34922 w 15"/>
                <a:gd name="T85" fmla="*/ 70186 h 26"/>
                <a:gd name="T86" fmla="*/ 31747 w 15"/>
                <a:gd name="T87" fmla="*/ 67135 h 26"/>
                <a:gd name="T88" fmla="*/ 31747 w 15"/>
                <a:gd name="T89" fmla="*/ 61032 h 26"/>
                <a:gd name="T90" fmla="*/ 25398 w 15"/>
                <a:gd name="T91" fmla="*/ 61032 h 26"/>
                <a:gd name="T92" fmla="*/ 28573 w 15"/>
                <a:gd name="T93" fmla="*/ 45774 h 26"/>
                <a:gd name="T94" fmla="*/ 25398 w 15"/>
                <a:gd name="T95" fmla="*/ 48825 h 26"/>
                <a:gd name="T96" fmla="*/ 31747 w 15"/>
                <a:gd name="T97" fmla="*/ 57980 h 26"/>
                <a:gd name="T98" fmla="*/ 41272 w 15"/>
                <a:gd name="T99" fmla="*/ 51877 h 26"/>
                <a:gd name="T100" fmla="*/ 41272 w 15"/>
                <a:gd name="T101" fmla="*/ 48825 h 26"/>
                <a:gd name="T102" fmla="*/ 31747 w 15"/>
                <a:gd name="T103" fmla="*/ 48825 h 26"/>
                <a:gd name="T104" fmla="*/ 28573 w 15"/>
                <a:gd name="T105" fmla="*/ 45774 h 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 h="26">
                  <a:moveTo>
                    <a:pt x="4" y="4"/>
                  </a:moveTo>
                  <a:cubicBezTo>
                    <a:pt x="5" y="4"/>
                    <a:pt x="5" y="5"/>
                    <a:pt x="6" y="5"/>
                  </a:cubicBezTo>
                  <a:cubicBezTo>
                    <a:pt x="6" y="5"/>
                    <a:pt x="6" y="5"/>
                    <a:pt x="6" y="6"/>
                  </a:cubicBezTo>
                  <a:cubicBezTo>
                    <a:pt x="6" y="6"/>
                    <a:pt x="5" y="6"/>
                    <a:pt x="5" y="6"/>
                  </a:cubicBezTo>
                  <a:cubicBezTo>
                    <a:pt x="4" y="6"/>
                    <a:pt x="2" y="5"/>
                    <a:pt x="1" y="4"/>
                  </a:cubicBezTo>
                  <a:cubicBezTo>
                    <a:pt x="0" y="4"/>
                    <a:pt x="0" y="3"/>
                    <a:pt x="0" y="3"/>
                  </a:cubicBezTo>
                  <a:cubicBezTo>
                    <a:pt x="1" y="2"/>
                    <a:pt x="1" y="2"/>
                    <a:pt x="2" y="2"/>
                  </a:cubicBezTo>
                  <a:cubicBezTo>
                    <a:pt x="3" y="2"/>
                    <a:pt x="5" y="2"/>
                    <a:pt x="6" y="2"/>
                  </a:cubicBezTo>
                  <a:cubicBezTo>
                    <a:pt x="6" y="2"/>
                    <a:pt x="6" y="1"/>
                    <a:pt x="6" y="1"/>
                  </a:cubicBezTo>
                  <a:cubicBezTo>
                    <a:pt x="6" y="0"/>
                    <a:pt x="6" y="0"/>
                    <a:pt x="7" y="0"/>
                  </a:cubicBezTo>
                  <a:cubicBezTo>
                    <a:pt x="9" y="0"/>
                    <a:pt x="10" y="1"/>
                    <a:pt x="11" y="1"/>
                  </a:cubicBezTo>
                  <a:cubicBezTo>
                    <a:pt x="12" y="1"/>
                    <a:pt x="13" y="4"/>
                    <a:pt x="12" y="5"/>
                  </a:cubicBezTo>
                  <a:cubicBezTo>
                    <a:pt x="12" y="5"/>
                    <a:pt x="12" y="5"/>
                    <a:pt x="12" y="5"/>
                  </a:cubicBezTo>
                  <a:cubicBezTo>
                    <a:pt x="10" y="7"/>
                    <a:pt x="10" y="10"/>
                    <a:pt x="10" y="12"/>
                  </a:cubicBezTo>
                  <a:cubicBezTo>
                    <a:pt x="9" y="12"/>
                    <a:pt x="9" y="13"/>
                    <a:pt x="9" y="13"/>
                  </a:cubicBezTo>
                  <a:cubicBezTo>
                    <a:pt x="10" y="14"/>
                    <a:pt x="10" y="14"/>
                    <a:pt x="11" y="14"/>
                  </a:cubicBezTo>
                  <a:cubicBezTo>
                    <a:pt x="12" y="14"/>
                    <a:pt x="12" y="14"/>
                    <a:pt x="12" y="14"/>
                  </a:cubicBezTo>
                  <a:cubicBezTo>
                    <a:pt x="14" y="14"/>
                    <a:pt x="15" y="15"/>
                    <a:pt x="14" y="16"/>
                  </a:cubicBezTo>
                  <a:cubicBezTo>
                    <a:pt x="14" y="17"/>
                    <a:pt x="14" y="18"/>
                    <a:pt x="14" y="18"/>
                  </a:cubicBezTo>
                  <a:cubicBezTo>
                    <a:pt x="14" y="19"/>
                    <a:pt x="14" y="19"/>
                    <a:pt x="14" y="19"/>
                  </a:cubicBezTo>
                  <a:cubicBezTo>
                    <a:pt x="15" y="21"/>
                    <a:pt x="15" y="23"/>
                    <a:pt x="14" y="24"/>
                  </a:cubicBezTo>
                  <a:cubicBezTo>
                    <a:pt x="12" y="25"/>
                    <a:pt x="10" y="26"/>
                    <a:pt x="9" y="25"/>
                  </a:cubicBezTo>
                  <a:cubicBezTo>
                    <a:pt x="6" y="24"/>
                    <a:pt x="6" y="22"/>
                    <a:pt x="6" y="21"/>
                  </a:cubicBezTo>
                  <a:cubicBezTo>
                    <a:pt x="7" y="19"/>
                    <a:pt x="6" y="18"/>
                    <a:pt x="7" y="17"/>
                  </a:cubicBezTo>
                  <a:cubicBezTo>
                    <a:pt x="7" y="16"/>
                    <a:pt x="7" y="15"/>
                    <a:pt x="7" y="15"/>
                  </a:cubicBezTo>
                  <a:cubicBezTo>
                    <a:pt x="8" y="12"/>
                    <a:pt x="9" y="10"/>
                    <a:pt x="9" y="7"/>
                  </a:cubicBezTo>
                  <a:cubicBezTo>
                    <a:pt x="9" y="7"/>
                    <a:pt x="10" y="6"/>
                    <a:pt x="9" y="5"/>
                  </a:cubicBezTo>
                  <a:cubicBezTo>
                    <a:pt x="8" y="5"/>
                    <a:pt x="8" y="4"/>
                    <a:pt x="9" y="4"/>
                  </a:cubicBezTo>
                  <a:cubicBezTo>
                    <a:pt x="9" y="4"/>
                    <a:pt x="9" y="4"/>
                    <a:pt x="10" y="4"/>
                  </a:cubicBezTo>
                  <a:cubicBezTo>
                    <a:pt x="10" y="4"/>
                    <a:pt x="10" y="4"/>
                    <a:pt x="11" y="4"/>
                  </a:cubicBezTo>
                  <a:cubicBezTo>
                    <a:pt x="11" y="3"/>
                    <a:pt x="11" y="2"/>
                    <a:pt x="8" y="2"/>
                  </a:cubicBezTo>
                  <a:cubicBezTo>
                    <a:pt x="8" y="2"/>
                    <a:pt x="8" y="3"/>
                    <a:pt x="8" y="3"/>
                  </a:cubicBezTo>
                  <a:cubicBezTo>
                    <a:pt x="7" y="4"/>
                    <a:pt x="7" y="5"/>
                    <a:pt x="6" y="4"/>
                  </a:cubicBezTo>
                  <a:cubicBezTo>
                    <a:pt x="5" y="4"/>
                    <a:pt x="5" y="4"/>
                    <a:pt x="5" y="4"/>
                  </a:cubicBezTo>
                  <a:cubicBezTo>
                    <a:pt x="5" y="4"/>
                    <a:pt x="4" y="4"/>
                    <a:pt x="4" y="4"/>
                  </a:cubicBezTo>
                  <a:close/>
                  <a:moveTo>
                    <a:pt x="8" y="20"/>
                  </a:moveTo>
                  <a:cubicBezTo>
                    <a:pt x="8" y="20"/>
                    <a:pt x="8" y="20"/>
                    <a:pt x="8" y="21"/>
                  </a:cubicBezTo>
                  <a:cubicBezTo>
                    <a:pt x="7" y="22"/>
                    <a:pt x="7" y="23"/>
                    <a:pt x="9" y="23"/>
                  </a:cubicBezTo>
                  <a:cubicBezTo>
                    <a:pt x="9" y="24"/>
                    <a:pt x="9" y="24"/>
                    <a:pt x="10" y="24"/>
                  </a:cubicBezTo>
                  <a:cubicBezTo>
                    <a:pt x="11" y="24"/>
                    <a:pt x="13" y="23"/>
                    <a:pt x="13" y="21"/>
                  </a:cubicBezTo>
                  <a:cubicBezTo>
                    <a:pt x="14" y="20"/>
                    <a:pt x="13" y="20"/>
                    <a:pt x="12" y="20"/>
                  </a:cubicBezTo>
                  <a:cubicBezTo>
                    <a:pt x="12" y="21"/>
                    <a:pt x="13" y="21"/>
                    <a:pt x="13" y="22"/>
                  </a:cubicBezTo>
                  <a:cubicBezTo>
                    <a:pt x="12" y="22"/>
                    <a:pt x="12" y="23"/>
                    <a:pt x="11" y="23"/>
                  </a:cubicBezTo>
                  <a:cubicBezTo>
                    <a:pt x="11" y="23"/>
                    <a:pt x="10" y="22"/>
                    <a:pt x="10" y="22"/>
                  </a:cubicBezTo>
                  <a:cubicBezTo>
                    <a:pt x="10" y="21"/>
                    <a:pt x="10" y="21"/>
                    <a:pt x="10" y="20"/>
                  </a:cubicBezTo>
                  <a:cubicBezTo>
                    <a:pt x="9" y="20"/>
                    <a:pt x="9" y="20"/>
                    <a:pt x="8" y="20"/>
                  </a:cubicBezTo>
                  <a:close/>
                  <a:moveTo>
                    <a:pt x="9" y="15"/>
                  </a:moveTo>
                  <a:cubicBezTo>
                    <a:pt x="9" y="15"/>
                    <a:pt x="9" y="16"/>
                    <a:pt x="8" y="16"/>
                  </a:cubicBezTo>
                  <a:cubicBezTo>
                    <a:pt x="8" y="17"/>
                    <a:pt x="9" y="19"/>
                    <a:pt x="10" y="19"/>
                  </a:cubicBezTo>
                  <a:cubicBezTo>
                    <a:pt x="11" y="18"/>
                    <a:pt x="12" y="18"/>
                    <a:pt x="13" y="17"/>
                  </a:cubicBezTo>
                  <a:cubicBezTo>
                    <a:pt x="13" y="17"/>
                    <a:pt x="13" y="16"/>
                    <a:pt x="13" y="16"/>
                  </a:cubicBezTo>
                  <a:cubicBezTo>
                    <a:pt x="12" y="17"/>
                    <a:pt x="11" y="17"/>
                    <a:pt x="10" y="16"/>
                  </a:cubicBezTo>
                  <a:cubicBezTo>
                    <a:pt x="10" y="15"/>
                    <a:pt x="10" y="15"/>
                    <a:pt x="9" y="15"/>
                  </a:cubicBezTo>
                  <a:close/>
                </a:path>
              </a:pathLst>
            </a:custGeom>
            <a:solidFill>
              <a:srgbClr val="2A1C42"/>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500" name="Freeform 9">
              <a:extLst>
                <a:ext uri="{FF2B5EF4-FFF2-40B4-BE49-F238E27FC236}">
                  <a16:creationId xmlns:a16="http://schemas.microsoft.com/office/drawing/2014/main" id="{10B1C14E-E273-7DB3-242E-31A82E981C7D}"/>
                </a:ext>
              </a:extLst>
            </p:cNvPr>
            <p:cNvSpPr>
              <a:spLocks/>
            </p:cNvSpPr>
            <p:nvPr/>
          </p:nvSpPr>
          <p:spPr bwMode="auto">
            <a:xfrm rot="720000">
              <a:off x="5557532" y="2582470"/>
              <a:ext cx="15874" cy="23802"/>
            </a:xfrm>
            <a:custGeom>
              <a:avLst/>
              <a:gdLst>
                <a:gd name="T0" fmla="*/ 15874 w 5"/>
                <a:gd name="T1" fmla="*/ 23802 h 8"/>
                <a:gd name="T2" fmla="*/ 6350 w 5"/>
                <a:gd name="T3" fmla="*/ 14876 h 8"/>
                <a:gd name="T4" fmla="*/ 3175 w 5"/>
                <a:gd name="T5" fmla="*/ 8926 h 8"/>
                <a:gd name="T6" fmla="*/ 0 w 5"/>
                <a:gd name="T7" fmla="*/ 2975 h 8"/>
                <a:gd name="T8" fmla="*/ 3175 w 5"/>
                <a:gd name="T9" fmla="*/ 0 h 8"/>
                <a:gd name="T10" fmla="*/ 6350 w 5"/>
                <a:gd name="T11" fmla="*/ 2975 h 8"/>
                <a:gd name="T12" fmla="*/ 12699 w 5"/>
                <a:gd name="T13" fmla="*/ 17852 h 8"/>
                <a:gd name="T14" fmla="*/ 15874 w 5"/>
                <a:gd name="T15" fmla="*/ 23802 h 8"/>
                <a:gd name="T16" fmla="*/ 15874 w 5"/>
                <a:gd name="T17" fmla="*/ 2380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cubicBezTo>
                    <a:pt x="3" y="7"/>
                    <a:pt x="3" y="6"/>
                    <a:pt x="2" y="5"/>
                  </a:cubicBezTo>
                  <a:cubicBezTo>
                    <a:pt x="2" y="4"/>
                    <a:pt x="1" y="4"/>
                    <a:pt x="1" y="3"/>
                  </a:cubicBezTo>
                  <a:cubicBezTo>
                    <a:pt x="1" y="3"/>
                    <a:pt x="0" y="2"/>
                    <a:pt x="0" y="1"/>
                  </a:cubicBezTo>
                  <a:cubicBezTo>
                    <a:pt x="0" y="1"/>
                    <a:pt x="0" y="0"/>
                    <a:pt x="1" y="0"/>
                  </a:cubicBezTo>
                  <a:cubicBezTo>
                    <a:pt x="1" y="0"/>
                    <a:pt x="2" y="0"/>
                    <a:pt x="2" y="1"/>
                  </a:cubicBezTo>
                  <a:cubicBezTo>
                    <a:pt x="3" y="3"/>
                    <a:pt x="4" y="4"/>
                    <a:pt x="4" y="6"/>
                  </a:cubicBezTo>
                  <a:cubicBezTo>
                    <a:pt x="5" y="6"/>
                    <a:pt x="5" y="7"/>
                    <a:pt x="5" y="8"/>
                  </a:cubicBezTo>
                  <a:cubicBezTo>
                    <a:pt x="5" y="8"/>
                    <a:pt x="5" y="8"/>
                    <a:pt x="5" y="8"/>
                  </a:cubicBezTo>
                  <a:close/>
                </a:path>
              </a:pathLst>
            </a:custGeom>
            <a:solidFill>
              <a:srgbClr val="2A1C42"/>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501" name="Freeform 10">
              <a:extLst>
                <a:ext uri="{FF2B5EF4-FFF2-40B4-BE49-F238E27FC236}">
                  <a16:creationId xmlns:a16="http://schemas.microsoft.com/office/drawing/2014/main" id="{DC7059E9-E818-9DF4-3B72-2CB3FF349B61}"/>
                </a:ext>
              </a:extLst>
            </p:cNvPr>
            <p:cNvSpPr>
              <a:spLocks/>
            </p:cNvSpPr>
            <p:nvPr/>
          </p:nvSpPr>
          <p:spPr bwMode="auto">
            <a:xfrm rot="720000">
              <a:off x="5616264" y="2598338"/>
              <a:ext cx="15874" cy="20628"/>
            </a:xfrm>
            <a:custGeom>
              <a:avLst/>
              <a:gdLst>
                <a:gd name="T0" fmla="*/ 3175 w 5"/>
                <a:gd name="T1" fmla="*/ 20628 h 7"/>
                <a:gd name="T2" fmla="*/ 0 w 5"/>
                <a:gd name="T3" fmla="*/ 17681 h 7"/>
                <a:gd name="T4" fmla="*/ 0 w 5"/>
                <a:gd name="T5" fmla="*/ 14734 h 7"/>
                <a:gd name="T6" fmla="*/ 9524 w 5"/>
                <a:gd name="T7" fmla="*/ 2947 h 7"/>
                <a:gd name="T8" fmla="*/ 12699 w 5"/>
                <a:gd name="T9" fmla="*/ 0 h 7"/>
                <a:gd name="T10" fmla="*/ 12699 w 5"/>
                <a:gd name="T11" fmla="*/ 5894 h 7"/>
                <a:gd name="T12" fmla="*/ 6350 w 5"/>
                <a:gd name="T13" fmla="*/ 17681 h 7"/>
                <a:gd name="T14" fmla="*/ 3175 w 5"/>
                <a:gd name="T15" fmla="*/ 20628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7">
                  <a:moveTo>
                    <a:pt x="1" y="7"/>
                  </a:moveTo>
                  <a:cubicBezTo>
                    <a:pt x="0" y="7"/>
                    <a:pt x="0" y="6"/>
                    <a:pt x="0" y="6"/>
                  </a:cubicBezTo>
                  <a:cubicBezTo>
                    <a:pt x="0" y="6"/>
                    <a:pt x="0" y="5"/>
                    <a:pt x="0" y="5"/>
                  </a:cubicBezTo>
                  <a:cubicBezTo>
                    <a:pt x="1" y="3"/>
                    <a:pt x="2" y="2"/>
                    <a:pt x="3" y="1"/>
                  </a:cubicBezTo>
                  <a:cubicBezTo>
                    <a:pt x="4" y="0"/>
                    <a:pt x="4" y="0"/>
                    <a:pt x="4" y="0"/>
                  </a:cubicBezTo>
                  <a:cubicBezTo>
                    <a:pt x="5" y="1"/>
                    <a:pt x="5" y="1"/>
                    <a:pt x="4" y="2"/>
                  </a:cubicBezTo>
                  <a:cubicBezTo>
                    <a:pt x="3" y="3"/>
                    <a:pt x="2" y="5"/>
                    <a:pt x="2" y="6"/>
                  </a:cubicBezTo>
                  <a:cubicBezTo>
                    <a:pt x="2" y="7"/>
                    <a:pt x="1" y="7"/>
                    <a:pt x="1" y="7"/>
                  </a:cubicBezTo>
                  <a:close/>
                </a:path>
              </a:pathLst>
            </a:custGeom>
            <a:solidFill>
              <a:srgbClr val="2A1C42"/>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502" name="Freeform 11">
              <a:extLst>
                <a:ext uri="{FF2B5EF4-FFF2-40B4-BE49-F238E27FC236}">
                  <a16:creationId xmlns:a16="http://schemas.microsoft.com/office/drawing/2014/main" id="{E4AC7F9F-78CE-C614-52DB-4486A7069BDA}"/>
                </a:ext>
              </a:extLst>
            </p:cNvPr>
            <p:cNvSpPr>
              <a:spLocks/>
            </p:cNvSpPr>
            <p:nvPr/>
          </p:nvSpPr>
          <p:spPr bwMode="auto">
            <a:xfrm rot="720000">
              <a:off x="5592454" y="2582470"/>
              <a:ext cx="6350" cy="22215"/>
            </a:xfrm>
            <a:custGeom>
              <a:avLst/>
              <a:gdLst>
                <a:gd name="T0" fmla="*/ 6350 w 2"/>
                <a:gd name="T1" fmla="*/ 0 h 7"/>
                <a:gd name="T2" fmla="*/ 6350 w 2"/>
                <a:gd name="T3" fmla="*/ 12694 h 7"/>
                <a:gd name="T4" fmla="*/ 6350 w 2"/>
                <a:gd name="T5" fmla="*/ 19041 h 7"/>
                <a:gd name="T6" fmla="*/ 6350 w 2"/>
                <a:gd name="T7" fmla="*/ 22215 h 7"/>
                <a:gd name="T8" fmla="*/ 3175 w 2"/>
                <a:gd name="T9" fmla="*/ 22215 h 7"/>
                <a:gd name="T10" fmla="*/ 0 w 2"/>
                <a:gd name="T11" fmla="*/ 19041 h 7"/>
                <a:gd name="T12" fmla="*/ 0 w 2"/>
                <a:gd name="T13" fmla="*/ 3174 h 7"/>
                <a:gd name="T14" fmla="*/ 6350 w 2"/>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7">
                  <a:moveTo>
                    <a:pt x="2" y="0"/>
                  </a:moveTo>
                  <a:cubicBezTo>
                    <a:pt x="2" y="2"/>
                    <a:pt x="2" y="3"/>
                    <a:pt x="2" y="4"/>
                  </a:cubicBezTo>
                  <a:cubicBezTo>
                    <a:pt x="2" y="4"/>
                    <a:pt x="2" y="5"/>
                    <a:pt x="2" y="6"/>
                  </a:cubicBezTo>
                  <a:cubicBezTo>
                    <a:pt x="2" y="6"/>
                    <a:pt x="2" y="7"/>
                    <a:pt x="2" y="7"/>
                  </a:cubicBezTo>
                  <a:cubicBezTo>
                    <a:pt x="1" y="7"/>
                    <a:pt x="1" y="7"/>
                    <a:pt x="1" y="7"/>
                  </a:cubicBezTo>
                  <a:cubicBezTo>
                    <a:pt x="0" y="7"/>
                    <a:pt x="0" y="6"/>
                    <a:pt x="0" y="6"/>
                  </a:cubicBezTo>
                  <a:cubicBezTo>
                    <a:pt x="0" y="4"/>
                    <a:pt x="0" y="3"/>
                    <a:pt x="0" y="1"/>
                  </a:cubicBezTo>
                  <a:cubicBezTo>
                    <a:pt x="0" y="0"/>
                    <a:pt x="1" y="0"/>
                    <a:pt x="2" y="0"/>
                  </a:cubicBezTo>
                  <a:close/>
                </a:path>
              </a:pathLst>
            </a:custGeom>
            <a:solidFill>
              <a:srgbClr val="2A1C42"/>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503" name="Freeform 12">
              <a:extLst>
                <a:ext uri="{FF2B5EF4-FFF2-40B4-BE49-F238E27FC236}">
                  <a16:creationId xmlns:a16="http://schemas.microsoft.com/office/drawing/2014/main" id="{A2FE3C44-DD87-A8AE-0C0D-415D09C95464}"/>
                </a:ext>
              </a:extLst>
            </p:cNvPr>
            <p:cNvSpPr>
              <a:spLocks/>
            </p:cNvSpPr>
            <p:nvPr/>
          </p:nvSpPr>
          <p:spPr bwMode="auto">
            <a:xfrm rot="720000">
              <a:off x="5640076" y="2612619"/>
              <a:ext cx="19049" cy="9521"/>
            </a:xfrm>
            <a:custGeom>
              <a:avLst/>
              <a:gdLst>
                <a:gd name="T0" fmla="*/ 0 w 6"/>
                <a:gd name="T1" fmla="*/ 9521 h 3"/>
                <a:gd name="T2" fmla="*/ 6350 w 6"/>
                <a:gd name="T3" fmla="*/ 3174 h 3"/>
                <a:gd name="T4" fmla="*/ 15874 w 6"/>
                <a:gd name="T5" fmla="*/ 0 h 3"/>
                <a:gd name="T6" fmla="*/ 12699 w 6"/>
                <a:gd name="T7" fmla="*/ 6347 h 3"/>
                <a:gd name="T8" fmla="*/ 0 w 6"/>
                <a:gd name="T9" fmla="*/ 95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0" y="3"/>
                  </a:moveTo>
                  <a:cubicBezTo>
                    <a:pt x="1" y="2"/>
                    <a:pt x="1" y="2"/>
                    <a:pt x="2" y="1"/>
                  </a:cubicBezTo>
                  <a:cubicBezTo>
                    <a:pt x="3" y="1"/>
                    <a:pt x="4" y="0"/>
                    <a:pt x="5" y="0"/>
                  </a:cubicBezTo>
                  <a:cubicBezTo>
                    <a:pt x="6" y="1"/>
                    <a:pt x="5" y="2"/>
                    <a:pt x="4" y="2"/>
                  </a:cubicBezTo>
                  <a:cubicBezTo>
                    <a:pt x="3" y="3"/>
                    <a:pt x="2" y="3"/>
                    <a:pt x="0" y="3"/>
                  </a:cubicBezTo>
                  <a:close/>
                </a:path>
              </a:pathLst>
            </a:custGeom>
            <a:solidFill>
              <a:srgbClr val="2A1C42"/>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504" name="Freeform 6">
              <a:extLst>
                <a:ext uri="{FF2B5EF4-FFF2-40B4-BE49-F238E27FC236}">
                  <a16:creationId xmlns:a16="http://schemas.microsoft.com/office/drawing/2014/main" id="{A5CA85A9-037C-F031-0F48-557C4754BA58}"/>
                </a:ext>
              </a:extLst>
            </p:cNvPr>
            <p:cNvSpPr>
              <a:spLocks noEditPoints="1"/>
            </p:cNvSpPr>
            <p:nvPr/>
          </p:nvSpPr>
          <p:spPr bwMode="auto">
            <a:xfrm rot="720000">
              <a:off x="5282915" y="1784303"/>
              <a:ext cx="1712783" cy="1185349"/>
            </a:xfrm>
            <a:custGeom>
              <a:avLst/>
              <a:gdLst>
                <a:gd name="T0" fmla="*/ 758630 w 438"/>
                <a:gd name="T1" fmla="*/ 1014421 h 319"/>
                <a:gd name="T2" fmla="*/ 969795 w 438"/>
                <a:gd name="T3" fmla="*/ 951252 h 319"/>
                <a:gd name="T4" fmla="*/ 1106661 w 438"/>
                <a:gd name="T5" fmla="*/ 858356 h 319"/>
                <a:gd name="T6" fmla="*/ 1266990 w 438"/>
                <a:gd name="T7" fmla="*/ 698576 h 319"/>
                <a:gd name="T8" fmla="*/ 1431230 w 438"/>
                <a:gd name="T9" fmla="*/ 464478 h 319"/>
                <a:gd name="T10" fmla="*/ 1556364 w 438"/>
                <a:gd name="T11" fmla="*/ 245245 h 319"/>
                <a:gd name="T12" fmla="*/ 1595469 w 438"/>
                <a:gd name="T13" fmla="*/ 89180 h 319"/>
                <a:gd name="T14" fmla="*/ 1642395 w 438"/>
                <a:gd name="T15" fmla="*/ 18579 h 319"/>
                <a:gd name="T16" fmla="*/ 1681499 w 438"/>
                <a:gd name="T17" fmla="*/ 89180 h 319"/>
                <a:gd name="T18" fmla="*/ 1693231 w 438"/>
                <a:gd name="T19" fmla="*/ 130054 h 319"/>
                <a:gd name="T20" fmla="*/ 1618932 w 438"/>
                <a:gd name="T21" fmla="*/ 133770 h 319"/>
                <a:gd name="T22" fmla="*/ 1442961 w 438"/>
                <a:gd name="T23" fmla="*/ 457047 h 319"/>
                <a:gd name="T24" fmla="*/ 1266990 w 438"/>
                <a:gd name="T25" fmla="*/ 702291 h 319"/>
                <a:gd name="T26" fmla="*/ 1110572 w 438"/>
                <a:gd name="T27" fmla="*/ 865788 h 319"/>
                <a:gd name="T28" fmla="*/ 801645 w 438"/>
                <a:gd name="T29" fmla="*/ 1018137 h 319"/>
                <a:gd name="T30" fmla="*/ 645226 w 438"/>
                <a:gd name="T31" fmla="*/ 1140759 h 319"/>
                <a:gd name="T32" fmla="*/ 586570 w 438"/>
                <a:gd name="T33" fmla="*/ 1181633 h 319"/>
                <a:gd name="T34" fmla="*/ 477077 w 438"/>
                <a:gd name="T35" fmla="*/ 1133327 h 319"/>
                <a:gd name="T36" fmla="*/ 375404 w 438"/>
                <a:gd name="T37" fmla="*/ 1018137 h 319"/>
                <a:gd name="T38" fmla="*/ 109493 w 438"/>
                <a:gd name="T39" fmla="*/ 977263 h 319"/>
                <a:gd name="T40" fmla="*/ 23463 w 438"/>
                <a:gd name="T41" fmla="*/ 966115 h 319"/>
                <a:gd name="T42" fmla="*/ 238538 w 438"/>
                <a:gd name="T43" fmla="*/ 947536 h 319"/>
                <a:gd name="T44" fmla="*/ 207255 w 438"/>
                <a:gd name="T45" fmla="*/ 891799 h 319"/>
                <a:gd name="T46" fmla="*/ 242449 w 438"/>
                <a:gd name="T47" fmla="*/ 832345 h 319"/>
                <a:gd name="T48" fmla="*/ 262001 w 438"/>
                <a:gd name="T49" fmla="*/ 880651 h 319"/>
                <a:gd name="T50" fmla="*/ 273732 w 438"/>
                <a:gd name="T51" fmla="*/ 940104 h 319"/>
                <a:gd name="T52" fmla="*/ 383225 w 438"/>
                <a:gd name="T53" fmla="*/ 1014421 h 319"/>
                <a:gd name="T54" fmla="*/ 434061 w 438"/>
                <a:gd name="T55" fmla="*/ 1014421 h 319"/>
                <a:gd name="T56" fmla="*/ 469256 w 438"/>
                <a:gd name="T57" fmla="*/ 962399 h 319"/>
                <a:gd name="T58" fmla="*/ 508360 w 438"/>
                <a:gd name="T59" fmla="*/ 995842 h 319"/>
                <a:gd name="T60" fmla="*/ 547465 w 438"/>
                <a:gd name="T61" fmla="*/ 977263 h 319"/>
                <a:gd name="T62" fmla="*/ 480987 w 438"/>
                <a:gd name="T63" fmla="*/ 1073874 h 319"/>
                <a:gd name="T64" fmla="*/ 492718 w 438"/>
                <a:gd name="T65" fmla="*/ 1044148 h 319"/>
                <a:gd name="T66" fmla="*/ 477077 w 438"/>
                <a:gd name="T67" fmla="*/ 1044148 h 319"/>
                <a:gd name="T68" fmla="*/ 492718 w 438"/>
                <a:gd name="T69" fmla="*/ 973547 h 319"/>
                <a:gd name="T70" fmla="*/ 449703 w 438"/>
                <a:gd name="T71" fmla="*/ 1055295 h 319"/>
                <a:gd name="T72" fmla="*/ 449703 w 438"/>
                <a:gd name="T73" fmla="*/ 1073874 h 319"/>
                <a:gd name="T74" fmla="*/ 512271 w 438"/>
                <a:gd name="T75" fmla="*/ 1151907 h 319"/>
                <a:gd name="T76" fmla="*/ 504450 w 438"/>
                <a:gd name="T77" fmla="*/ 1099885 h 319"/>
                <a:gd name="T78" fmla="*/ 547465 w 438"/>
                <a:gd name="T79" fmla="*/ 1118464 h 319"/>
                <a:gd name="T80" fmla="*/ 547465 w 438"/>
                <a:gd name="T81" fmla="*/ 1096169 h 319"/>
                <a:gd name="T82" fmla="*/ 555286 w 438"/>
                <a:gd name="T83" fmla="*/ 1125896 h 319"/>
                <a:gd name="T84" fmla="*/ 547465 w 438"/>
                <a:gd name="T85" fmla="*/ 1174202 h 319"/>
                <a:gd name="T86" fmla="*/ 602211 w 438"/>
                <a:gd name="T87" fmla="*/ 1163054 h 319"/>
                <a:gd name="T88" fmla="*/ 610032 w 438"/>
                <a:gd name="T89" fmla="*/ 1111032 h 319"/>
                <a:gd name="T90" fmla="*/ 633495 w 438"/>
                <a:gd name="T91" fmla="*/ 1111032 h 319"/>
                <a:gd name="T92" fmla="*/ 246359 w 438"/>
                <a:gd name="T93" fmla="*/ 854640 h 319"/>
                <a:gd name="T94" fmla="*/ 277643 w 438"/>
                <a:gd name="T95" fmla="*/ 832345 h 319"/>
                <a:gd name="T96" fmla="*/ 250270 w 438"/>
                <a:gd name="T97" fmla="*/ 899230 h 319"/>
                <a:gd name="T98" fmla="*/ 246359 w 438"/>
                <a:gd name="T99" fmla="*/ 966115 h 319"/>
                <a:gd name="T100" fmla="*/ 524002 w 438"/>
                <a:gd name="T101" fmla="*/ 1140759 h 319"/>
                <a:gd name="T102" fmla="*/ 539644 w 438"/>
                <a:gd name="T103" fmla="*/ 1174202 h 319"/>
                <a:gd name="T104" fmla="*/ 500539 w 438"/>
                <a:gd name="T105" fmla="*/ 1010705 h 319"/>
                <a:gd name="T106" fmla="*/ 434061 w 438"/>
                <a:gd name="T107" fmla="*/ 1066443 h 319"/>
                <a:gd name="T108" fmla="*/ 281553 w 438"/>
                <a:gd name="T109" fmla="*/ 910378 h 319"/>
                <a:gd name="T110" fmla="*/ 1654126 w 438"/>
                <a:gd name="T111" fmla="*/ 48306 h 319"/>
                <a:gd name="T112" fmla="*/ 524002 w 438"/>
                <a:gd name="T113" fmla="*/ 1125896 h 319"/>
                <a:gd name="T114" fmla="*/ 445793 w 438"/>
                <a:gd name="T115" fmla="*/ 1018137 h 319"/>
                <a:gd name="T116" fmla="*/ 453614 w 438"/>
                <a:gd name="T117" fmla="*/ 1025568 h 319"/>
                <a:gd name="T118" fmla="*/ 1654126 w 438"/>
                <a:gd name="T119" fmla="*/ 29727 h 319"/>
                <a:gd name="T120" fmla="*/ 516181 w 438"/>
                <a:gd name="T121" fmla="*/ 1103601 h 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8" h="319">
                  <a:moveTo>
                    <a:pt x="169" y="294"/>
                  </a:moveTo>
                  <a:cubicBezTo>
                    <a:pt x="169" y="294"/>
                    <a:pt x="169" y="294"/>
                    <a:pt x="169" y="294"/>
                  </a:cubicBezTo>
                  <a:cubicBezTo>
                    <a:pt x="171" y="292"/>
                    <a:pt x="172" y="290"/>
                    <a:pt x="174" y="288"/>
                  </a:cubicBezTo>
                  <a:cubicBezTo>
                    <a:pt x="175" y="287"/>
                    <a:pt x="176" y="286"/>
                    <a:pt x="177" y="285"/>
                  </a:cubicBezTo>
                  <a:cubicBezTo>
                    <a:pt x="178" y="284"/>
                    <a:pt x="179" y="283"/>
                    <a:pt x="180" y="282"/>
                  </a:cubicBezTo>
                  <a:cubicBezTo>
                    <a:pt x="182" y="280"/>
                    <a:pt x="184" y="278"/>
                    <a:pt x="186" y="276"/>
                  </a:cubicBezTo>
                  <a:cubicBezTo>
                    <a:pt x="189" y="275"/>
                    <a:pt x="191" y="274"/>
                    <a:pt x="194" y="273"/>
                  </a:cubicBezTo>
                  <a:cubicBezTo>
                    <a:pt x="196" y="273"/>
                    <a:pt x="198" y="273"/>
                    <a:pt x="200" y="273"/>
                  </a:cubicBezTo>
                  <a:cubicBezTo>
                    <a:pt x="202" y="273"/>
                    <a:pt x="203" y="272"/>
                    <a:pt x="205" y="272"/>
                  </a:cubicBezTo>
                  <a:cubicBezTo>
                    <a:pt x="209" y="272"/>
                    <a:pt x="213" y="271"/>
                    <a:pt x="217" y="270"/>
                  </a:cubicBezTo>
                  <a:cubicBezTo>
                    <a:pt x="220" y="269"/>
                    <a:pt x="223" y="268"/>
                    <a:pt x="226" y="267"/>
                  </a:cubicBezTo>
                  <a:cubicBezTo>
                    <a:pt x="228" y="266"/>
                    <a:pt x="231" y="265"/>
                    <a:pt x="233" y="264"/>
                  </a:cubicBezTo>
                  <a:cubicBezTo>
                    <a:pt x="235" y="263"/>
                    <a:pt x="237" y="262"/>
                    <a:pt x="239" y="261"/>
                  </a:cubicBezTo>
                  <a:cubicBezTo>
                    <a:pt x="242" y="259"/>
                    <a:pt x="245" y="257"/>
                    <a:pt x="248" y="256"/>
                  </a:cubicBezTo>
                  <a:cubicBezTo>
                    <a:pt x="250" y="255"/>
                    <a:pt x="252" y="254"/>
                    <a:pt x="254" y="253"/>
                  </a:cubicBezTo>
                  <a:cubicBezTo>
                    <a:pt x="255" y="252"/>
                    <a:pt x="257" y="252"/>
                    <a:pt x="258" y="251"/>
                  </a:cubicBezTo>
                  <a:cubicBezTo>
                    <a:pt x="258" y="251"/>
                    <a:pt x="258" y="251"/>
                    <a:pt x="258" y="251"/>
                  </a:cubicBezTo>
                  <a:cubicBezTo>
                    <a:pt x="261" y="249"/>
                    <a:pt x="264" y="247"/>
                    <a:pt x="266" y="245"/>
                  </a:cubicBezTo>
                  <a:cubicBezTo>
                    <a:pt x="270" y="243"/>
                    <a:pt x="273" y="240"/>
                    <a:pt x="276" y="237"/>
                  </a:cubicBezTo>
                  <a:cubicBezTo>
                    <a:pt x="277" y="236"/>
                    <a:pt x="278" y="235"/>
                    <a:pt x="279" y="234"/>
                  </a:cubicBezTo>
                  <a:cubicBezTo>
                    <a:pt x="281" y="233"/>
                    <a:pt x="282" y="232"/>
                    <a:pt x="283" y="231"/>
                  </a:cubicBezTo>
                  <a:cubicBezTo>
                    <a:pt x="285" y="229"/>
                    <a:pt x="287" y="227"/>
                    <a:pt x="289" y="225"/>
                  </a:cubicBezTo>
                  <a:cubicBezTo>
                    <a:pt x="292" y="223"/>
                    <a:pt x="294" y="221"/>
                    <a:pt x="296" y="219"/>
                  </a:cubicBezTo>
                  <a:cubicBezTo>
                    <a:pt x="299" y="216"/>
                    <a:pt x="302" y="213"/>
                    <a:pt x="305" y="210"/>
                  </a:cubicBezTo>
                  <a:cubicBezTo>
                    <a:pt x="307" y="208"/>
                    <a:pt x="309" y="206"/>
                    <a:pt x="311" y="203"/>
                  </a:cubicBezTo>
                  <a:cubicBezTo>
                    <a:pt x="313" y="202"/>
                    <a:pt x="314" y="200"/>
                    <a:pt x="315" y="198"/>
                  </a:cubicBezTo>
                  <a:cubicBezTo>
                    <a:pt x="317" y="196"/>
                    <a:pt x="319" y="194"/>
                    <a:pt x="320" y="191"/>
                  </a:cubicBezTo>
                  <a:cubicBezTo>
                    <a:pt x="321" y="190"/>
                    <a:pt x="323" y="189"/>
                    <a:pt x="324" y="188"/>
                  </a:cubicBezTo>
                  <a:cubicBezTo>
                    <a:pt x="326" y="184"/>
                    <a:pt x="329" y="180"/>
                    <a:pt x="332" y="177"/>
                  </a:cubicBezTo>
                  <a:cubicBezTo>
                    <a:pt x="334" y="174"/>
                    <a:pt x="336" y="171"/>
                    <a:pt x="338" y="168"/>
                  </a:cubicBezTo>
                  <a:cubicBezTo>
                    <a:pt x="339" y="166"/>
                    <a:pt x="341" y="165"/>
                    <a:pt x="342" y="163"/>
                  </a:cubicBezTo>
                  <a:cubicBezTo>
                    <a:pt x="345" y="159"/>
                    <a:pt x="348" y="155"/>
                    <a:pt x="350" y="152"/>
                  </a:cubicBezTo>
                  <a:cubicBezTo>
                    <a:pt x="352" y="149"/>
                    <a:pt x="354" y="146"/>
                    <a:pt x="356" y="143"/>
                  </a:cubicBezTo>
                  <a:cubicBezTo>
                    <a:pt x="358" y="139"/>
                    <a:pt x="360" y="136"/>
                    <a:pt x="362" y="133"/>
                  </a:cubicBezTo>
                  <a:cubicBezTo>
                    <a:pt x="364" y="130"/>
                    <a:pt x="365" y="127"/>
                    <a:pt x="366" y="125"/>
                  </a:cubicBezTo>
                  <a:cubicBezTo>
                    <a:pt x="368" y="123"/>
                    <a:pt x="369" y="121"/>
                    <a:pt x="370" y="119"/>
                  </a:cubicBezTo>
                  <a:cubicBezTo>
                    <a:pt x="371" y="116"/>
                    <a:pt x="373" y="114"/>
                    <a:pt x="374" y="111"/>
                  </a:cubicBezTo>
                  <a:cubicBezTo>
                    <a:pt x="376" y="108"/>
                    <a:pt x="378" y="104"/>
                    <a:pt x="380" y="101"/>
                  </a:cubicBezTo>
                  <a:cubicBezTo>
                    <a:pt x="382" y="98"/>
                    <a:pt x="383" y="95"/>
                    <a:pt x="384" y="93"/>
                  </a:cubicBezTo>
                  <a:cubicBezTo>
                    <a:pt x="386" y="90"/>
                    <a:pt x="387" y="87"/>
                    <a:pt x="389" y="85"/>
                  </a:cubicBezTo>
                  <a:cubicBezTo>
                    <a:pt x="390" y="82"/>
                    <a:pt x="392" y="79"/>
                    <a:pt x="393" y="76"/>
                  </a:cubicBezTo>
                  <a:cubicBezTo>
                    <a:pt x="395" y="73"/>
                    <a:pt x="397" y="70"/>
                    <a:pt x="398" y="66"/>
                  </a:cubicBezTo>
                  <a:cubicBezTo>
                    <a:pt x="400" y="62"/>
                    <a:pt x="402" y="58"/>
                    <a:pt x="404" y="54"/>
                  </a:cubicBezTo>
                  <a:cubicBezTo>
                    <a:pt x="406" y="50"/>
                    <a:pt x="408" y="46"/>
                    <a:pt x="410" y="41"/>
                  </a:cubicBezTo>
                  <a:cubicBezTo>
                    <a:pt x="412" y="37"/>
                    <a:pt x="414" y="32"/>
                    <a:pt x="417" y="27"/>
                  </a:cubicBezTo>
                  <a:cubicBezTo>
                    <a:pt x="418" y="24"/>
                    <a:pt x="420" y="21"/>
                    <a:pt x="421" y="18"/>
                  </a:cubicBezTo>
                  <a:cubicBezTo>
                    <a:pt x="421" y="18"/>
                    <a:pt x="422" y="17"/>
                    <a:pt x="422" y="17"/>
                  </a:cubicBezTo>
                  <a:cubicBezTo>
                    <a:pt x="420" y="17"/>
                    <a:pt x="418" y="18"/>
                    <a:pt x="417" y="18"/>
                  </a:cubicBezTo>
                  <a:cubicBezTo>
                    <a:pt x="414" y="20"/>
                    <a:pt x="410" y="21"/>
                    <a:pt x="408" y="24"/>
                  </a:cubicBezTo>
                  <a:cubicBezTo>
                    <a:pt x="408" y="24"/>
                    <a:pt x="407" y="25"/>
                    <a:pt x="407" y="25"/>
                  </a:cubicBezTo>
                  <a:cubicBezTo>
                    <a:pt x="406" y="25"/>
                    <a:pt x="406" y="25"/>
                    <a:pt x="405" y="25"/>
                  </a:cubicBezTo>
                  <a:cubicBezTo>
                    <a:pt x="404" y="25"/>
                    <a:pt x="404" y="24"/>
                    <a:pt x="404" y="23"/>
                  </a:cubicBezTo>
                  <a:cubicBezTo>
                    <a:pt x="404" y="22"/>
                    <a:pt x="404" y="22"/>
                    <a:pt x="404" y="21"/>
                  </a:cubicBezTo>
                  <a:cubicBezTo>
                    <a:pt x="404" y="21"/>
                    <a:pt x="405" y="20"/>
                    <a:pt x="405" y="20"/>
                  </a:cubicBezTo>
                  <a:cubicBezTo>
                    <a:pt x="410" y="19"/>
                    <a:pt x="413" y="16"/>
                    <a:pt x="416" y="12"/>
                  </a:cubicBezTo>
                  <a:cubicBezTo>
                    <a:pt x="417" y="10"/>
                    <a:pt x="419" y="8"/>
                    <a:pt x="420" y="5"/>
                  </a:cubicBezTo>
                  <a:cubicBezTo>
                    <a:pt x="421" y="4"/>
                    <a:pt x="422" y="3"/>
                    <a:pt x="423" y="1"/>
                  </a:cubicBezTo>
                  <a:cubicBezTo>
                    <a:pt x="423" y="0"/>
                    <a:pt x="424" y="0"/>
                    <a:pt x="424" y="0"/>
                  </a:cubicBezTo>
                  <a:cubicBezTo>
                    <a:pt x="425" y="0"/>
                    <a:pt x="425" y="1"/>
                    <a:pt x="425" y="2"/>
                  </a:cubicBezTo>
                  <a:cubicBezTo>
                    <a:pt x="425" y="2"/>
                    <a:pt x="425" y="2"/>
                    <a:pt x="425" y="3"/>
                  </a:cubicBezTo>
                  <a:cubicBezTo>
                    <a:pt x="424" y="6"/>
                    <a:pt x="425" y="9"/>
                    <a:pt x="425" y="12"/>
                  </a:cubicBezTo>
                  <a:cubicBezTo>
                    <a:pt x="426" y="13"/>
                    <a:pt x="426" y="15"/>
                    <a:pt x="427" y="16"/>
                  </a:cubicBezTo>
                  <a:cubicBezTo>
                    <a:pt x="428" y="19"/>
                    <a:pt x="429" y="21"/>
                    <a:pt x="430" y="24"/>
                  </a:cubicBezTo>
                  <a:cubicBezTo>
                    <a:pt x="432" y="27"/>
                    <a:pt x="434" y="30"/>
                    <a:pt x="436" y="32"/>
                  </a:cubicBezTo>
                  <a:cubicBezTo>
                    <a:pt x="436" y="32"/>
                    <a:pt x="437" y="32"/>
                    <a:pt x="437" y="32"/>
                  </a:cubicBezTo>
                  <a:cubicBezTo>
                    <a:pt x="437" y="33"/>
                    <a:pt x="438" y="33"/>
                    <a:pt x="438" y="34"/>
                  </a:cubicBezTo>
                  <a:cubicBezTo>
                    <a:pt x="438" y="34"/>
                    <a:pt x="437" y="35"/>
                    <a:pt x="437" y="35"/>
                  </a:cubicBezTo>
                  <a:cubicBezTo>
                    <a:pt x="436" y="35"/>
                    <a:pt x="436" y="35"/>
                    <a:pt x="435" y="34"/>
                  </a:cubicBezTo>
                  <a:cubicBezTo>
                    <a:pt x="434" y="33"/>
                    <a:pt x="433" y="31"/>
                    <a:pt x="431" y="30"/>
                  </a:cubicBezTo>
                  <a:cubicBezTo>
                    <a:pt x="432" y="32"/>
                    <a:pt x="432" y="33"/>
                    <a:pt x="433" y="35"/>
                  </a:cubicBezTo>
                  <a:cubicBezTo>
                    <a:pt x="433" y="36"/>
                    <a:pt x="432" y="36"/>
                    <a:pt x="432" y="36"/>
                  </a:cubicBezTo>
                  <a:cubicBezTo>
                    <a:pt x="431" y="37"/>
                    <a:pt x="430" y="36"/>
                    <a:pt x="430" y="35"/>
                  </a:cubicBezTo>
                  <a:cubicBezTo>
                    <a:pt x="429" y="30"/>
                    <a:pt x="427" y="26"/>
                    <a:pt x="426" y="21"/>
                  </a:cubicBezTo>
                  <a:cubicBezTo>
                    <a:pt x="425" y="19"/>
                    <a:pt x="425" y="18"/>
                    <a:pt x="424" y="16"/>
                  </a:cubicBezTo>
                  <a:cubicBezTo>
                    <a:pt x="424" y="16"/>
                    <a:pt x="424" y="17"/>
                    <a:pt x="424" y="17"/>
                  </a:cubicBezTo>
                  <a:cubicBezTo>
                    <a:pt x="422" y="20"/>
                    <a:pt x="420" y="23"/>
                    <a:pt x="419" y="26"/>
                  </a:cubicBezTo>
                  <a:cubicBezTo>
                    <a:pt x="417" y="30"/>
                    <a:pt x="415" y="33"/>
                    <a:pt x="414" y="36"/>
                  </a:cubicBezTo>
                  <a:cubicBezTo>
                    <a:pt x="412" y="39"/>
                    <a:pt x="411" y="42"/>
                    <a:pt x="410" y="45"/>
                  </a:cubicBezTo>
                  <a:cubicBezTo>
                    <a:pt x="408" y="49"/>
                    <a:pt x="406" y="52"/>
                    <a:pt x="405" y="56"/>
                  </a:cubicBezTo>
                  <a:cubicBezTo>
                    <a:pt x="403" y="59"/>
                    <a:pt x="402" y="62"/>
                    <a:pt x="400" y="65"/>
                  </a:cubicBezTo>
                  <a:cubicBezTo>
                    <a:pt x="398" y="70"/>
                    <a:pt x="396" y="74"/>
                    <a:pt x="393" y="79"/>
                  </a:cubicBezTo>
                  <a:cubicBezTo>
                    <a:pt x="391" y="83"/>
                    <a:pt x="388" y="88"/>
                    <a:pt x="386" y="93"/>
                  </a:cubicBezTo>
                  <a:cubicBezTo>
                    <a:pt x="383" y="99"/>
                    <a:pt x="380" y="104"/>
                    <a:pt x="377" y="110"/>
                  </a:cubicBezTo>
                  <a:cubicBezTo>
                    <a:pt x="374" y="114"/>
                    <a:pt x="372" y="118"/>
                    <a:pt x="369" y="123"/>
                  </a:cubicBezTo>
                  <a:cubicBezTo>
                    <a:pt x="366" y="128"/>
                    <a:pt x="363" y="134"/>
                    <a:pt x="360" y="139"/>
                  </a:cubicBezTo>
                  <a:cubicBezTo>
                    <a:pt x="357" y="143"/>
                    <a:pt x="355" y="148"/>
                    <a:pt x="352" y="152"/>
                  </a:cubicBezTo>
                  <a:cubicBezTo>
                    <a:pt x="350" y="154"/>
                    <a:pt x="348" y="157"/>
                    <a:pt x="346" y="160"/>
                  </a:cubicBezTo>
                  <a:cubicBezTo>
                    <a:pt x="343" y="165"/>
                    <a:pt x="339" y="170"/>
                    <a:pt x="335" y="175"/>
                  </a:cubicBezTo>
                  <a:cubicBezTo>
                    <a:pt x="334" y="177"/>
                    <a:pt x="332" y="179"/>
                    <a:pt x="330" y="182"/>
                  </a:cubicBezTo>
                  <a:cubicBezTo>
                    <a:pt x="328" y="184"/>
                    <a:pt x="327" y="186"/>
                    <a:pt x="326" y="188"/>
                  </a:cubicBezTo>
                  <a:cubicBezTo>
                    <a:pt x="325" y="188"/>
                    <a:pt x="325" y="189"/>
                    <a:pt x="324" y="189"/>
                  </a:cubicBezTo>
                  <a:cubicBezTo>
                    <a:pt x="323" y="191"/>
                    <a:pt x="322" y="193"/>
                    <a:pt x="320" y="195"/>
                  </a:cubicBezTo>
                  <a:cubicBezTo>
                    <a:pt x="317" y="198"/>
                    <a:pt x="314" y="202"/>
                    <a:pt x="311" y="206"/>
                  </a:cubicBezTo>
                  <a:cubicBezTo>
                    <a:pt x="309" y="208"/>
                    <a:pt x="307" y="210"/>
                    <a:pt x="305" y="212"/>
                  </a:cubicBezTo>
                  <a:cubicBezTo>
                    <a:pt x="304" y="214"/>
                    <a:pt x="302" y="215"/>
                    <a:pt x="300" y="217"/>
                  </a:cubicBezTo>
                  <a:cubicBezTo>
                    <a:pt x="299" y="218"/>
                    <a:pt x="298" y="219"/>
                    <a:pt x="298" y="220"/>
                  </a:cubicBezTo>
                  <a:cubicBezTo>
                    <a:pt x="294" y="223"/>
                    <a:pt x="291" y="226"/>
                    <a:pt x="287" y="230"/>
                  </a:cubicBezTo>
                  <a:cubicBezTo>
                    <a:pt x="286" y="231"/>
                    <a:pt x="285" y="232"/>
                    <a:pt x="284" y="233"/>
                  </a:cubicBezTo>
                  <a:cubicBezTo>
                    <a:pt x="281" y="236"/>
                    <a:pt x="278" y="239"/>
                    <a:pt x="274" y="242"/>
                  </a:cubicBezTo>
                  <a:cubicBezTo>
                    <a:pt x="271" y="244"/>
                    <a:pt x="267" y="247"/>
                    <a:pt x="264" y="250"/>
                  </a:cubicBezTo>
                  <a:cubicBezTo>
                    <a:pt x="262" y="251"/>
                    <a:pt x="260" y="252"/>
                    <a:pt x="258" y="253"/>
                  </a:cubicBezTo>
                  <a:cubicBezTo>
                    <a:pt x="254" y="255"/>
                    <a:pt x="250" y="258"/>
                    <a:pt x="246" y="260"/>
                  </a:cubicBezTo>
                  <a:cubicBezTo>
                    <a:pt x="241" y="262"/>
                    <a:pt x="236" y="264"/>
                    <a:pt x="232" y="267"/>
                  </a:cubicBezTo>
                  <a:cubicBezTo>
                    <a:pt x="227" y="269"/>
                    <a:pt x="223" y="271"/>
                    <a:pt x="218" y="272"/>
                  </a:cubicBezTo>
                  <a:cubicBezTo>
                    <a:pt x="214" y="273"/>
                    <a:pt x="209" y="274"/>
                    <a:pt x="205" y="274"/>
                  </a:cubicBezTo>
                  <a:cubicBezTo>
                    <a:pt x="203" y="274"/>
                    <a:pt x="200" y="275"/>
                    <a:pt x="198" y="275"/>
                  </a:cubicBezTo>
                  <a:cubicBezTo>
                    <a:pt x="196" y="275"/>
                    <a:pt x="195" y="276"/>
                    <a:pt x="194" y="276"/>
                  </a:cubicBezTo>
                  <a:cubicBezTo>
                    <a:pt x="190" y="276"/>
                    <a:pt x="187" y="278"/>
                    <a:pt x="185" y="280"/>
                  </a:cubicBezTo>
                  <a:cubicBezTo>
                    <a:pt x="181" y="283"/>
                    <a:pt x="178" y="287"/>
                    <a:pt x="175" y="290"/>
                  </a:cubicBezTo>
                  <a:cubicBezTo>
                    <a:pt x="173" y="292"/>
                    <a:pt x="171" y="295"/>
                    <a:pt x="170" y="298"/>
                  </a:cubicBezTo>
                  <a:cubicBezTo>
                    <a:pt x="168" y="300"/>
                    <a:pt x="167" y="302"/>
                    <a:pt x="165" y="304"/>
                  </a:cubicBezTo>
                  <a:cubicBezTo>
                    <a:pt x="164" y="305"/>
                    <a:pt x="164" y="306"/>
                    <a:pt x="165" y="307"/>
                  </a:cubicBezTo>
                  <a:cubicBezTo>
                    <a:pt x="165" y="307"/>
                    <a:pt x="166" y="308"/>
                    <a:pt x="165" y="308"/>
                  </a:cubicBezTo>
                  <a:cubicBezTo>
                    <a:pt x="164" y="309"/>
                    <a:pt x="164" y="308"/>
                    <a:pt x="164" y="308"/>
                  </a:cubicBezTo>
                  <a:cubicBezTo>
                    <a:pt x="164" y="307"/>
                    <a:pt x="163" y="307"/>
                    <a:pt x="163" y="307"/>
                  </a:cubicBezTo>
                  <a:cubicBezTo>
                    <a:pt x="162" y="308"/>
                    <a:pt x="161" y="309"/>
                    <a:pt x="160" y="310"/>
                  </a:cubicBezTo>
                  <a:cubicBezTo>
                    <a:pt x="159" y="311"/>
                    <a:pt x="158" y="312"/>
                    <a:pt x="157" y="313"/>
                  </a:cubicBezTo>
                  <a:cubicBezTo>
                    <a:pt x="156" y="314"/>
                    <a:pt x="156" y="314"/>
                    <a:pt x="155" y="315"/>
                  </a:cubicBezTo>
                  <a:cubicBezTo>
                    <a:pt x="154" y="316"/>
                    <a:pt x="152" y="317"/>
                    <a:pt x="150" y="318"/>
                  </a:cubicBezTo>
                  <a:cubicBezTo>
                    <a:pt x="148" y="318"/>
                    <a:pt x="145" y="319"/>
                    <a:pt x="143" y="319"/>
                  </a:cubicBezTo>
                  <a:cubicBezTo>
                    <a:pt x="140" y="319"/>
                    <a:pt x="138" y="319"/>
                    <a:pt x="135" y="317"/>
                  </a:cubicBezTo>
                  <a:cubicBezTo>
                    <a:pt x="135" y="318"/>
                    <a:pt x="134" y="318"/>
                    <a:pt x="133" y="318"/>
                  </a:cubicBezTo>
                  <a:cubicBezTo>
                    <a:pt x="133" y="317"/>
                    <a:pt x="132" y="316"/>
                    <a:pt x="131" y="315"/>
                  </a:cubicBezTo>
                  <a:cubicBezTo>
                    <a:pt x="130" y="315"/>
                    <a:pt x="129" y="313"/>
                    <a:pt x="128" y="312"/>
                  </a:cubicBezTo>
                  <a:cubicBezTo>
                    <a:pt x="127" y="310"/>
                    <a:pt x="125" y="309"/>
                    <a:pt x="123" y="307"/>
                  </a:cubicBezTo>
                  <a:cubicBezTo>
                    <a:pt x="123" y="307"/>
                    <a:pt x="122" y="306"/>
                    <a:pt x="122" y="305"/>
                  </a:cubicBezTo>
                  <a:cubicBezTo>
                    <a:pt x="120" y="304"/>
                    <a:pt x="119" y="302"/>
                    <a:pt x="118" y="300"/>
                  </a:cubicBezTo>
                  <a:cubicBezTo>
                    <a:pt x="116" y="298"/>
                    <a:pt x="114" y="296"/>
                    <a:pt x="112" y="294"/>
                  </a:cubicBezTo>
                  <a:cubicBezTo>
                    <a:pt x="111" y="295"/>
                    <a:pt x="110" y="297"/>
                    <a:pt x="109" y="298"/>
                  </a:cubicBezTo>
                  <a:cubicBezTo>
                    <a:pt x="109" y="296"/>
                    <a:pt x="110" y="294"/>
                    <a:pt x="111" y="292"/>
                  </a:cubicBezTo>
                  <a:cubicBezTo>
                    <a:pt x="109" y="290"/>
                    <a:pt x="108" y="288"/>
                    <a:pt x="106" y="286"/>
                  </a:cubicBezTo>
                  <a:cubicBezTo>
                    <a:pt x="104" y="284"/>
                    <a:pt x="103" y="282"/>
                    <a:pt x="102" y="280"/>
                  </a:cubicBezTo>
                  <a:cubicBezTo>
                    <a:pt x="100" y="278"/>
                    <a:pt x="98" y="276"/>
                    <a:pt x="96" y="274"/>
                  </a:cubicBezTo>
                  <a:cubicBezTo>
                    <a:pt x="93" y="272"/>
                    <a:pt x="91" y="270"/>
                    <a:pt x="89" y="269"/>
                  </a:cubicBezTo>
                  <a:cubicBezTo>
                    <a:pt x="85" y="268"/>
                    <a:pt x="82" y="266"/>
                    <a:pt x="78" y="266"/>
                  </a:cubicBezTo>
                  <a:cubicBezTo>
                    <a:pt x="75" y="266"/>
                    <a:pt x="73" y="266"/>
                    <a:pt x="70" y="266"/>
                  </a:cubicBezTo>
                  <a:cubicBezTo>
                    <a:pt x="66" y="265"/>
                    <a:pt x="61" y="265"/>
                    <a:pt x="57" y="265"/>
                  </a:cubicBezTo>
                  <a:cubicBezTo>
                    <a:pt x="52" y="264"/>
                    <a:pt x="47" y="264"/>
                    <a:pt x="41" y="264"/>
                  </a:cubicBezTo>
                  <a:cubicBezTo>
                    <a:pt x="40" y="264"/>
                    <a:pt x="38" y="264"/>
                    <a:pt x="37" y="263"/>
                  </a:cubicBezTo>
                  <a:cubicBezTo>
                    <a:pt x="34" y="263"/>
                    <a:pt x="31" y="263"/>
                    <a:pt x="28" y="263"/>
                  </a:cubicBezTo>
                  <a:cubicBezTo>
                    <a:pt x="23" y="263"/>
                    <a:pt x="17" y="263"/>
                    <a:pt x="12" y="263"/>
                  </a:cubicBezTo>
                  <a:cubicBezTo>
                    <a:pt x="9" y="262"/>
                    <a:pt x="6" y="262"/>
                    <a:pt x="3" y="262"/>
                  </a:cubicBezTo>
                  <a:cubicBezTo>
                    <a:pt x="2" y="262"/>
                    <a:pt x="1" y="261"/>
                    <a:pt x="1" y="261"/>
                  </a:cubicBezTo>
                  <a:cubicBezTo>
                    <a:pt x="0" y="261"/>
                    <a:pt x="0" y="261"/>
                    <a:pt x="0" y="260"/>
                  </a:cubicBezTo>
                  <a:cubicBezTo>
                    <a:pt x="0" y="260"/>
                    <a:pt x="0" y="260"/>
                    <a:pt x="0" y="260"/>
                  </a:cubicBezTo>
                  <a:cubicBezTo>
                    <a:pt x="0" y="260"/>
                    <a:pt x="1" y="260"/>
                    <a:pt x="1" y="260"/>
                  </a:cubicBezTo>
                  <a:cubicBezTo>
                    <a:pt x="3" y="260"/>
                    <a:pt x="4" y="260"/>
                    <a:pt x="6" y="260"/>
                  </a:cubicBezTo>
                  <a:cubicBezTo>
                    <a:pt x="10" y="261"/>
                    <a:pt x="14" y="260"/>
                    <a:pt x="18" y="260"/>
                  </a:cubicBezTo>
                  <a:cubicBezTo>
                    <a:pt x="24" y="260"/>
                    <a:pt x="30" y="261"/>
                    <a:pt x="36" y="262"/>
                  </a:cubicBezTo>
                  <a:cubicBezTo>
                    <a:pt x="37" y="262"/>
                    <a:pt x="38" y="262"/>
                    <a:pt x="39" y="262"/>
                  </a:cubicBezTo>
                  <a:cubicBezTo>
                    <a:pt x="42" y="262"/>
                    <a:pt x="46" y="262"/>
                    <a:pt x="49" y="262"/>
                  </a:cubicBezTo>
                  <a:cubicBezTo>
                    <a:pt x="51" y="263"/>
                    <a:pt x="53" y="263"/>
                    <a:pt x="55" y="263"/>
                  </a:cubicBezTo>
                  <a:cubicBezTo>
                    <a:pt x="55" y="261"/>
                    <a:pt x="56" y="261"/>
                    <a:pt x="57" y="260"/>
                  </a:cubicBezTo>
                  <a:cubicBezTo>
                    <a:pt x="58" y="259"/>
                    <a:pt x="59" y="257"/>
                    <a:pt x="61" y="255"/>
                  </a:cubicBezTo>
                  <a:cubicBezTo>
                    <a:pt x="61" y="255"/>
                    <a:pt x="62" y="254"/>
                    <a:pt x="62" y="253"/>
                  </a:cubicBezTo>
                  <a:cubicBezTo>
                    <a:pt x="63" y="253"/>
                    <a:pt x="63" y="252"/>
                    <a:pt x="63" y="252"/>
                  </a:cubicBezTo>
                  <a:cubicBezTo>
                    <a:pt x="65" y="250"/>
                    <a:pt x="65" y="247"/>
                    <a:pt x="64" y="244"/>
                  </a:cubicBezTo>
                  <a:cubicBezTo>
                    <a:pt x="63" y="244"/>
                    <a:pt x="61" y="244"/>
                    <a:pt x="59" y="244"/>
                  </a:cubicBezTo>
                  <a:cubicBezTo>
                    <a:pt x="57" y="244"/>
                    <a:pt x="56" y="243"/>
                    <a:pt x="54" y="243"/>
                  </a:cubicBezTo>
                  <a:cubicBezTo>
                    <a:pt x="53" y="243"/>
                    <a:pt x="52" y="242"/>
                    <a:pt x="53" y="241"/>
                  </a:cubicBezTo>
                  <a:cubicBezTo>
                    <a:pt x="53" y="241"/>
                    <a:pt x="53" y="240"/>
                    <a:pt x="53" y="240"/>
                  </a:cubicBezTo>
                  <a:cubicBezTo>
                    <a:pt x="55" y="238"/>
                    <a:pt x="57" y="235"/>
                    <a:pt x="58" y="232"/>
                  </a:cubicBezTo>
                  <a:cubicBezTo>
                    <a:pt x="58" y="231"/>
                    <a:pt x="59" y="230"/>
                    <a:pt x="58" y="230"/>
                  </a:cubicBezTo>
                  <a:cubicBezTo>
                    <a:pt x="58" y="230"/>
                    <a:pt x="58" y="229"/>
                    <a:pt x="58" y="229"/>
                  </a:cubicBezTo>
                  <a:cubicBezTo>
                    <a:pt x="58" y="228"/>
                    <a:pt x="57" y="226"/>
                    <a:pt x="57" y="225"/>
                  </a:cubicBezTo>
                  <a:cubicBezTo>
                    <a:pt x="57" y="225"/>
                    <a:pt x="57" y="225"/>
                    <a:pt x="57" y="225"/>
                  </a:cubicBezTo>
                  <a:cubicBezTo>
                    <a:pt x="58" y="223"/>
                    <a:pt x="60" y="223"/>
                    <a:pt x="62" y="224"/>
                  </a:cubicBezTo>
                  <a:cubicBezTo>
                    <a:pt x="62" y="224"/>
                    <a:pt x="62" y="224"/>
                    <a:pt x="62" y="224"/>
                  </a:cubicBezTo>
                  <a:cubicBezTo>
                    <a:pt x="63" y="222"/>
                    <a:pt x="65" y="221"/>
                    <a:pt x="67" y="221"/>
                  </a:cubicBezTo>
                  <a:cubicBezTo>
                    <a:pt x="71" y="221"/>
                    <a:pt x="73" y="223"/>
                    <a:pt x="75" y="225"/>
                  </a:cubicBezTo>
                  <a:cubicBezTo>
                    <a:pt x="76" y="226"/>
                    <a:pt x="76" y="227"/>
                    <a:pt x="75" y="228"/>
                  </a:cubicBezTo>
                  <a:cubicBezTo>
                    <a:pt x="75" y="229"/>
                    <a:pt x="75" y="230"/>
                    <a:pt x="74" y="230"/>
                  </a:cubicBezTo>
                  <a:cubicBezTo>
                    <a:pt x="74" y="231"/>
                    <a:pt x="73" y="232"/>
                    <a:pt x="72" y="233"/>
                  </a:cubicBezTo>
                  <a:cubicBezTo>
                    <a:pt x="72" y="233"/>
                    <a:pt x="71" y="234"/>
                    <a:pt x="70" y="234"/>
                  </a:cubicBezTo>
                  <a:cubicBezTo>
                    <a:pt x="67" y="234"/>
                    <a:pt x="67" y="234"/>
                    <a:pt x="67" y="237"/>
                  </a:cubicBezTo>
                  <a:cubicBezTo>
                    <a:pt x="67" y="238"/>
                    <a:pt x="67" y="239"/>
                    <a:pt x="67" y="240"/>
                  </a:cubicBezTo>
                  <a:cubicBezTo>
                    <a:pt x="66" y="241"/>
                    <a:pt x="67" y="241"/>
                    <a:pt x="68" y="242"/>
                  </a:cubicBezTo>
                  <a:cubicBezTo>
                    <a:pt x="70" y="242"/>
                    <a:pt x="72" y="242"/>
                    <a:pt x="73" y="243"/>
                  </a:cubicBezTo>
                  <a:cubicBezTo>
                    <a:pt x="74" y="243"/>
                    <a:pt x="75" y="243"/>
                    <a:pt x="75" y="243"/>
                  </a:cubicBezTo>
                  <a:cubicBezTo>
                    <a:pt x="75" y="244"/>
                    <a:pt x="75" y="245"/>
                    <a:pt x="75" y="245"/>
                  </a:cubicBezTo>
                  <a:cubicBezTo>
                    <a:pt x="73" y="247"/>
                    <a:pt x="72" y="248"/>
                    <a:pt x="71" y="250"/>
                  </a:cubicBezTo>
                  <a:cubicBezTo>
                    <a:pt x="70" y="251"/>
                    <a:pt x="70" y="251"/>
                    <a:pt x="70" y="253"/>
                  </a:cubicBezTo>
                  <a:cubicBezTo>
                    <a:pt x="71" y="254"/>
                    <a:pt x="70" y="255"/>
                    <a:pt x="68" y="254"/>
                  </a:cubicBezTo>
                  <a:cubicBezTo>
                    <a:pt x="69" y="256"/>
                    <a:pt x="70" y="258"/>
                    <a:pt x="71" y="260"/>
                  </a:cubicBezTo>
                  <a:cubicBezTo>
                    <a:pt x="73" y="260"/>
                    <a:pt x="76" y="260"/>
                    <a:pt x="78" y="261"/>
                  </a:cubicBezTo>
                  <a:cubicBezTo>
                    <a:pt x="78" y="262"/>
                    <a:pt x="78" y="263"/>
                    <a:pt x="77" y="264"/>
                  </a:cubicBezTo>
                  <a:cubicBezTo>
                    <a:pt x="78" y="264"/>
                    <a:pt x="79" y="264"/>
                    <a:pt x="79" y="264"/>
                  </a:cubicBezTo>
                  <a:cubicBezTo>
                    <a:pt x="83" y="264"/>
                    <a:pt x="86" y="265"/>
                    <a:pt x="90" y="267"/>
                  </a:cubicBezTo>
                  <a:cubicBezTo>
                    <a:pt x="93" y="269"/>
                    <a:pt x="96" y="270"/>
                    <a:pt x="98" y="273"/>
                  </a:cubicBezTo>
                  <a:cubicBezTo>
                    <a:pt x="100" y="274"/>
                    <a:pt x="101" y="276"/>
                    <a:pt x="102" y="277"/>
                  </a:cubicBezTo>
                  <a:cubicBezTo>
                    <a:pt x="103" y="279"/>
                    <a:pt x="105" y="281"/>
                    <a:pt x="106" y="283"/>
                  </a:cubicBezTo>
                  <a:cubicBezTo>
                    <a:pt x="107" y="282"/>
                    <a:pt x="107" y="282"/>
                    <a:pt x="107" y="282"/>
                  </a:cubicBezTo>
                  <a:cubicBezTo>
                    <a:pt x="107" y="281"/>
                    <a:pt x="108" y="281"/>
                    <a:pt x="109" y="281"/>
                  </a:cubicBezTo>
                  <a:cubicBezTo>
                    <a:pt x="110" y="280"/>
                    <a:pt x="111" y="280"/>
                    <a:pt x="110" y="279"/>
                  </a:cubicBezTo>
                  <a:cubicBezTo>
                    <a:pt x="109" y="278"/>
                    <a:pt x="109" y="276"/>
                    <a:pt x="110" y="274"/>
                  </a:cubicBezTo>
                  <a:cubicBezTo>
                    <a:pt x="111" y="274"/>
                    <a:pt x="111" y="274"/>
                    <a:pt x="111" y="273"/>
                  </a:cubicBezTo>
                  <a:cubicBezTo>
                    <a:pt x="112" y="273"/>
                    <a:pt x="113" y="273"/>
                    <a:pt x="113" y="272"/>
                  </a:cubicBezTo>
                  <a:cubicBezTo>
                    <a:pt x="114" y="272"/>
                    <a:pt x="115" y="272"/>
                    <a:pt x="116" y="273"/>
                  </a:cubicBezTo>
                  <a:cubicBezTo>
                    <a:pt x="117" y="273"/>
                    <a:pt x="117" y="273"/>
                    <a:pt x="117" y="274"/>
                  </a:cubicBezTo>
                  <a:cubicBezTo>
                    <a:pt x="118" y="272"/>
                    <a:pt x="118" y="271"/>
                    <a:pt x="119" y="269"/>
                  </a:cubicBezTo>
                  <a:cubicBezTo>
                    <a:pt x="119" y="268"/>
                    <a:pt x="119" y="267"/>
                    <a:pt x="120" y="266"/>
                  </a:cubicBezTo>
                  <a:cubicBezTo>
                    <a:pt x="120" y="265"/>
                    <a:pt x="121" y="264"/>
                    <a:pt x="119" y="262"/>
                  </a:cubicBezTo>
                  <a:cubicBezTo>
                    <a:pt x="119" y="262"/>
                    <a:pt x="119" y="260"/>
                    <a:pt x="120" y="259"/>
                  </a:cubicBezTo>
                  <a:cubicBezTo>
                    <a:pt x="122" y="258"/>
                    <a:pt x="123" y="257"/>
                    <a:pt x="125" y="258"/>
                  </a:cubicBezTo>
                  <a:cubicBezTo>
                    <a:pt x="126" y="258"/>
                    <a:pt x="126" y="258"/>
                    <a:pt x="127" y="258"/>
                  </a:cubicBezTo>
                  <a:cubicBezTo>
                    <a:pt x="127" y="259"/>
                    <a:pt x="127" y="260"/>
                    <a:pt x="128" y="260"/>
                  </a:cubicBezTo>
                  <a:cubicBezTo>
                    <a:pt x="128" y="260"/>
                    <a:pt x="129" y="261"/>
                    <a:pt x="129" y="261"/>
                  </a:cubicBezTo>
                  <a:cubicBezTo>
                    <a:pt x="128" y="262"/>
                    <a:pt x="129" y="264"/>
                    <a:pt x="129" y="265"/>
                  </a:cubicBezTo>
                  <a:cubicBezTo>
                    <a:pt x="129" y="266"/>
                    <a:pt x="129" y="267"/>
                    <a:pt x="129" y="268"/>
                  </a:cubicBezTo>
                  <a:cubicBezTo>
                    <a:pt x="129" y="268"/>
                    <a:pt x="130" y="268"/>
                    <a:pt x="130" y="268"/>
                  </a:cubicBezTo>
                  <a:cubicBezTo>
                    <a:pt x="130" y="269"/>
                    <a:pt x="131" y="269"/>
                    <a:pt x="132" y="269"/>
                  </a:cubicBezTo>
                  <a:cubicBezTo>
                    <a:pt x="132" y="268"/>
                    <a:pt x="133" y="267"/>
                    <a:pt x="133" y="266"/>
                  </a:cubicBezTo>
                  <a:cubicBezTo>
                    <a:pt x="132" y="265"/>
                    <a:pt x="132" y="264"/>
                    <a:pt x="133" y="263"/>
                  </a:cubicBezTo>
                  <a:cubicBezTo>
                    <a:pt x="134" y="263"/>
                    <a:pt x="135" y="263"/>
                    <a:pt x="136" y="264"/>
                  </a:cubicBezTo>
                  <a:cubicBezTo>
                    <a:pt x="136" y="264"/>
                    <a:pt x="136" y="264"/>
                    <a:pt x="137" y="264"/>
                  </a:cubicBezTo>
                  <a:cubicBezTo>
                    <a:pt x="137" y="264"/>
                    <a:pt x="137" y="264"/>
                    <a:pt x="137" y="263"/>
                  </a:cubicBezTo>
                  <a:cubicBezTo>
                    <a:pt x="138" y="262"/>
                    <a:pt x="138" y="262"/>
                    <a:pt x="140" y="263"/>
                  </a:cubicBezTo>
                  <a:cubicBezTo>
                    <a:pt x="140" y="264"/>
                    <a:pt x="140" y="265"/>
                    <a:pt x="140" y="266"/>
                  </a:cubicBezTo>
                  <a:cubicBezTo>
                    <a:pt x="138" y="268"/>
                    <a:pt x="136" y="270"/>
                    <a:pt x="135" y="273"/>
                  </a:cubicBezTo>
                  <a:cubicBezTo>
                    <a:pt x="132" y="276"/>
                    <a:pt x="130" y="278"/>
                    <a:pt x="127" y="281"/>
                  </a:cubicBezTo>
                  <a:cubicBezTo>
                    <a:pt x="126" y="282"/>
                    <a:pt x="126" y="283"/>
                    <a:pt x="125" y="284"/>
                  </a:cubicBezTo>
                  <a:cubicBezTo>
                    <a:pt x="125" y="284"/>
                    <a:pt x="125" y="285"/>
                    <a:pt x="125" y="285"/>
                  </a:cubicBezTo>
                  <a:cubicBezTo>
                    <a:pt x="125" y="285"/>
                    <a:pt x="125" y="286"/>
                    <a:pt x="124" y="286"/>
                  </a:cubicBezTo>
                  <a:cubicBezTo>
                    <a:pt x="123" y="287"/>
                    <a:pt x="123" y="288"/>
                    <a:pt x="123" y="289"/>
                  </a:cubicBezTo>
                  <a:cubicBezTo>
                    <a:pt x="123" y="291"/>
                    <a:pt x="123" y="293"/>
                    <a:pt x="124" y="295"/>
                  </a:cubicBezTo>
                  <a:cubicBezTo>
                    <a:pt x="124" y="296"/>
                    <a:pt x="123" y="297"/>
                    <a:pt x="123" y="297"/>
                  </a:cubicBezTo>
                  <a:cubicBezTo>
                    <a:pt x="122" y="297"/>
                    <a:pt x="122" y="296"/>
                    <a:pt x="122" y="295"/>
                  </a:cubicBezTo>
                  <a:cubicBezTo>
                    <a:pt x="122" y="292"/>
                    <a:pt x="122" y="289"/>
                    <a:pt x="122" y="286"/>
                  </a:cubicBezTo>
                  <a:cubicBezTo>
                    <a:pt x="122" y="286"/>
                    <a:pt x="122" y="286"/>
                    <a:pt x="122" y="286"/>
                  </a:cubicBezTo>
                  <a:cubicBezTo>
                    <a:pt x="122" y="285"/>
                    <a:pt x="122" y="285"/>
                    <a:pt x="122" y="284"/>
                  </a:cubicBezTo>
                  <a:cubicBezTo>
                    <a:pt x="124" y="284"/>
                    <a:pt x="125" y="282"/>
                    <a:pt x="126" y="281"/>
                  </a:cubicBezTo>
                  <a:cubicBezTo>
                    <a:pt x="128" y="279"/>
                    <a:pt x="129" y="277"/>
                    <a:pt x="131" y="275"/>
                  </a:cubicBezTo>
                  <a:cubicBezTo>
                    <a:pt x="133" y="273"/>
                    <a:pt x="135" y="270"/>
                    <a:pt x="136" y="267"/>
                  </a:cubicBezTo>
                  <a:cubicBezTo>
                    <a:pt x="135" y="268"/>
                    <a:pt x="134" y="268"/>
                    <a:pt x="133" y="270"/>
                  </a:cubicBezTo>
                  <a:cubicBezTo>
                    <a:pt x="133" y="270"/>
                    <a:pt x="133" y="271"/>
                    <a:pt x="132" y="271"/>
                  </a:cubicBezTo>
                  <a:cubicBezTo>
                    <a:pt x="132" y="271"/>
                    <a:pt x="131" y="272"/>
                    <a:pt x="131" y="272"/>
                  </a:cubicBezTo>
                  <a:cubicBezTo>
                    <a:pt x="129" y="274"/>
                    <a:pt x="126" y="277"/>
                    <a:pt x="124" y="279"/>
                  </a:cubicBezTo>
                  <a:cubicBezTo>
                    <a:pt x="123" y="280"/>
                    <a:pt x="123" y="281"/>
                    <a:pt x="122" y="281"/>
                  </a:cubicBezTo>
                  <a:cubicBezTo>
                    <a:pt x="122" y="282"/>
                    <a:pt x="121" y="282"/>
                    <a:pt x="121" y="282"/>
                  </a:cubicBezTo>
                  <a:cubicBezTo>
                    <a:pt x="120" y="282"/>
                    <a:pt x="120" y="281"/>
                    <a:pt x="120" y="281"/>
                  </a:cubicBezTo>
                  <a:cubicBezTo>
                    <a:pt x="120" y="280"/>
                    <a:pt x="120" y="280"/>
                    <a:pt x="121" y="279"/>
                  </a:cubicBezTo>
                  <a:cubicBezTo>
                    <a:pt x="120" y="279"/>
                    <a:pt x="120" y="278"/>
                    <a:pt x="120" y="277"/>
                  </a:cubicBezTo>
                  <a:cubicBezTo>
                    <a:pt x="121" y="275"/>
                    <a:pt x="122" y="273"/>
                    <a:pt x="122" y="272"/>
                  </a:cubicBezTo>
                  <a:cubicBezTo>
                    <a:pt x="123" y="270"/>
                    <a:pt x="123" y="268"/>
                    <a:pt x="124" y="266"/>
                  </a:cubicBezTo>
                  <a:cubicBezTo>
                    <a:pt x="125" y="265"/>
                    <a:pt x="125" y="263"/>
                    <a:pt x="126" y="262"/>
                  </a:cubicBezTo>
                  <a:cubicBezTo>
                    <a:pt x="126" y="261"/>
                    <a:pt x="125" y="259"/>
                    <a:pt x="123" y="259"/>
                  </a:cubicBezTo>
                  <a:cubicBezTo>
                    <a:pt x="123" y="259"/>
                    <a:pt x="122" y="260"/>
                    <a:pt x="121" y="260"/>
                  </a:cubicBezTo>
                  <a:cubicBezTo>
                    <a:pt x="122" y="262"/>
                    <a:pt x="122" y="262"/>
                    <a:pt x="123" y="263"/>
                  </a:cubicBezTo>
                  <a:cubicBezTo>
                    <a:pt x="123" y="263"/>
                    <a:pt x="123" y="264"/>
                    <a:pt x="123" y="264"/>
                  </a:cubicBezTo>
                  <a:cubicBezTo>
                    <a:pt x="121" y="266"/>
                    <a:pt x="121" y="268"/>
                    <a:pt x="120" y="270"/>
                  </a:cubicBezTo>
                  <a:cubicBezTo>
                    <a:pt x="119" y="274"/>
                    <a:pt x="117" y="278"/>
                    <a:pt x="115" y="282"/>
                  </a:cubicBezTo>
                  <a:cubicBezTo>
                    <a:pt x="115" y="283"/>
                    <a:pt x="115" y="283"/>
                    <a:pt x="115" y="284"/>
                  </a:cubicBezTo>
                  <a:cubicBezTo>
                    <a:pt x="115" y="286"/>
                    <a:pt x="114" y="288"/>
                    <a:pt x="112" y="289"/>
                  </a:cubicBezTo>
                  <a:cubicBezTo>
                    <a:pt x="112" y="289"/>
                    <a:pt x="112" y="290"/>
                    <a:pt x="112" y="290"/>
                  </a:cubicBezTo>
                  <a:cubicBezTo>
                    <a:pt x="113" y="290"/>
                    <a:pt x="113" y="290"/>
                    <a:pt x="113" y="290"/>
                  </a:cubicBezTo>
                  <a:cubicBezTo>
                    <a:pt x="114" y="289"/>
                    <a:pt x="114" y="288"/>
                    <a:pt x="115" y="287"/>
                  </a:cubicBezTo>
                  <a:cubicBezTo>
                    <a:pt x="115" y="287"/>
                    <a:pt x="116" y="287"/>
                    <a:pt x="116" y="287"/>
                  </a:cubicBezTo>
                  <a:cubicBezTo>
                    <a:pt x="116" y="287"/>
                    <a:pt x="116" y="288"/>
                    <a:pt x="116" y="288"/>
                  </a:cubicBezTo>
                  <a:cubicBezTo>
                    <a:pt x="116" y="288"/>
                    <a:pt x="116" y="289"/>
                    <a:pt x="115" y="289"/>
                  </a:cubicBezTo>
                  <a:cubicBezTo>
                    <a:pt x="115" y="290"/>
                    <a:pt x="114" y="290"/>
                    <a:pt x="114" y="291"/>
                  </a:cubicBezTo>
                  <a:cubicBezTo>
                    <a:pt x="114" y="292"/>
                    <a:pt x="115" y="293"/>
                    <a:pt x="116" y="294"/>
                  </a:cubicBezTo>
                  <a:cubicBezTo>
                    <a:pt x="118" y="297"/>
                    <a:pt x="120" y="299"/>
                    <a:pt x="122" y="302"/>
                  </a:cubicBezTo>
                  <a:cubicBezTo>
                    <a:pt x="123" y="303"/>
                    <a:pt x="124" y="304"/>
                    <a:pt x="125" y="305"/>
                  </a:cubicBezTo>
                  <a:cubicBezTo>
                    <a:pt x="127" y="307"/>
                    <a:pt x="129" y="309"/>
                    <a:pt x="131" y="311"/>
                  </a:cubicBezTo>
                  <a:cubicBezTo>
                    <a:pt x="131" y="311"/>
                    <a:pt x="131" y="311"/>
                    <a:pt x="131" y="311"/>
                  </a:cubicBezTo>
                  <a:cubicBezTo>
                    <a:pt x="131" y="311"/>
                    <a:pt x="131" y="311"/>
                    <a:pt x="131" y="310"/>
                  </a:cubicBezTo>
                  <a:cubicBezTo>
                    <a:pt x="130" y="305"/>
                    <a:pt x="128" y="299"/>
                    <a:pt x="126" y="294"/>
                  </a:cubicBezTo>
                  <a:cubicBezTo>
                    <a:pt x="126" y="293"/>
                    <a:pt x="126" y="293"/>
                    <a:pt x="126" y="293"/>
                  </a:cubicBezTo>
                  <a:cubicBezTo>
                    <a:pt x="126" y="292"/>
                    <a:pt x="126" y="292"/>
                    <a:pt x="126" y="292"/>
                  </a:cubicBezTo>
                  <a:cubicBezTo>
                    <a:pt x="126" y="292"/>
                    <a:pt x="127" y="292"/>
                    <a:pt x="127" y="292"/>
                  </a:cubicBezTo>
                  <a:cubicBezTo>
                    <a:pt x="127" y="293"/>
                    <a:pt x="128" y="293"/>
                    <a:pt x="128" y="293"/>
                  </a:cubicBezTo>
                  <a:cubicBezTo>
                    <a:pt x="129" y="293"/>
                    <a:pt x="129" y="294"/>
                    <a:pt x="129" y="294"/>
                  </a:cubicBezTo>
                  <a:cubicBezTo>
                    <a:pt x="129" y="295"/>
                    <a:pt x="129" y="295"/>
                    <a:pt x="129" y="296"/>
                  </a:cubicBezTo>
                  <a:cubicBezTo>
                    <a:pt x="130" y="296"/>
                    <a:pt x="131" y="295"/>
                    <a:pt x="132" y="295"/>
                  </a:cubicBezTo>
                  <a:cubicBezTo>
                    <a:pt x="132" y="294"/>
                    <a:pt x="133" y="294"/>
                    <a:pt x="133" y="294"/>
                  </a:cubicBezTo>
                  <a:cubicBezTo>
                    <a:pt x="134" y="295"/>
                    <a:pt x="134" y="295"/>
                    <a:pt x="134" y="296"/>
                  </a:cubicBezTo>
                  <a:cubicBezTo>
                    <a:pt x="133" y="296"/>
                    <a:pt x="133" y="297"/>
                    <a:pt x="133" y="298"/>
                  </a:cubicBezTo>
                  <a:cubicBezTo>
                    <a:pt x="132" y="299"/>
                    <a:pt x="132" y="300"/>
                    <a:pt x="132" y="301"/>
                  </a:cubicBezTo>
                  <a:cubicBezTo>
                    <a:pt x="132" y="301"/>
                    <a:pt x="132" y="301"/>
                    <a:pt x="132" y="301"/>
                  </a:cubicBezTo>
                  <a:cubicBezTo>
                    <a:pt x="134" y="301"/>
                    <a:pt x="137" y="302"/>
                    <a:pt x="140" y="301"/>
                  </a:cubicBezTo>
                  <a:cubicBezTo>
                    <a:pt x="140" y="301"/>
                    <a:pt x="139" y="300"/>
                    <a:pt x="139" y="299"/>
                  </a:cubicBezTo>
                  <a:cubicBezTo>
                    <a:pt x="138" y="299"/>
                    <a:pt x="137" y="299"/>
                    <a:pt x="135" y="299"/>
                  </a:cubicBezTo>
                  <a:cubicBezTo>
                    <a:pt x="135" y="299"/>
                    <a:pt x="134" y="298"/>
                    <a:pt x="134" y="298"/>
                  </a:cubicBezTo>
                  <a:cubicBezTo>
                    <a:pt x="134" y="298"/>
                    <a:pt x="135" y="297"/>
                    <a:pt x="135" y="297"/>
                  </a:cubicBezTo>
                  <a:cubicBezTo>
                    <a:pt x="135" y="297"/>
                    <a:pt x="136" y="297"/>
                    <a:pt x="136" y="297"/>
                  </a:cubicBezTo>
                  <a:cubicBezTo>
                    <a:pt x="136" y="297"/>
                    <a:pt x="137" y="297"/>
                    <a:pt x="138" y="296"/>
                  </a:cubicBezTo>
                  <a:cubicBezTo>
                    <a:pt x="139" y="296"/>
                    <a:pt x="140" y="296"/>
                    <a:pt x="140" y="295"/>
                  </a:cubicBezTo>
                  <a:cubicBezTo>
                    <a:pt x="140" y="295"/>
                    <a:pt x="141" y="295"/>
                    <a:pt x="141" y="295"/>
                  </a:cubicBezTo>
                  <a:cubicBezTo>
                    <a:pt x="141" y="295"/>
                    <a:pt x="141" y="295"/>
                    <a:pt x="141" y="296"/>
                  </a:cubicBezTo>
                  <a:cubicBezTo>
                    <a:pt x="141" y="296"/>
                    <a:pt x="141" y="296"/>
                    <a:pt x="141" y="297"/>
                  </a:cubicBezTo>
                  <a:cubicBezTo>
                    <a:pt x="141" y="297"/>
                    <a:pt x="140" y="297"/>
                    <a:pt x="140" y="298"/>
                  </a:cubicBezTo>
                  <a:cubicBezTo>
                    <a:pt x="140" y="298"/>
                    <a:pt x="141" y="298"/>
                    <a:pt x="141" y="298"/>
                  </a:cubicBezTo>
                  <a:cubicBezTo>
                    <a:pt x="142" y="298"/>
                    <a:pt x="142" y="298"/>
                    <a:pt x="142" y="300"/>
                  </a:cubicBezTo>
                  <a:cubicBezTo>
                    <a:pt x="142" y="301"/>
                    <a:pt x="142" y="302"/>
                    <a:pt x="142" y="303"/>
                  </a:cubicBezTo>
                  <a:cubicBezTo>
                    <a:pt x="142" y="303"/>
                    <a:pt x="141" y="304"/>
                    <a:pt x="141" y="304"/>
                  </a:cubicBezTo>
                  <a:cubicBezTo>
                    <a:pt x="140" y="304"/>
                    <a:pt x="140" y="303"/>
                    <a:pt x="139" y="303"/>
                  </a:cubicBezTo>
                  <a:cubicBezTo>
                    <a:pt x="139" y="303"/>
                    <a:pt x="139" y="304"/>
                    <a:pt x="139" y="304"/>
                  </a:cubicBezTo>
                  <a:cubicBezTo>
                    <a:pt x="141" y="304"/>
                    <a:pt x="141" y="306"/>
                    <a:pt x="141" y="307"/>
                  </a:cubicBezTo>
                  <a:cubicBezTo>
                    <a:pt x="141" y="309"/>
                    <a:pt x="140" y="310"/>
                    <a:pt x="140" y="311"/>
                  </a:cubicBezTo>
                  <a:cubicBezTo>
                    <a:pt x="140" y="312"/>
                    <a:pt x="140" y="313"/>
                    <a:pt x="140" y="314"/>
                  </a:cubicBezTo>
                  <a:cubicBezTo>
                    <a:pt x="140" y="315"/>
                    <a:pt x="140" y="315"/>
                    <a:pt x="140" y="316"/>
                  </a:cubicBezTo>
                  <a:cubicBezTo>
                    <a:pt x="140" y="316"/>
                    <a:pt x="141" y="316"/>
                    <a:pt x="141" y="316"/>
                  </a:cubicBezTo>
                  <a:cubicBezTo>
                    <a:pt x="141" y="315"/>
                    <a:pt x="141" y="314"/>
                    <a:pt x="142" y="314"/>
                  </a:cubicBezTo>
                  <a:cubicBezTo>
                    <a:pt x="142" y="313"/>
                    <a:pt x="142" y="313"/>
                    <a:pt x="143" y="313"/>
                  </a:cubicBezTo>
                  <a:cubicBezTo>
                    <a:pt x="143" y="314"/>
                    <a:pt x="142" y="315"/>
                    <a:pt x="142" y="316"/>
                  </a:cubicBezTo>
                  <a:cubicBezTo>
                    <a:pt x="143" y="316"/>
                    <a:pt x="143" y="317"/>
                    <a:pt x="144" y="316"/>
                  </a:cubicBezTo>
                  <a:cubicBezTo>
                    <a:pt x="147" y="316"/>
                    <a:pt x="150" y="315"/>
                    <a:pt x="152" y="313"/>
                  </a:cubicBezTo>
                  <a:cubicBezTo>
                    <a:pt x="153" y="313"/>
                    <a:pt x="154" y="313"/>
                    <a:pt x="154" y="313"/>
                  </a:cubicBezTo>
                  <a:cubicBezTo>
                    <a:pt x="155" y="312"/>
                    <a:pt x="155" y="312"/>
                    <a:pt x="155" y="311"/>
                  </a:cubicBezTo>
                  <a:cubicBezTo>
                    <a:pt x="154" y="308"/>
                    <a:pt x="154" y="305"/>
                    <a:pt x="155" y="302"/>
                  </a:cubicBezTo>
                  <a:cubicBezTo>
                    <a:pt x="155" y="301"/>
                    <a:pt x="155" y="301"/>
                    <a:pt x="155" y="300"/>
                  </a:cubicBezTo>
                  <a:cubicBezTo>
                    <a:pt x="154" y="298"/>
                    <a:pt x="152" y="297"/>
                    <a:pt x="152" y="294"/>
                  </a:cubicBezTo>
                  <a:cubicBezTo>
                    <a:pt x="153" y="295"/>
                    <a:pt x="153" y="295"/>
                    <a:pt x="154" y="296"/>
                  </a:cubicBezTo>
                  <a:cubicBezTo>
                    <a:pt x="154" y="296"/>
                    <a:pt x="154" y="296"/>
                    <a:pt x="154" y="296"/>
                  </a:cubicBezTo>
                  <a:cubicBezTo>
                    <a:pt x="155" y="297"/>
                    <a:pt x="156" y="298"/>
                    <a:pt x="156" y="299"/>
                  </a:cubicBezTo>
                  <a:cubicBezTo>
                    <a:pt x="157" y="300"/>
                    <a:pt x="157" y="301"/>
                    <a:pt x="158" y="301"/>
                  </a:cubicBezTo>
                  <a:cubicBezTo>
                    <a:pt x="156" y="302"/>
                    <a:pt x="156" y="304"/>
                    <a:pt x="156" y="305"/>
                  </a:cubicBezTo>
                  <a:cubicBezTo>
                    <a:pt x="156" y="307"/>
                    <a:pt x="156" y="309"/>
                    <a:pt x="156" y="310"/>
                  </a:cubicBezTo>
                  <a:cubicBezTo>
                    <a:pt x="159" y="308"/>
                    <a:pt x="160" y="306"/>
                    <a:pt x="162" y="304"/>
                  </a:cubicBezTo>
                  <a:cubicBezTo>
                    <a:pt x="162" y="303"/>
                    <a:pt x="162" y="303"/>
                    <a:pt x="161" y="302"/>
                  </a:cubicBezTo>
                  <a:cubicBezTo>
                    <a:pt x="161" y="301"/>
                    <a:pt x="161" y="301"/>
                    <a:pt x="160" y="300"/>
                  </a:cubicBezTo>
                  <a:cubicBezTo>
                    <a:pt x="160" y="299"/>
                    <a:pt x="161" y="299"/>
                    <a:pt x="162" y="299"/>
                  </a:cubicBezTo>
                  <a:cubicBezTo>
                    <a:pt x="162" y="300"/>
                    <a:pt x="163" y="301"/>
                    <a:pt x="163" y="302"/>
                  </a:cubicBezTo>
                  <a:cubicBezTo>
                    <a:pt x="166" y="300"/>
                    <a:pt x="167" y="297"/>
                    <a:pt x="169" y="294"/>
                  </a:cubicBezTo>
                  <a:close/>
                  <a:moveTo>
                    <a:pt x="66" y="225"/>
                  </a:moveTo>
                  <a:cubicBezTo>
                    <a:pt x="65" y="225"/>
                    <a:pt x="65" y="225"/>
                    <a:pt x="65" y="225"/>
                  </a:cubicBezTo>
                  <a:cubicBezTo>
                    <a:pt x="64" y="226"/>
                    <a:pt x="64" y="226"/>
                    <a:pt x="63" y="227"/>
                  </a:cubicBezTo>
                  <a:cubicBezTo>
                    <a:pt x="63" y="228"/>
                    <a:pt x="63" y="229"/>
                    <a:pt x="63" y="230"/>
                  </a:cubicBezTo>
                  <a:cubicBezTo>
                    <a:pt x="63" y="230"/>
                    <a:pt x="63" y="230"/>
                    <a:pt x="63" y="230"/>
                  </a:cubicBezTo>
                  <a:cubicBezTo>
                    <a:pt x="63" y="230"/>
                    <a:pt x="63" y="230"/>
                    <a:pt x="63" y="231"/>
                  </a:cubicBezTo>
                  <a:cubicBezTo>
                    <a:pt x="63" y="232"/>
                    <a:pt x="64" y="232"/>
                    <a:pt x="65" y="232"/>
                  </a:cubicBezTo>
                  <a:cubicBezTo>
                    <a:pt x="67" y="232"/>
                    <a:pt x="68" y="232"/>
                    <a:pt x="69" y="232"/>
                  </a:cubicBezTo>
                  <a:cubicBezTo>
                    <a:pt x="70" y="232"/>
                    <a:pt x="71" y="231"/>
                    <a:pt x="72" y="230"/>
                  </a:cubicBezTo>
                  <a:cubicBezTo>
                    <a:pt x="72" y="230"/>
                    <a:pt x="72" y="229"/>
                    <a:pt x="73" y="229"/>
                  </a:cubicBezTo>
                  <a:cubicBezTo>
                    <a:pt x="74" y="227"/>
                    <a:pt x="73" y="226"/>
                    <a:pt x="72" y="225"/>
                  </a:cubicBezTo>
                  <a:cubicBezTo>
                    <a:pt x="72" y="225"/>
                    <a:pt x="71" y="224"/>
                    <a:pt x="71" y="224"/>
                  </a:cubicBezTo>
                  <a:cubicBezTo>
                    <a:pt x="69" y="223"/>
                    <a:pt x="66" y="223"/>
                    <a:pt x="64" y="224"/>
                  </a:cubicBezTo>
                  <a:cubicBezTo>
                    <a:pt x="64" y="224"/>
                    <a:pt x="64" y="224"/>
                    <a:pt x="64" y="225"/>
                  </a:cubicBezTo>
                  <a:cubicBezTo>
                    <a:pt x="64" y="225"/>
                    <a:pt x="65" y="225"/>
                    <a:pt x="66" y="225"/>
                  </a:cubicBezTo>
                  <a:close/>
                  <a:moveTo>
                    <a:pt x="65" y="234"/>
                  </a:moveTo>
                  <a:cubicBezTo>
                    <a:pt x="63" y="234"/>
                    <a:pt x="61" y="233"/>
                    <a:pt x="60" y="231"/>
                  </a:cubicBezTo>
                  <a:cubicBezTo>
                    <a:pt x="59" y="235"/>
                    <a:pt x="58" y="238"/>
                    <a:pt x="56" y="241"/>
                  </a:cubicBezTo>
                  <a:cubicBezTo>
                    <a:pt x="59" y="242"/>
                    <a:pt x="62" y="242"/>
                    <a:pt x="64" y="242"/>
                  </a:cubicBezTo>
                  <a:cubicBezTo>
                    <a:pt x="64" y="239"/>
                    <a:pt x="65" y="237"/>
                    <a:pt x="65" y="234"/>
                  </a:cubicBezTo>
                  <a:close/>
                  <a:moveTo>
                    <a:pt x="69" y="263"/>
                  </a:moveTo>
                  <a:cubicBezTo>
                    <a:pt x="69" y="262"/>
                    <a:pt x="69" y="262"/>
                    <a:pt x="69" y="261"/>
                  </a:cubicBezTo>
                  <a:cubicBezTo>
                    <a:pt x="68" y="259"/>
                    <a:pt x="67" y="257"/>
                    <a:pt x="66" y="255"/>
                  </a:cubicBezTo>
                  <a:cubicBezTo>
                    <a:pt x="65" y="254"/>
                    <a:pt x="65" y="254"/>
                    <a:pt x="64" y="255"/>
                  </a:cubicBezTo>
                  <a:cubicBezTo>
                    <a:pt x="63" y="256"/>
                    <a:pt x="62" y="257"/>
                    <a:pt x="61" y="258"/>
                  </a:cubicBezTo>
                  <a:cubicBezTo>
                    <a:pt x="62" y="259"/>
                    <a:pt x="63" y="259"/>
                    <a:pt x="63" y="260"/>
                  </a:cubicBezTo>
                  <a:cubicBezTo>
                    <a:pt x="63" y="261"/>
                    <a:pt x="63" y="262"/>
                    <a:pt x="63" y="263"/>
                  </a:cubicBezTo>
                  <a:cubicBezTo>
                    <a:pt x="65" y="263"/>
                    <a:pt x="67" y="263"/>
                    <a:pt x="69" y="263"/>
                  </a:cubicBezTo>
                  <a:close/>
                  <a:moveTo>
                    <a:pt x="138" y="316"/>
                  </a:moveTo>
                  <a:cubicBezTo>
                    <a:pt x="138" y="316"/>
                    <a:pt x="138" y="315"/>
                    <a:pt x="138" y="315"/>
                  </a:cubicBezTo>
                  <a:cubicBezTo>
                    <a:pt x="138" y="315"/>
                    <a:pt x="138" y="315"/>
                    <a:pt x="138" y="315"/>
                  </a:cubicBezTo>
                  <a:cubicBezTo>
                    <a:pt x="138" y="313"/>
                    <a:pt x="137" y="311"/>
                    <a:pt x="136" y="310"/>
                  </a:cubicBezTo>
                  <a:cubicBezTo>
                    <a:pt x="135" y="309"/>
                    <a:pt x="134" y="308"/>
                    <a:pt x="134" y="307"/>
                  </a:cubicBezTo>
                  <a:cubicBezTo>
                    <a:pt x="134" y="307"/>
                    <a:pt x="134" y="307"/>
                    <a:pt x="134" y="306"/>
                  </a:cubicBezTo>
                  <a:cubicBezTo>
                    <a:pt x="132" y="306"/>
                    <a:pt x="132" y="304"/>
                    <a:pt x="131" y="303"/>
                  </a:cubicBezTo>
                  <a:cubicBezTo>
                    <a:pt x="130" y="302"/>
                    <a:pt x="130" y="301"/>
                    <a:pt x="129" y="300"/>
                  </a:cubicBezTo>
                  <a:cubicBezTo>
                    <a:pt x="129" y="301"/>
                    <a:pt x="130" y="302"/>
                    <a:pt x="130" y="302"/>
                  </a:cubicBezTo>
                  <a:cubicBezTo>
                    <a:pt x="131" y="306"/>
                    <a:pt x="132" y="309"/>
                    <a:pt x="133" y="313"/>
                  </a:cubicBezTo>
                  <a:cubicBezTo>
                    <a:pt x="134" y="313"/>
                    <a:pt x="134" y="314"/>
                    <a:pt x="134" y="314"/>
                  </a:cubicBezTo>
                  <a:cubicBezTo>
                    <a:pt x="135" y="315"/>
                    <a:pt x="137" y="315"/>
                    <a:pt x="138" y="316"/>
                  </a:cubicBezTo>
                  <a:close/>
                  <a:moveTo>
                    <a:pt x="125" y="267"/>
                  </a:moveTo>
                  <a:cubicBezTo>
                    <a:pt x="125" y="269"/>
                    <a:pt x="125" y="270"/>
                    <a:pt x="126" y="271"/>
                  </a:cubicBezTo>
                  <a:cubicBezTo>
                    <a:pt x="127" y="272"/>
                    <a:pt x="127" y="273"/>
                    <a:pt x="127" y="273"/>
                  </a:cubicBezTo>
                  <a:cubicBezTo>
                    <a:pt x="127" y="274"/>
                    <a:pt x="126" y="274"/>
                    <a:pt x="125" y="274"/>
                  </a:cubicBezTo>
                  <a:cubicBezTo>
                    <a:pt x="125" y="274"/>
                    <a:pt x="124" y="274"/>
                    <a:pt x="123" y="274"/>
                  </a:cubicBezTo>
                  <a:cubicBezTo>
                    <a:pt x="122" y="277"/>
                    <a:pt x="122" y="277"/>
                    <a:pt x="123" y="278"/>
                  </a:cubicBezTo>
                  <a:cubicBezTo>
                    <a:pt x="125" y="276"/>
                    <a:pt x="127" y="274"/>
                    <a:pt x="128" y="272"/>
                  </a:cubicBezTo>
                  <a:cubicBezTo>
                    <a:pt x="129" y="272"/>
                    <a:pt x="129" y="272"/>
                    <a:pt x="128" y="271"/>
                  </a:cubicBezTo>
                  <a:cubicBezTo>
                    <a:pt x="128" y="270"/>
                    <a:pt x="128" y="269"/>
                    <a:pt x="128" y="268"/>
                  </a:cubicBezTo>
                  <a:cubicBezTo>
                    <a:pt x="127" y="268"/>
                    <a:pt x="126" y="268"/>
                    <a:pt x="125" y="267"/>
                  </a:cubicBezTo>
                  <a:close/>
                  <a:moveTo>
                    <a:pt x="109" y="282"/>
                  </a:moveTo>
                  <a:cubicBezTo>
                    <a:pt x="108" y="283"/>
                    <a:pt x="108" y="284"/>
                    <a:pt x="109" y="285"/>
                  </a:cubicBezTo>
                  <a:cubicBezTo>
                    <a:pt x="109" y="285"/>
                    <a:pt x="109" y="286"/>
                    <a:pt x="110" y="286"/>
                  </a:cubicBezTo>
                  <a:cubicBezTo>
                    <a:pt x="110" y="287"/>
                    <a:pt x="111" y="287"/>
                    <a:pt x="111" y="287"/>
                  </a:cubicBezTo>
                  <a:cubicBezTo>
                    <a:pt x="112" y="287"/>
                    <a:pt x="113" y="287"/>
                    <a:pt x="113" y="286"/>
                  </a:cubicBezTo>
                  <a:cubicBezTo>
                    <a:pt x="113" y="285"/>
                    <a:pt x="113" y="284"/>
                    <a:pt x="114" y="283"/>
                  </a:cubicBezTo>
                  <a:cubicBezTo>
                    <a:pt x="114" y="282"/>
                    <a:pt x="114" y="282"/>
                    <a:pt x="113" y="281"/>
                  </a:cubicBezTo>
                  <a:cubicBezTo>
                    <a:pt x="112" y="282"/>
                    <a:pt x="112" y="283"/>
                    <a:pt x="112" y="283"/>
                  </a:cubicBezTo>
                  <a:cubicBezTo>
                    <a:pt x="111" y="284"/>
                    <a:pt x="110" y="284"/>
                    <a:pt x="110" y="283"/>
                  </a:cubicBezTo>
                  <a:cubicBezTo>
                    <a:pt x="109" y="283"/>
                    <a:pt x="109" y="283"/>
                    <a:pt x="109" y="282"/>
                  </a:cubicBezTo>
                  <a:close/>
                  <a:moveTo>
                    <a:pt x="72" y="245"/>
                  </a:moveTo>
                  <a:cubicBezTo>
                    <a:pt x="70" y="244"/>
                    <a:pt x="68" y="244"/>
                    <a:pt x="67" y="244"/>
                  </a:cubicBezTo>
                  <a:cubicBezTo>
                    <a:pt x="67" y="246"/>
                    <a:pt x="67" y="247"/>
                    <a:pt x="67" y="249"/>
                  </a:cubicBezTo>
                  <a:cubicBezTo>
                    <a:pt x="69" y="249"/>
                    <a:pt x="70" y="248"/>
                    <a:pt x="72" y="245"/>
                  </a:cubicBezTo>
                  <a:close/>
                  <a:moveTo>
                    <a:pt x="415" y="16"/>
                  </a:moveTo>
                  <a:cubicBezTo>
                    <a:pt x="416" y="16"/>
                    <a:pt x="417" y="16"/>
                    <a:pt x="417" y="15"/>
                  </a:cubicBezTo>
                  <a:cubicBezTo>
                    <a:pt x="419" y="15"/>
                    <a:pt x="420" y="14"/>
                    <a:pt x="422" y="14"/>
                  </a:cubicBezTo>
                  <a:cubicBezTo>
                    <a:pt x="422" y="14"/>
                    <a:pt x="423" y="13"/>
                    <a:pt x="423" y="13"/>
                  </a:cubicBezTo>
                  <a:cubicBezTo>
                    <a:pt x="422" y="12"/>
                    <a:pt x="421" y="11"/>
                    <a:pt x="420" y="11"/>
                  </a:cubicBezTo>
                  <a:cubicBezTo>
                    <a:pt x="418" y="12"/>
                    <a:pt x="417" y="14"/>
                    <a:pt x="415" y="16"/>
                  </a:cubicBezTo>
                  <a:close/>
                  <a:moveTo>
                    <a:pt x="139" y="310"/>
                  </a:moveTo>
                  <a:cubicBezTo>
                    <a:pt x="139" y="310"/>
                    <a:pt x="139" y="310"/>
                    <a:pt x="139" y="310"/>
                  </a:cubicBezTo>
                  <a:cubicBezTo>
                    <a:pt x="139" y="309"/>
                    <a:pt x="139" y="308"/>
                    <a:pt x="139" y="307"/>
                  </a:cubicBezTo>
                  <a:cubicBezTo>
                    <a:pt x="140" y="306"/>
                    <a:pt x="139" y="305"/>
                    <a:pt x="138" y="305"/>
                  </a:cubicBezTo>
                  <a:cubicBezTo>
                    <a:pt x="137" y="304"/>
                    <a:pt x="136" y="304"/>
                    <a:pt x="134" y="303"/>
                  </a:cubicBezTo>
                  <a:cubicBezTo>
                    <a:pt x="134" y="303"/>
                    <a:pt x="134" y="304"/>
                    <a:pt x="134" y="304"/>
                  </a:cubicBezTo>
                  <a:cubicBezTo>
                    <a:pt x="134" y="305"/>
                    <a:pt x="135" y="305"/>
                    <a:pt x="135" y="306"/>
                  </a:cubicBezTo>
                  <a:cubicBezTo>
                    <a:pt x="136" y="305"/>
                    <a:pt x="136" y="305"/>
                    <a:pt x="137" y="305"/>
                  </a:cubicBezTo>
                  <a:cubicBezTo>
                    <a:pt x="137" y="306"/>
                    <a:pt x="137" y="306"/>
                    <a:pt x="137" y="307"/>
                  </a:cubicBezTo>
                  <a:cubicBezTo>
                    <a:pt x="137" y="307"/>
                    <a:pt x="137" y="307"/>
                    <a:pt x="137" y="308"/>
                  </a:cubicBezTo>
                  <a:cubicBezTo>
                    <a:pt x="138" y="309"/>
                    <a:pt x="138" y="310"/>
                    <a:pt x="139" y="310"/>
                  </a:cubicBezTo>
                  <a:close/>
                  <a:moveTo>
                    <a:pt x="114" y="274"/>
                  </a:moveTo>
                  <a:cubicBezTo>
                    <a:pt x="114" y="275"/>
                    <a:pt x="114" y="276"/>
                    <a:pt x="114" y="276"/>
                  </a:cubicBezTo>
                  <a:cubicBezTo>
                    <a:pt x="114" y="277"/>
                    <a:pt x="114" y="277"/>
                    <a:pt x="113" y="277"/>
                  </a:cubicBezTo>
                  <a:cubicBezTo>
                    <a:pt x="112" y="278"/>
                    <a:pt x="112" y="277"/>
                    <a:pt x="112" y="276"/>
                  </a:cubicBezTo>
                  <a:cubicBezTo>
                    <a:pt x="112" y="276"/>
                    <a:pt x="112" y="276"/>
                    <a:pt x="111" y="276"/>
                  </a:cubicBezTo>
                  <a:cubicBezTo>
                    <a:pt x="111" y="277"/>
                    <a:pt x="111" y="277"/>
                    <a:pt x="111" y="278"/>
                  </a:cubicBezTo>
                  <a:cubicBezTo>
                    <a:pt x="112" y="278"/>
                    <a:pt x="112" y="279"/>
                    <a:pt x="113" y="279"/>
                  </a:cubicBezTo>
                  <a:cubicBezTo>
                    <a:pt x="114" y="278"/>
                    <a:pt x="115" y="278"/>
                    <a:pt x="116" y="276"/>
                  </a:cubicBezTo>
                  <a:cubicBezTo>
                    <a:pt x="116" y="276"/>
                    <a:pt x="116" y="275"/>
                    <a:pt x="116" y="275"/>
                  </a:cubicBezTo>
                  <a:cubicBezTo>
                    <a:pt x="116" y="274"/>
                    <a:pt x="115" y="274"/>
                    <a:pt x="114" y="274"/>
                  </a:cubicBezTo>
                  <a:close/>
                  <a:moveTo>
                    <a:pt x="423" y="8"/>
                  </a:moveTo>
                  <a:cubicBezTo>
                    <a:pt x="423" y="7"/>
                    <a:pt x="423" y="6"/>
                    <a:pt x="423" y="5"/>
                  </a:cubicBezTo>
                  <a:cubicBezTo>
                    <a:pt x="422" y="5"/>
                    <a:pt x="422" y="5"/>
                    <a:pt x="422" y="5"/>
                  </a:cubicBezTo>
                  <a:cubicBezTo>
                    <a:pt x="421" y="6"/>
                    <a:pt x="420" y="8"/>
                    <a:pt x="419" y="9"/>
                  </a:cubicBezTo>
                  <a:cubicBezTo>
                    <a:pt x="420" y="9"/>
                    <a:pt x="421" y="9"/>
                    <a:pt x="423" y="8"/>
                  </a:cubicBezTo>
                  <a:close/>
                  <a:moveTo>
                    <a:pt x="59" y="261"/>
                  </a:moveTo>
                  <a:cubicBezTo>
                    <a:pt x="59" y="262"/>
                    <a:pt x="59" y="262"/>
                    <a:pt x="59" y="262"/>
                  </a:cubicBezTo>
                  <a:cubicBezTo>
                    <a:pt x="60" y="262"/>
                    <a:pt x="60" y="262"/>
                    <a:pt x="61" y="261"/>
                  </a:cubicBezTo>
                  <a:cubicBezTo>
                    <a:pt x="60" y="261"/>
                    <a:pt x="59" y="261"/>
                    <a:pt x="59" y="261"/>
                  </a:cubicBezTo>
                  <a:close/>
                  <a:moveTo>
                    <a:pt x="130" y="297"/>
                  </a:moveTo>
                  <a:cubicBezTo>
                    <a:pt x="130" y="298"/>
                    <a:pt x="130" y="298"/>
                    <a:pt x="131" y="299"/>
                  </a:cubicBezTo>
                  <a:cubicBezTo>
                    <a:pt x="131" y="298"/>
                    <a:pt x="131" y="298"/>
                    <a:pt x="132" y="297"/>
                  </a:cubicBezTo>
                  <a:cubicBezTo>
                    <a:pt x="131" y="297"/>
                    <a:pt x="131" y="297"/>
                    <a:pt x="130" y="297"/>
                  </a:cubicBezTo>
                  <a:close/>
                  <a:moveTo>
                    <a:pt x="127" y="265"/>
                  </a:moveTo>
                  <a:cubicBezTo>
                    <a:pt x="127" y="265"/>
                    <a:pt x="127" y="265"/>
                    <a:pt x="127" y="265"/>
                  </a:cubicBezTo>
                  <a:cubicBezTo>
                    <a:pt x="127" y="265"/>
                    <a:pt x="126" y="265"/>
                    <a:pt x="126" y="265"/>
                  </a:cubicBezTo>
                  <a:cubicBezTo>
                    <a:pt x="126" y="265"/>
                    <a:pt x="127" y="265"/>
                    <a:pt x="127" y="265"/>
                  </a:cubicBezTo>
                  <a:cubicBezTo>
                    <a:pt x="127" y="266"/>
                    <a:pt x="127" y="265"/>
                    <a:pt x="127" y="265"/>
                  </a:cubicBezTo>
                  <a:close/>
                </a:path>
              </a:pathLst>
            </a:custGeom>
            <a:solidFill>
              <a:srgbClr val="920056"/>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pic>
        <p:nvPicPr>
          <p:cNvPr id="4" name="Picture 2" descr="Use links below to save image.">
            <a:extLst>
              <a:ext uri="{FF2B5EF4-FFF2-40B4-BE49-F238E27FC236}">
                <a16:creationId xmlns:a16="http://schemas.microsoft.com/office/drawing/2014/main" id="{5E183F45-B647-0509-3757-5F0EB96A9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C09343-3DAF-A92C-A29E-C5A77386EF70}"/>
              </a:ext>
            </a:extLst>
          </p:cNvPr>
          <p:cNvSpPr>
            <a:spLocks noGrp="1"/>
          </p:cNvSpPr>
          <p:nvPr>
            <p:ph type="title"/>
          </p:nvPr>
        </p:nvSpPr>
        <p:spPr>
          <a:xfrm>
            <a:off x="852912" y="437285"/>
            <a:ext cx="10515600" cy="1325563"/>
          </a:xfrm>
        </p:spPr>
        <p:txBody>
          <a:bodyPr/>
          <a:lstStyle/>
          <a:p>
            <a:pPr algn="ctr"/>
            <a:r>
              <a:rPr lang="en-US" dirty="0"/>
              <a:t>THE NUDGE FRAMEWORK HELPS DESIGN AND IMPLEMENT EFFECTIVE NUDGES</a:t>
            </a:r>
            <a:endParaRPr lang="en-CA" dirty="0"/>
          </a:p>
        </p:txBody>
      </p:sp>
      <p:sp>
        <p:nvSpPr>
          <p:cNvPr id="77531" name="Text Placeholder 16">
            <a:extLst>
              <a:ext uri="{FF2B5EF4-FFF2-40B4-BE49-F238E27FC236}">
                <a16:creationId xmlns:a16="http://schemas.microsoft.com/office/drawing/2014/main" id="{625732BE-6DBE-CE40-8230-5571515AB13D}"/>
              </a:ext>
            </a:extLst>
          </p:cNvPr>
          <p:cNvSpPr>
            <a:spLocks noGrp="1" noChangeArrowheads="1"/>
          </p:cNvSpPr>
          <p:nvPr>
            <p:ph idx="1"/>
          </p:nvPr>
        </p:nvSpPr>
        <p:spPr>
          <a:xfrm>
            <a:off x="623392" y="1556792"/>
            <a:ext cx="10515600" cy="43513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grpSp>
        <p:nvGrpSpPr>
          <p:cNvPr id="83971" name="Group 44">
            <a:extLst>
              <a:ext uri="{FF2B5EF4-FFF2-40B4-BE49-F238E27FC236}">
                <a16:creationId xmlns:a16="http://schemas.microsoft.com/office/drawing/2014/main" id="{214E43C2-379B-4317-6BDE-DB8DF20536C2}"/>
              </a:ext>
            </a:extLst>
          </p:cNvPr>
          <p:cNvGrpSpPr>
            <a:grpSpLocks/>
          </p:cNvGrpSpPr>
          <p:nvPr/>
        </p:nvGrpSpPr>
        <p:grpSpPr bwMode="auto">
          <a:xfrm>
            <a:off x="1991149" y="1858257"/>
            <a:ext cx="8239125" cy="3954463"/>
            <a:chOff x="1910050" y="1608014"/>
            <a:chExt cx="8238841" cy="4407308"/>
          </a:xfrm>
        </p:grpSpPr>
        <p:sp>
          <p:nvSpPr>
            <p:cNvPr id="77534" name="Rectangle 5">
              <a:extLst>
                <a:ext uri="{FF2B5EF4-FFF2-40B4-BE49-F238E27FC236}">
                  <a16:creationId xmlns:a16="http://schemas.microsoft.com/office/drawing/2014/main" id="{8A9174A8-9AE0-1724-4435-5B616EF94DDC}"/>
                </a:ext>
              </a:extLst>
            </p:cNvPr>
            <p:cNvSpPr>
              <a:spLocks noChangeArrowheads="1"/>
            </p:cNvSpPr>
            <p:nvPr/>
          </p:nvSpPr>
          <p:spPr bwMode="auto">
            <a:xfrm>
              <a:off x="3745137" y="3021679"/>
              <a:ext cx="4389286" cy="7201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lvl="1" algn="ctr" eaLnBrk="0" hangingPunct="0">
                <a:defRPr/>
              </a:pPr>
              <a:r>
                <a:rPr lang="en-US" sz="1800">
                  <a:latin typeface="Arial" charset="0"/>
                  <a:ea typeface="ＭＳ Ｐゴシック" charset="0"/>
                  <a:cs typeface="Verdana" charset="0"/>
                </a:rPr>
                <a:t>To develop nudges, consider what you </a:t>
              </a:r>
              <a:r>
                <a:rPr lang="en-US" sz="1800" b="1">
                  <a:solidFill>
                    <a:srgbClr val="920056"/>
                  </a:solidFill>
                  <a:latin typeface="Arial" charset="0"/>
                  <a:ea typeface="ＭＳ Ｐゴシック" charset="0"/>
                  <a:cs typeface="Verdana" charset="0"/>
                </a:rPr>
                <a:t>want to </a:t>
              </a:r>
              <a:r>
                <a:rPr lang="en-US" sz="1800" b="1">
                  <a:solidFill>
                    <a:schemeClr val="accent2"/>
                  </a:solidFill>
                  <a:latin typeface="Arial" charset="0"/>
                  <a:ea typeface="ＭＳ Ｐゴシック" charset="0"/>
                  <a:cs typeface="Verdana" charset="0"/>
                </a:rPr>
                <a:t>target</a:t>
              </a:r>
              <a:r>
                <a:rPr lang="en-US" sz="1800" b="1">
                  <a:solidFill>
                    <a:srgbClr val="920056"/>
                  </a:solidFill>
                  <a:latin typeface="Arial" charset="0"/>
                  <a:ea typeface="ＭＳ Ｐゴシック" charset="0"/>
                  <a:cs typeface="Verdana" charset="0"/>
                </a:rPr>
                <a:t> </a:t>
              </a:r>
              <a:r>
                <a:rPr lang="en-US" sz="1800">
                  <a:latin typeface="Arial" charset="0"/>
                  <a:ea typeface="ＭＳ Ｐゴシック" charset="0"/>
                  <a:cs typeface="Verdana" charset="0"/>
                </a:rPr>
                <a:t>and decide on </a:t>
              </a:r>
              <a:r>
                <a:rPr lang="en-US" sz="1800" b="1">
                  <a:solidFill>
                    <a:schemeClr val="accent2"/>
                  </a:solidFill>
                  <a:latin typeface="Arial" charset="0"/>
                  <a:ea typeface="ＭＳ Ｐゴシック" charset="0"/>
                  <a:cs typeface="Verdana" charset="0"/>
                </a:rPr>
                <a:t>scope</a:t>
              </a:r>
            </a:p>
          </p:txBody>
        </p:sp>
        <p:grpSp>
          <p:nvGrpSpPr>
            <p:cNvPr id="83975" name="Group 6">
              <a:extLst>
                <a:ext uri="{FF2B5EF4-FFF2-40B4-BE49-F238E27FC236}">
                  <a16:creationId xmlns:a16="http://schemas.microsoft.com/office/drawing/2014/main" id="{4A9FA9E0-2570-23F1-7EA9-6F6A8B181514}"/>
                </a:ext>
              </a:extLst>
            </p:cNvPr>
            <p:cNvGrpSpPr>
              <a:grpSpLocks/>
            </p:cNvGrpSpPr>
            <p:nvPr/>
          </p:nvGrpSpPr>
          <p:grpSpPr bwMode="auto">
            <a:xfrm>
              <a:off x="2747284" y="5013186"/>
              <a:ext cx="6384524" cy="1002136"/>
              <a:chOff x="1420554" y="3548831"/>
              <a:chExt cx="5149855" cy="1002136"/>
            </a:xfrm>
          </p:grpSpPr>
          <p:sp>
            <p:nvSpPr>
              <p:cNvPr id="77536" name="Freeform 26">
                <a:extLst>
                  <a:ext uri="{FF2B5EF4-FFF2-40B4-BE49-F238E27FC236}">
                    <a16:creationId xmlns:a16="http://schemas.microsoft.com/office/drawing/2014/main" id="{8165531A-F403-DB93-AB8D-9B0445890185}"/>
                  </a:ext>
                </a:extLst>
              </p:cNvPr>
              <p:cNvSpPr>
                <a:spLocks noEditPoints="1"/>
              </p:cNvSpPr>
              <p:nvPr/>
            </p:nvSpPr>
            <p:spPr bwMode="auto">
              <a:xfrm>
                <a:off x="1420029" y="3549548"/>
                <a:ext cx="1482770" cy="1001419"/>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1800">
                    <a:solidFill>
                      <a:srgbClr val="FFFFFF"/>
                    </a:solidFill>
                    <a:latin typeface="Arial" charset="0"/>
                    <a:ea typeface="ＭＳ Ｐゴシック" charset="0"/>
                  </a:rPr>
                  <a:t>Raise </a:t>
                </a:r>
                <a:br>
                  <a:rPr lang="en-US" sz="1800">
                    <a:solidFill>
                      <a:srgbClr val="FFFFFF"/>
                    </a:solidFill>
                    <a:latin typeface="Arial" charset="0"/>
                    <a:ea typeface="ＭＳ Ｐゴシック" charset="0"/>
                  </a:rPr>
                </a:br>
                <a:r>
                  <a:rPr lang="en-US" sz="1800">
                    <a:solidFill>
                      <a:srgbClr val="FFFFFF"/>
                    </a:solidFill>
                    <a:latin typeface="Arial" charset="0"/>
                    <a:ea typeface="ＭＳ Ｐゴシック" charset="0"/>
                  </a:rPr>
                  <a:t>awareness</a:t>
                </a:r>
              </a:p>
            </p:txBody>
          </p:sp>
          <p:sp>
            <p:nvSpPr>
              <p:cNvPr id="77537" name="Freeform 26">
                <a:extLst>
                  <a:ext uri="{FF2B5EF4-FFF2-40B4-BE49-F238E27FC236}">
                    <a16:creationId xmlns:a16="http://schemas.microsoft.com/office/drawing/2014/main" id="{97A6AE39-E33B-3E30-60D9-AC6B81FA0573}"/>
                  </a:ext>
                </a:extLst>
              </p:cNvPr>
              <p:cNvSpPr>
                <a:spLocks noEditPoints="1"/>
              </p:cNvSpPr>
              <p:nvPr/>
            </p:nvSpPr>
            <p:spPr bwMode="auto">
              <a:xfrm>
                <a:off x="3253644" y="3549548"/>
                <a:ext cx="1482770" cy="1001419"/>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1800">
                    <a:solidFill>
                      <a:srgbClr val="FFFFFF"/>
                    </a:solidFill>
                    <a:latin typeface="Arial" charset="0"/>
                    <a:ea typeface="ＭＳ Ｐゴシック" charset="0"/>
                  </a:rPr>
                  <a:t>Modify the process</a:t>
                </a:r>
              </a:p>
            </p:txBody>
          </p:sp>
          <p:sp>
            <p:nvSpPr>
              <p:cNvPr id="77538" name="Freeform 26">
                <a:extLst>
                  <a:ext uri="{FF2B5EF4-FFF2-40B4-BE49-F238E27FC236}">
                    <a16:creationId xmlns:a16="http://schemas.microsoft.com/office/drawing/2014/main" id="{2D701E84-BB56-1AE1-220E-F143A48B106C}"/>
                  </a:ext>
                </a:extLst>
              </p:cNvPr>
              <p:cNvSpPr>
                <a:spLocks noEditPoints="1"/>
              </p:cNvSpPr>
              <p:nvPr/>
            </p:nvSpPr>
            <p:spPr bwMode="auto">
              <a:xfrm>
                <a:off x="5087260" y="3549548"/>
                <a:ext cx="1482770" cy="1001419"/>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1800">
                    <a:solidFill>
                      <a:srgbClr val="FFFFFF"/>
                    </a:solidFill>
                    <a:latin typeface="Arial" charset="0"/>
                    <a:ea typeface="ＭＳ Ｐゴシック" charset="0"/>
                  </a:rPr>
                  <a:t>Reframe</a:t>
                </a:r>
                <a:br>
                  <a:rPr lang="en-US" sz="1800">
                    <a:solidFill>
                      <a:srgbClr val="FFFFFF"/>
                    </a:solidFill>
                    <a:latin typeface="Arial" charset="0"/>
                    <a:ea typeface="ＭＳ Ｐゴシック" charset="0"/>
                  </a:rPr>
                </a:br>
                <a:r>
                  <a:rPr lang="en-US" sz="1800">
                    <a:solidFill>
                      <a:srgbClr val="FFFFFF"/>
                    </a:solidFill>
                    <a:latin typeface="Arial" charset="0"/>
                    <a:ea typeface="ＭＳ Ｐゴシック" charset="0"/>
                  </a:rPr>
                  <a:t>the issue</a:t>
                </a:r>
              </a:p>
            </p:txBody>
          </p:sp>
        </p:grpSp>
        <p:grpSp>
          <p:nvGrpSpPr>
            <p:cNvPr id="83976" name="Group 26">
              <a:extLst>
                <a:ext uri="{FF2B5EF4-FFF2-40B4-BE49-F238E27FC236}">
                  <a16:creationId xmlns:a16="http://schemas.microsoft.com/office/drawing/2014/main" id="{F153E7BD-4A3E-3DB0-E373-88B558CC16B0}"/>
                </a:ext>
              </a:extLst>
            </p:cNvPr>
            <p:cNvGrpSpPr>
              <a:grpSpLocks/>
            </p:cNvGrpSpPr>
            <p:nvPr/>
          </p:nvGrpSpPr>
          <p:grpSpPr bwMode="auto">
            <a:xfrm>
              <a:off x="3845450" y="3900315"/>
              <a:ext cx="4188192" cy="792150"/>
              <a:chOff x="3138899" y="2174588"/>
              <a:chExt cx="4188192" cy="792150"/>
            </a:xfrm>
          </p:grpSpPr>
          <p:sp>
            <p:nvSpPr>
              <p:cNvPr id="77540" name="Freeform 220">
                <a:extLst>
                  <a:ext uri="{FF2B5EF4-FFF2-40B4-BE49-F238E27FC236}">
                    <a16:creationId xmlns:a16="http://schemas.microsoft.com/office/drawing/2014/main" id="{4E0F8DCF-C42B-B3B2-6A57-20F5EBF7798D}"/>
                  </a:ext>
                </a:extLst>
              </p:cNvPr>
              <p:cNvSpPr>
                <a:spLocks/>
              </p:cNvSpPr>
              <p:nvPr/>
            </p:nvSpPr>
            <p:spPr bwMode="auto">
              <a:xfrm rot="8220000">
                <a:off x="3138899" y="2445431"/>
                <a:ext cx="970792" cy="303747"/>
              </a:xfrm>
              <a:custGeom>
                <a:avLst/>
                <a:gdLst>
                  <a:gd name="T0" fmla="*/ 461426 w 162"/>
                  <a:gd name="T1" fmla="*/ 214410 h 51"/>
                  <a:gd name="T2" fmla="*/ 365545 w 162"/>
                  <a:gd name="T3" fmla="*/ 214410 h 51"/>
                  <a:gd name="T4" fmla="*/ 299627 w 162"/>
                  <a:gd name="T5" fmla="*/ 208454 h 51"/>
                  <a:gd name="T6" fmla="*/ 245694 w 162"/>
                  <a:gd name="T7" fmla="*/ 208454 h 51"/>
                  <a:gd name="T8" fmla="*/ 83896 w 162"/>
                  <a:gd name="T9" fmla="*/ 172719 h 51"/>
                  <a:gd name="T10" fmla="*/ 83896 w 162"/>
                  <a:gd name="T11" fmla="*/ 172719 h 51"/>
                  <a:gd name="T12" fmla="*/ 35955 w 162"/>
                  <a:gd name="T13" fmla="*/ 113161 h 51"/>
                  <a:gd name="T14" fmla="*/ 65918 w 162"/>
                  <a:gd name="T15" fmla="*/ 113161 h 51"/>
                  <a:gd name="T16" fmla="*/ 89888 w 162"/>
                  <a:gd name="T17" fmla="*/ 125072 h 51"/>
                  <a:gd name="T18" fmla="*/ 155806 w 162"/>
                  <a:gd name="T19" fmla="*/ 136984 h 51"/>
                  <a:gd name="T20" fmla="*/ 245694 w 162"/>
                  <a:gd name="T21" fmla="*/ 148896 h 51"/>
                  <a:gd name="T22" fmla="*/ 257679 w 162"/>
                  <a:gd name="T23" fmla="*/ 154851 h 51"/>
                  <a:gd name="T24" fmla="*/ 371538 w 162"/>
                  <a:gd name="T25" fmla="*/ 160807 h 51"/>
                  <a:gd name="T26" fmla="*/ 377530 w 162"/>
                  <a:gd name="T27" fmla="*/ 160807 h 51"/>
                  <a:gd name="T28" fmla="*/ 485396 w 162"/>
                  <a:gd name="T29" fmla="*/ 160807 h 51"/>
                  <a:gd name="T30" fmla="*/ 485396 w 162"/>
                  <a:gd name="T31" fmla="*/ 160807 h 51"/>
                  <a:gd name="T32" fmla="*/ 629217 w 162"/>
                  <a:gd name="T33" fmla="*/ 136984 h 51"/>
                  <a:gd name="T34" fmla="*/ 635210 w 162"/>
                  <a:gd name="T35" fmla="*/ 136984 h 51"/>
                  <a:gd name="T36" fmla="*/ 755060 w 162"/>
                  <a:gd name="T37" fmla="*/ 107205 h 51"/>
                  <a:gd name="T38" fmla="*/ 647195 w 162"/>
                  <a:gd name="T39" fmla="*/ 59558 h 51"/>
                  <a:gd name="T40" fmla="*/ 641202 w 162"/>
                  <a:gd name="T41" fmla="*/ 47647 h 51"/>
                  <a:gd name="T42" fmla="*/ 641202 w 162"/>
                  <a:gd name="T43" fmla="*/ 41691 h 51"/>
                  <a:gd name="T44" fmla="*/ 677157 w 162"/>
                  <a:gd name="T45" fmla="*/ 0 h 51"/>
                  <a:gd name="T46" fmla="*/ 755060 w 162"/>
                  <a:gd name="T47" fmla="*/ 23823 h 51"/>
                  <a:gd name="T48" fmla="*/ 755060 w 162"/>
                  <a:gd name="T49" fmla="*/ 23823 h 51"/>
                  <a:gd name="T50" fmla="*/ 820978 w 162"/>
                  <a:gd name="T51" fmla="*/ 35735 h 51"/>
                  <a:gd name="T52" fmla="*/ 826971 w 162"/>
                  <a:gd name="T53" fmla="*/ 35735 h 51"/>
                  <a:gd name="T54" fmla="*/ 826971 w 162"/>
                  <a:gd name="T55" fmla="*/ 41691 h 51"/>
                  <a:gd name="T56" fmla="*/ 934837 w 162"/>
                  <a:gd name="T57" fmla="*/ 23823 h 51"/>
                  <a:gd name="T58" fmla="*/ 940829 w 162"/>
                  <a:gd name="T59" fmla="*/ 23823 h 51"/>
                  <a:gd name="T60" fmla="*/ 958807 w 162"/>
                  <a:gd name="T61" fmla="*/ 101249 h 51"/>
                  <a:gd name="T62" fmla="*/ 958807 w 162"/>
                  <a:gd name="T63" fmla="*/ 107205 h 51"/>
                  <a:gd name="T64" fmla="*/ 898881 w 162"/>
                  <a:gd name="T65" fmla="*/ 142940 h 51"/>
                  <a:gd name="T66" fmla="*/ 892889 w 162"/>
                  <a:gd name="T67" fmla="*/ 142940 h 51"/>
                  <a:gd name="T68" fmla="*/ 761053 w 162"/>
                  <a:gd name="T69" fmla="*/ 303747 h 51"/>
                  <a:gd name="T70" fmla="*/ 737083 w 162"/>
                  <a:gd name="T71" fmla="*/ 273968 h 51"/>
                  <a:gd name="T72" fmla="*/ 737083 w 162"/>
                  <a:gd name="T73" fmla="*/ 268012 h 51"/>
                  <a:gd name="T74" fmla="*/ 743075 w 162"/>
                  <a:gd name="T75" fmla="*/ 268012 h 51"/>
                  <a:gd name="T76" fmla="*/ 797008 w 162"/>
                  <a:gd name="T77" fmla="*/ 154851 h 51"/>
                  <a:gd name="T78" fmla="*/ 755060 w 162"/>
                  <a:gd name="T79" fmla="*/ 166763 h 51"/>
                  <a:gd name="T80" fmla="*/ 755060 w 162"/>
                  <a:gd name="T81" fmla="*/ 166763 h 51"/>
                  <a:gd name="T82" fmla="*/ 461426 w 162"/>
                  <a:gd name="T83" fmla="*/ 21441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8E2457"/>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7541" name="Freeform 220">
                <a:extLst>
                  <a:ext uri="{FF2B5EF4-FFF2-40B4-BE49-F238E27FC236}">
                    <a16:creationId xmlns:a16="http://schemas.microsoft.com/office/drawing/2014/main" id="{345DC513-90DA-23A2-A89E-715DCDD2A3C2}"/>
                  </a:ext>
                </a:extLst>
              </p:cNvPr>
              <p:cNvSpPr>
                <a:spLocks/>
              </p:cNvSpPr>
              <p:nvPr/>
            </p:nvSpPr>
            <p:spPr bwMode="auto">
              <a:xfrm rot="13380000" flipH="1">
                <a:off x="6356299" y="2445430"/>
                <a:ext cx="970792" cy="303747"/>
              </a:xfrm>
              <a:custGeom>
                <a:avLst/>
                <a:gdLst>
                  <a:gd name="T0" fmla="*/ 461426 w 162"/>
                  <a:gd name="T1" fmla="*/ 214410 h 51"/>
                  <a:gd name="T2" fmla="*/ 365545 w 162"/>
                  <a:gd name="T3" fmla="*/ 214410 h 51"/>
                  <a:gd name="T4" fmla="*/ 299627 w 162"/>
                  <a:gd name="T5" fmla="*/ 208454 h 51"/>
                  <a:gd name="T6" fmla="*/ 245694 w 162"/>
                  <a:gd name="T7" fmla="*/ 208454 h 51"/>
                  <a:gd name="T8" fmla="*/ 83896 w 162"/>
                  <a:gd name="T9" fmla="*/ 172719 h 51"/>
                  <a:gd name="T10" fmla="*/ 83896 w 162"/>
                  <a:gd name="T11" fmla="*/ 172719 h 51"/>
                  <a:gd name="T12" fmla="*/ 35955 w 162"/>
                  <a:gd name="T13" fmla="*/ 113161 h 51"/>
                  <a:gd name="T14" fmla="*/ 65918 w 162"/>
                  <a:gd name="T15" fmla="*/ 113161 h 51"/>
                  <a:gd name="T16" fmla="*/ 89888 w 162"/>
                  <a:gd name="T17" fmla="*/ 125072 h 51"/>
                  <a:gd name="T18" fmla="*/ 155806 w 162"/>
                  <a:gd name="T19" fmla="*/ 136984 h 51"/>
                  <a:gd name="T20" fmla="*/ 245694 w 162"/>
                  <a:gd name="T21" fmla="*/ 148896 h 51"/>
                  <a:gd name="T22" fmla="*/ 257679 w 162"/>
                  <a:gd name="T23" fmla="*/ 154851 h 51"/>
                  <a:gd name="T24" fmla="*/ 371538 w 162"/>
                  <a:gd name="T25" fmla="*/ 160807 h 51"/>
                  <a:gd name="T26" fmla="*/ 377530 w 162"/>
                  <a:gd name="T27" fmla="*/ 160807 h 51"/>
                  <a:gd name="T28" fmla="*/ 485396 w 162"/>
                  <a:gd name="T29" fmla="*/ 160807 h 51"/>
                  <a:gd name="T30" fmla="*/ 485396 w 162"/>
                  <a:gd name="T31" fmla="*/ 160807 h 51"/>
                  <a:gd name="T32" fmla="*/ 629217 w 162"/>
                  <a:gd name="T33" fmla="*/ 136984 h 51"/>
                  <a:gd name="T34" fmla="*/ 635210 w 162"/>
                  <a:gd name="T35" fmla="*/ 136984 h 51"/>
                  <a:gd name="T36" fmla="*/ 755060 w 162"/>
                  <a:gd name="T37" fmla="*/ 107205 h 51"/>
                  <a:gd name="T38" fmla="*/ 647195 w 162"/>
                  <a:gd name="T39" fmla="*/ 59558 h 51"/>
                  <a:gd name="T40" fmla="*/ 641202 w 162"/>
                  <a:gd name="T41" fmla="*/ 47647 h 51"/>
                  <a:gd name="T42" fmla="*/ 641202 w 162"/>
                  <a:gd name="T43" fmla="*/ 41691 h 51"/>
                  <a:gd name="T44" fmla="*/ 677157 w 162"/>
                  <a:gd name="T45" fmla="*/ 0 h 51"/>
                  <a:gd name="T46" fmla="*/ 755060 w 162"/>
                  <a:gd name="T47" fmla="*/ 23823 h 51"/>
                  <a:gd name="T48" fmla="*/ 755060 w 162"/>
                  <a:gd name="T49" fmla="*/ 23823 h 51"/>
                  <a:gd name="T50" fmla="*/ 820978 w 162"/>
                  <a:gd name="T51" fmla="*/ 35735 h 51"/>
                  <a:gd name="T52" fmla="*/ 826971 w 162"/>
                  <a:gd name="T53" fmla="*/ 35735 h 51"/>
                  <a:gd name="T54" fmla="*/ 826971 w 162"/>
                  <a:gd name="T55" fmla="*/ 41691 h 51"/>
                  <a:gd name="T56" fmla="*/ 934837 w 162"/>
                  <a:gd name="T57" fmla="*/ 23823 h 51"/>
                  <a:gd name="T58" fmla="*/ 940829 w 162"/>
                  <a:gd name="T59" fmla="*/ 23823 h 51"/>
                  <a:gd name="T60" fmla="*/ 958807 w 162"/>
                  <a:gd name="T61" fmla="*/ 101249 h 51"/>
                  <a:gd name="T62" fmla="*/ 958807 w 162"/>
                  <a:gd name="T63" fmla="*/ 107205 h 51"/>
                  <a:gd name="T64" fmla="*/ 898881 w 162"/>
                  <a:gd name="T65" fmla="*/ 142940 h 51"/>
                  <a:gd name="T66" fmla="*/ 892889 w 162"/>
                  <a:gd name="T67" fmla="*/ 142940 h 51"/>
                  <a:gd name="T68" fmla="*/ 761053 w 162"/>
                  <a:gd name="T69" fmla="*/ 303747 h 51"/>
                  <a:gd name="T70" fmla="*/ 737083 w 162"/>
                  <a:gd name="T71" fmla="*/ 273968 h 51"/>
                  <a:gd name="T72" fmla="*/ 737083 w 162"/>
                  <a:gd name="T73" fmla="*/ 268012 h 51"/>
                  <a:gd name="T74" fmla="*/ 743075 w 162"/>
                  <a:gd name="T75" fmla="*/ 268012 h 51"/>
                  <a:gd name="T76" fmla="*/ 797008 w 162"/>
                  <a:gd name="T77" fmla="*/ 154851 h 51"/>
                  <a:gd name="T78" fmla="*/ 755060 w 162"/>
                  <a:gd name="T79" fmla="*/ 166763 h 51"/>
                  <a:gd name="T80" fmla="*/ 755060 w 162"/>
                  <a:gd name="T81" fmla="*/ 166763 h 51"/>
                  <a:gd name="T82" fmla="*/ 461426 w 162"/>
                  <a:gd name="T83" fmla="*/ 21441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8E2457"/>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7542" name="Freeform 220">
                <a:extLst>
                  <a:ext uri="{FF2B5EF4-FFF2-40B4-BE49-F238E27FC236}">
                    <a16:creationId xmlns:a16="http://schemas.microsoft.com/office/drawing/2014/main" id="{C8FA8207-A1E0-1F59-0723-3CCB79481302}"/>
                  </a:ext>
                </a:extLst>
              </p:cNvPr>
              <p:cNvSpPr>
                <a:spLocks/>
              </p:cNvSpPr>
              <p:nvPr/>
            </p:nvSpPr>
            <p:spPr bwMode="auto">
              <a:xfrm rot="6060000">
                <a:off x="4870258" y="2440464"/>
                <a:ext cx="792150" cy="260397"/>
              </a:xfrm>
              <a:custGeom>
                <a:avLst/>
                <a:gdLst>
                  <a:gd name="T0" fmla="*/ 376516 w 162"/>
                  <a:gd name="T1" fmla="*/ 183810 h 51"/>
                  <a:gd name="T2" fmla="*/ 298279 w 162"/>
                  <a:gd name="T3" fmla="*/ 183810 h 51"/>
                  <a:gd name="T4" fmla="*/ 244491 w 162"/>
                  <a:gd name="T5" fmla="*/ 178704 h 51"/>
                  <a:gd name="T6" fmla="*/ 200482 w 162"/>
                  <a:gd name="T7" fmla="*/ 178704 h 51"/>
                  <a:gd name="T8" fmla="*/ 68457 w 162"/>
                  <a:gd name="T9" fmla="*/ 148069 h 51"/>
                  <a:gd name="T10" fmla="*/ 68457 w 162"/>
                  <a:gd name="T11" fmla="*/ 148069 h 51"/>
                  <a:gd name="T12" fmla="*/ 29339 w 162"/>
                  <a:gd name="T13" fmla="*/ 97011 h 51"/>
                  <a:gd name="T14" fmla="*/ 53788 w 162"/>
                  <a:gd name="T15" fmla="*/ 97011 h 51"/>
                  <a:gd name="T16" fmla="*/ 73347 w 162"/>
                  <a:gd name="T17" fmla="*/ 107222 h 51"/>
                  <a:gd name="T18" fmla="*/ 127135 w 162"/>
                  <a:gd name="T19" fmla="*/ 117434 h 51"/>
                  <a:gd name="T20" fmla="*/ 200482 w 162"/>
                  <a:gd name="T21" fmla="*/ 127646 h 51"/>
                  <a:gd name="T22" fmla="*/ 210262 w 162"/>
                  <a:gd name="T23" fmla="*/ 132751 h 51"/>
                  <a:gd name="T24" fmla="*/ 303169 w 162"/>
                  <a:gd name="T25" fmla="*/ 137857 h 51"/>
                  <a:gd name="T26" fmla="*/ 308058 w 162"/>
                  <a:gd name="T27" fmla="*/ 137857 h 51"/>
                  <a:gd name="T28" fmla="*/ 396075 w 162"/>
                  <a:gd name="T29" fmla="*/ 137857 h 51"/>
                  <a:gd name="T30" fmla="*/ 396075 w 162"/>
                  <a:gd name="T31" fmla="*/ 137857 h 51"/>
                  <a:gd name="T32" fmla="*/ 513431 w 162"/>
                  <a:gd name="T33" fmla="*/ 117434 h 51"/>
                  <a:gd name="T34" fmla="*/ 518320 w 162"/>
                  <a:gd name="T35" fmla="*/ 117434 h 51"/>
                  <a:gd name="T36" fmla="*/ 616117 w 162"/>
                  <a:gd name="T37" fmla="*/ 91905 h 51"/>
                  <a:gd name="T38" fmla="*/ 528100 w 162"/>
                  <a:gd name="T39" fmla="*/ 51058 h 51"/>
                  <a:gd name="T40" fmla="*/ 523210 w 162"/>
                  <a:gd name="T41" fmla="*/ 40847 h 51"/>
                  <a:gd name="T42" fmla="*/ 523210 w 162"/>
                  <a:gd name="T43" fmla="*/ 35741 h 51"/>
                  <a:gd name="T44" fmla="*/ 552549 w 162"/>
                  <a:gd name="T45" fmla="*/ 0 h 51"/>
                  <a:gd name="T46" fmla="*/ 616117 w 162"/>
                  <a:gd name="T47" fmla="*/ 20423 h 51"/>
                  <a:gd name="T48" fmla="*/ 616117 w 162"/>
                  <a:gd name="T49" fmla="*/ 20423 h 51"/>
                  <a:gd name="T50" fmla="*/ 669905 w 162"/>
                  <a:gd name="T51" fmla="*/ 30635 h 51"/>
                  <a:gd name="T52" fmla="*/ 674794 w 162"/>
                  <a:gd name="T53" fmla="*/ 30635 h 51"/>
                  <a:gd name="T54" fmla="*/ 674794 w 162"/>
                  <a:gd name="T55" fmla="*/ 35741 h 51"/>
                  <a:gd name="T56" fmla="*/ 762811 w 162"/>
                  <a:gd name="T57" fmla="*/ 20423 h 51"/>
                  <a:gd name="T58" fmla="*/ 767701 w 162"/>
                  <a:gd name="T59" fmla="*/ 20423 h 51"/>
                  <a:gd name="T60" fmla="*/ 782370 w 162"/>
                  <a:gd name="T61" fmla="*/ 86799 h 51"/>
                  <a:gd name="T62" fmla="*/ 782370 w 162"/>
                  <a:gd name="T63" fmla="*/ 91905 h 51"/>
                  <a:gd name="T64" fmla="*/ 733472 w 162"/>
                  <a:gd name="T65" fmla="*/ 122540 h 51"/>
                  <a:gd name="T66" fmla="*/ 728582 w 162"/>
                  <a:gd name="T67" fmla="*/ 122540 h 51"/>
                  <a:gd name="T68" fmla="*/ 621006 w 162"/>
                  <a:gd name="T69" fmla="*/ 260397 h 51"/>
                  <a:gd name="T70" fmla="*/ 601447 w 162"/>
                  <a:gd name="T71" fmla="*/ 234868 h 51"/>
                  <a:gd name="T72" fmla="*/ 601447 w 162"/>
                  <a:gd name="T73" fmla="*/ 229762 h 51"/>
                  <a:gd name="T74" fmla="*/ 606337 w 162"/>
                  <a:gd name="T75" fmla="*/ 229762 h 51"/>
                  <a:gd name="T76" fmla="*/ 650345 w 162"/>
                  <a:gd name="T77" fmla="*/ 132751 h 51"/>
                  <a:gd name="T78" fmla="*/ 616117 w 162"/>
                  <a:gd name="T79" fmla="*/ 142963 h 51"/>
                  <a:gd name="T80" fmla="*/ 616117 w 162"/>
                  <a:gd name="T81" fmla="*/ 142963 h 51"/>
                  <a:gd name="T82" fmla="*/ 376516 w 162"/>
                  <a:gd name="T83" fmla="*/ 18381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8E2457"/>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83977" name="Rectangle 64">
              <a:extLst>
                <a:ext uri="{FF2B5EF4-FFF2-40B4-BE49-F238E27FC236}">
                  <a16:creationId xmlns:a16="http://schemas.microsoft.com/office/drawing/2014/main" id="{6DFA93F8-107B-FE2E-FB63-D56B78B1A224}"/>
                </a:ext>
              </a:extLst>
            </p:cNvPr>
            <p:cNvSpPr>
              <a:spLocks noChangeArrowheads="1"/>
            </p:cNvSpPr>
            <p:nvPr/>
          </p:nvSpPr>
          <p:spPr bwMode="auto">
            <a:xfrm>
              <a:off x="1910050" y="1608014"/>
              <a:ext cx="8238841" cy="1213578"/>
            </a:xfrm>
            <a:prstGeom prst="rect">
              <a:avLst/>
            </a:prstGeom>
            <a:noFill/>
            <a:ln w="9525">
              <a:solidFill>
                <a:srgbClr val="8E2457"/>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defTabSz="930275"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spcBef>
                  <a:spcPct val="30000"/>
                </a:spcBef>
              </a:pPr>
              <a:endParaRPr lang="en-US" altLang="en-US" sz="1800">
                <a:solidFill>
                  <a:srgbClr val="979283"/>
                </a:solidFill>
              </a:endParaRPr>
            </a:p>
          </p:txBody>
        </p:sp>
        <p:grpSp>
          <p:nvGrpSpPr>
            <p:cNvPr id="83978" name="Group 1">
              <a:extLst>
                <a:ext uri="{FF2B5EF4-FFF2-40B4-BE49-F238E27FC236}">
                  <a16:creationId xmlns:a16="http://schemas.microsoft.com/office/drawing/2014/main" id="{A640B9A2-4F72-1A49-4A87-B693F5B24F9D}"/>
                </a:ext>
              </a:extLst>
            </p:cNvPr>
            <p:cNvGrpSpPr>
              <a:grpSpLocks/>
            </p:cNvGrpSpPr>
            <p:nvPr/>
          </p:nvGrpSpPr>
          <p:grpSpPr bwMode="auto">
            <a:xfrm>
              <a:off x="2055817" y="1819510"/>
              <a:ext cx="1485279" cy="717858"/>
              <a:chOff x="1098744" y="1819510"/>
              <a:chExt cx="1485279" cy="717858"/>
            </a:xfrm>
          </p:grpSpPr>
          <p:pic>
            <p:nvPicPr>
              <p:cNvPr id="77545" name="Group 12">
                <a:extLst>
                  <a:ext uri="{FF2B5EF4-FFF2-40B4-BE49-F238E27FC236}">
                    <a16:creationId xmlns:a16="http://schemas.microsoft.com/office/drawing/2014/main" id="{78BA5EBC-DB7A-9DD7-3E55-159F3CD50EF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34" y="1813252"/>
                <a:ext cx="1096925" cy="7254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7546" name="Group 19">
                <a:extLst>
                  <a:ext uri="{FF2B5EF4-FFF2-40B4-BE49-F238E27FC236}">
                    <a16:creationId xmlns:a16="http://schemas.microsoft.com/office/drawing/2014/main" id="{8E399D25-EF24-D4BC-F8FB-938D8333F99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386" y="2165342"/>
                <a:ext cx="444485" cy="3733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77547" name="Rectangle 31">
              <a:extLst>
                <a:ext uri="{FF2B5EF4-FFF2-40B4-BE49-F238E27FC236}">
                  <a16:creationId xmlns:a16="http://schemas.microsoft.com/office/drawing/2014/main" id="{CC205AF9-B9A7-D27B-AB7D-5920780F89F8}"/>
                </a:ext>
              </a:extLst>
            </p:cNvPr>
            <p:cNvSpPr>
              <a:spLocks noChangeArrowheads="1"/>
            </p:cNvSpPr>
            <p:nvPr/>
          </p:nvSpPr>
          <p:spPr bwMode="auto">
            <a:xfrm>
              <a:off x="3667351" y="1804406"/>
              <a:ext cx="6248185" cy="7201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r>
                <a:rPr lang="en-US" altLang="en-US" sz="1800"/>
                <a:t>A </a:t>
              </a:r>
              <a:r>
                <a:rPr lang="en-US" altLang="en-US" sz="1800" b="1">
                  <a:solidFill>
                    <a:schemeClr val="accent2"/>
                  </a:solidFill>
                </a:rPr>
                <a:t>nudge</a:t>
              </a:r>
              <a:r>
                <a:rPr lang="en-US" altLang="en-US" sz="1800" b="1">
                  <a:solidFill>
                    <a:srgbClr val="920056"/>
                  </a:solidFill>
                </a:rPr>
                <a:t> </a:t>
              </a:r>
              <a:r>
                <a:rPr lang="en-US" altLang="en-US" sz="1800"/>
                <a:t>is a “</a:t>
              </a:r>
              <a:r>
                <a:rPr lang="en-US" altLang="ja-JP" sz="1800">
                  <a:solidFill>
                    <a:schemeClr val="accent2"/>
                  </a:solidFill>
                </a:rPr>
                <a:t>mental push</a:t>
              </a:r>
              <a:r>
                <a:rPr lang="en-US" altLang="en-US" sz="1800"/>
                <a:t>”</a:t>
              </a:r>
              <a:r>
                <a:rPr lang="en-US" altLang="ja-JP" sz="1800"/>
                <a:t> that helps address behavioural change by disrupting things we think and do unconsciously </a:t>
              </a:r>
              <a:endParaRPr lang="en-US" altLang="en-US" sz="1800"/>
            </a:p>
          </p:txBody>
        </p:sp>
      </p:grpSp>
      <p:pic>
        <p:nvPicPr>
          <p:cNvPr id="6" name="Picture 2" descr="Use links below to save image.">
            <a:extLst>
              <a:ext uri="{FF2B5EF4-FFF2-40B4-BE49-F238E27FC236}">
                <a16:creationId xmlns:a16="http://schemas.microsoft.com/office/drawing/2014/main" id="{2B021AAD-2238-8D9E-5962-33756ED7C6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F3F112D-EAB0-EF35-6A8A-7ADD32CA63BC}"/>
              </a:ext>
            </a:extLst>
          </p:cNvPr>
          <p:cNvSpPr>
            <a:spLocks noGrp="1"/>
          </p:cNvSpPr>
          <p:nvPr>
            <p:ph type="title"/>
          </p:nvPr>
        </p:nvSpPr>
        <p:spPr>
          <a:xfrm>
            <a:off x="838200" y="365125"/>
            <a:ext cx="10515600" cy="1325563"/>
          </a:xfrm>
        </p:spPr>
        <p:txBody>
          <a:bodyPr>
            <a:normAutofit/>
          </a:bodyPr>
          <a:lstStyle/>
          <a:p>
            <a:r>
              <a:rPr lang="en-CA"/>
              <a:t>Presentation Overview:</a:t>
            </a:r>
          </a:p>
        </p:txBody>
      </p:sp>
      <p:graphicFrame>
        <p:nvGraphicFramePr>
          <p:cNvPr id="28" name="Content Placeholder 7">
            <a:extLst>
              <a:ext uri="{FF2B5EF4-FFF2-40B4-BE49-F238E27FC236}">
                <a16:creationId xmlns:a16="http://schemas.microsoft.com/office/drawing/2014/main" id="{ED8E540A-9FAA-56F8-0961-657FC4B8B09E}"/>
              </a:ext>
            </a:extLst>
          </p:cNvPr>
          <p:cNvGraphicFramePr>
            <a:graphicFrameLocks noGrp="1"/>
          </p:cNvGraphicFramePr>
          <p:nvPr>
            <p:ph idx="1"/>
            <p:extLst>
              <p:ext uri="{D42A27DB-BD31-4B8C-83A1-F6EECF244321}">
                <p14:modId xmlns:p14="http://schemas.microsoft.com/office/powerpoint/2010/main" val="8396568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Use links below to save image.">
            <a:extLst>
              <a:ext uri="{FF2B5EF4-FFF2-40B4-BE49-F238E27FC236}">
                <a16:creationId xmlns:a16="http://schemas.microsoft.com/office/drawing/2014/main" id="{522BB73D-FE3C-9B18-F180-CE83CDB25B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2423"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2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2A844E-B230-1A56-9DA4-B02C90B256DF}"/>
              </a:ext>
            </a:extLst>
          </p:cNvPr>
          <p:cNvSpPr>
            <a:spLocks noGrp="1"/>
          </p:cNvSpPr>
          <p:nvPr>
            <p:ph type="title"/>
          </p:nvPr>
        </p:nvSpPr>
        <p:spPr>
          <a:xfrm>
            <a:off x="335360" y="365125"/>
            <a:ext cx="11521280" cy="1325563"/>
          </a:xfrm>
        </p:spPr>
        <p:txBody>
          <a:bodyPr/>
          <a:lstStyle/>
          <a:p>
            <a:r>
              <a:rPr lang="en-US" dirty="0"/>
              <a:t>BIAS &amp; NUDGE EXAMPLE: MEETING MECHANISMS</a:t>
            </a:r>
            <a:endParaRPr lang="en-CA" dirty="0"/>
          </a:p>
        </p:txBody>
      </p:sp>
      <p:sp>
        <p:nvSpPr>
          <p:cNvPr id="78576" name="Text Placeholder 16">
            <a:extLst>
              <a:ext uri="{FF2B5EF4-FFF2-40B4-BE49-F238E27FC236}">
                <a16:creationId xmlns:a16="http://schemas.microsoft.com/office/drawing/2014/main" id="{4AEE9063-5017-FB75-AF4D-E3B00A6DD944}"/>
              </a:ext>
            </a:extLst>
          </p:cNvPr>
          <p:cNvSpPr>
            <a:spLocks noGrp="1" noChangeArrowheads="1"/>
          </p:cNvSpPr>
          <p:nvPr>
            <p:ph idx="1"/>
          </p:nvPr>
        </p:nvSpPr>
        <p:spPr>
          <a:xfrm>
            <a:off x="747712" y="1733550"/>
            <a:ext cx="10515600" cy="43513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grpSp>
        <p:nvGrpSpPr>
          <p:cNvPr id="86019" name="Group 71">
            <a:extLst>
              <a:ext uri="{FF2B5EF4-FFF2-40B4-BE49-F238E27FC236}">
                <a16:creationId xmlns:a16="http://schemas.microsoft.com/office/drawing/2014/main" id="{27B02763-2895-8A48-6777-5DF13ABCAC7E}"/>
              </a:ext>
            </a:extLst>
          </p:cNvPr>
          <p:cNvGrpSpPr>
            <a:grpSpLocks/>
          </p:cNvGrpSpPr>
          <p:nvPr/>
        </p:nvGrpSpPr>
        <p:grpSpPr bwMode="auto">
          <a:xfrm>
            <a:off x="544512" y="1690688"/>
            <a:ext cx="11102975" cy="731837"/>
            <a:chOff x="635000" y="1783080"/>
            <a:chExt cx="11102656" cy="731520"/>
          </a:xfrm>
        </p:grpSpPr>
        <p:sp>
          <p:nvSpPr>
            <p:cNvPr id="78579" name="TextBox 7">
              <a:extLst>
                <a:ext uri="{FF2B5EF4-FFF2-40B4-BE49-F238E27FC236}">
                  <a16:creationId xmlns:a16="http://schemas.microsoft.com/office/drawing/2014/main" id="{BD8DC690-7666-029D-0A74-AD1FBCD5C8FE}"/>
                </a:ext>
              </a:extLst>
            </p:cNvPr>
            <p:cNvSpPr>
              <a:spLocks noChangeArrowheads="1"/>
            </p:cNvSpPr>
            <p:nvPr/>
          </p:nvSpPr>
          <p:spPr bwMode="auto">
            <a:xfrm>
              <a:off x="5379902" y="1783080"/>
              <a:ext cx="2570088" cy="731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999085"/>
                  </a:solidFill>
                </a:rPr>
                <a:t>Information bias</a:t>
              </a:r>
            </a:p>
            <a:p>
              <a:pPr eaLnBrk="1" hangingPunct="1"/>
              <a:r>
                <a:rPr lang="en-US" altLang="en-US" sz="1600"/>
                <a:t>Influences how we make </a:t>
              </a:r>
              <a:br>
                <a:rPr lang="en-US" altLang="en-US" sz="1600"/>
              </a:br>
              <a:r>
                <a:rPr lang="en-US" altLang="en-US" sz="1600"/>
                <a:t>decisions I hear you, but…</a:t>
              </a:r>
            </a:p>
          </p:txBody>
        </p:sp>
        <p:grpSp>
          <p:nvGrpSpPr>
            <p:cNvPr id="86061" name="Group 45">
              <a:extLst>
                <a:ext uri="{FF2B5EF4-FFF2-40B4-BE49-F238E27FC236}">
                  <a16:creationId xmlns:a16="http://schemas.microsoft.com/office/drawing/2014/main" id="{699475A1-1D71-8148-61C9-D61A5B29C193}"/>
                </a:ext>
              </a:extLst>
            </p:cNvPr>
            <p:cNvGrpSpPr>
              <a:grpSpLocks/>
            </p:cNvGrpSpPr>
            <p:nvPr/>
          </p:nvGrpSpPr>
          <p:grpSpPr bwMode="auto">
            <a:xfrm>
              <a:off x="4661213" y="1828800"/>
              <a:ext cx="640080" cy="640080"/>
              <a:chOff x="3125204" y="1389314"/>
              <a:chExt cx="822960" cy="822960"/>
            </a:xfrm>
          </p:grpSpPr>
          <p:sp>
            <p:nvSpPr>
              <p:cNvPr id="78581" name="Freeform 92">
                <a:extLst>
                  <a:ext uri="{FF2B5EF4-FFF2-40B4-BE49-F238E27FC236}">
                    <a16:creationId xmlns:a16="http://schemas.microsoft.com/office/drawing/2014/main" id="{24AEB8E4-57EC-46F0-4F5E-332DEED22B15}"/>
                  </a:ext>
                </a:extLst>
              </p:cNvPr>
              <p:cNvSpPr>
                <a:spLocks noEditPoints="1" noChangeArrowheads="1"/>
              </p:cNvSpPr>
              <p:nvPr/>
            </p:nvSpPr>
            <p:spPr bwMode="auto">
              <a:xfrm>
                <a:off x="3124652" y="1389696"/>
                <a:ext cx="822529" cy="822197"/>
              </a:xfrm>
              <a:prstGeom prst="ellipse">
                <a:avLst/>
              </a:prstGeom>
              <a:solidFill>
                <a:srgbClr val="999085"/>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sz="1600">
                  <a:solidFill>
                    <a:srgbClr val="000000"/>
                  </a:solidFill>
                  <a:latin typeface="Arial" charset="0"/>
                  <a:ea typeface="ＭＳ Ｐゴシック" charset="0"/>
                </a:endParaRPr>
              </a:p>
            </p:txBody>
          </p:sp>
          <p:sp>
            <p:nvSpPr>
              <p:cNvPr id="78582" name="Freeform 49">
                <a:extLst>
                  <a:ext uri="{FF2B5EF4-FFF2-40B4-BE49-F238E27FC236}">
                    <a16:creationId xmlns:a16="http://schemas.microsoft.com/office/drawing/2014/main" id="{2DD893E2-B950-D06D-7DE5-FC51391581F0}"/>
                  </a:ext>
                </a:extLst>
              </p:cNvPr>
              <p:cNvSpPr>
                <a:spLocks noEditPoints="1"/>
              </p:cNvSpPr>
              <p:nvPr/>
            </p:nvSpPr>
            <p:spPr bwMode="auto">
              <a:xfrm>
                <a:off x="3349817" y="1627923"/>
                <a:ext cx="373735" cy="345743"/>
              </a:xfrm>
              <a:custGeom>
                <a:avLst/>
                <a:gdLst>
                  <a:gd name="T0" fmla="*/ 84090 w 800"/>
                  <a:gd name="T1" fmla="*/ 261900 h 800"/>
                  <a:gd name="T2" fmla="*/ 67272 w 800"/>
                  <a:gd name="T3" fmla="*/ 242020 h 800"/>
                  <a:gd name="T4" fmla="*/ 55126 w 800"/>
                  <a:gd name="T5" fmla="*/ 219547 h 800"/>
                  <a:gd name="T6" fmla="*/ 48586 w 800"/>
                  <a:gd name="T7" fmla="*/ 195345 h 800"/>
                  <a:gd name="T8" fmla="*/ 46717 w 800"/>
                  <a:gd name="T9" fmla="*/ 171143 h 800"/>
                  <a:gd name="T10" fmla="*/ 49520 w 800"/>
                  <a:gd name="T11" fmla="*/ 146076 h 800"/>
                  <a:gd name="T12" fmla="*/ 56995 w 800"/>
                  <a:gd name="T13" fmla="*/ 122739 h 800"/>
                  <a:gd name="T14" fmla="*/ 69141 w 800"/>
                  <a:gd name="T15" fmla="*/ 100265 h 800"/>
                  <a:gd name="T16" fmla="*/ 86893 w 800"/>
                  <a:gd name="T17" fmla="*/ 80385 h 800"/>
                  <a:gd name="T18" fmla="*/ 104646 w 800"/>
                  <a:gd name="T19" fmla="*/ 66556 h 800"/>
                  <a:gd name="T20" fmla="*/ 123333 w 800"/>
                  <a:gd name="T21" fmla="*/ 56183 h 800"/>
                  <a:gd name="T22" fmla="*/ 143888 w 800"/>
                  <a:gd name="T23" fmla="*/ 48404 h 800"/>
                  <a:gd name="T24" fmla="*/ 165378 w 800"/>
                  <a:gd name="T25" fmla="*/ 44082 h 800"/>
                  <a:gd name="T26" fmla="*/ 148560 w 800"/>
                  <a:gd name="T27" fmla="*/ 2593 h 800"/>
                  <a:gd name="T28" fmla="*/ 119595 w 800"/>
                  <a:gd name="T29" fmla="*/ 10372 h 800"/>
                  <a:gd name="T30" fmla="*/ 91565 w 800"/>
                  <a:gd name="T31" fmla="*/ 22473 h 800"/>
                  <a:gd name="T32" fmla="*/ 66338 w 800"/>
                  <a:gd name="T33" fmla="*/ 39760 h 800"/>
                  <a:gd name="T34" fmla="*/ 41111 w 800"/>
                  <a:gd name="T35" fmla="*/ 62234 h 800"/>
                  <a:gd name="T36" fmla="*/ 21490 w 800"/>
                  <a:gd name="T37" fmla="*/ 90758 h 800"/>
                  <a:gd name="T38" fmla="*/ 7475 w 800"/>
                  <a:gd name="T39" fmla="*/ 121874 h 800"/>
                  <a:gd name="T40" fmla="*/ 934 w 800"/>
                  <a:gd name="T41" fmla="*/ 153856 h 800"/>
                  <a:gd name="T42" fmla="*/ 0 w 800"/>
                  <a:gd name="T43" fmla="*/ 187566 h 800"/>
                  <a:gd name="T44" fmla="*/ 6540 w 800"/>
                  <a:gd name="T45" fmla="*/ 219547 h 800"/>
                  <a:gd name="T46" fmla="*/ 19621 w 800"/>
                  <a:gd name="T47" fmla="*/ 250664 h 800"/>
                  <a:gd name="T48" fmla="*/ 39242 w 800"/>
                  <a:gd name="T49" fmla="*/ 279187 h 800"/>
                  <a:gd name="T50" fmla="*/ 11212 w 800"/>
                  <a:gd name="T51" fmla="*/ 330185 h 800"/>
                  <a:gd name="T52" fmla="*/ 136413 w 800"/>
                  <a:gd name="T53" fmla="*/ 213496 h 800"/>
                  <a:gd name="T54" fmla="*/ 235453 w 800"/>
                  <a:gd name="T55" fmla="*/ 9508 h 800"/>
                  <a:gd name="T56" fmla="*/ 288710 w 800"/>
                  <a:gd name="T57" fmla="*/ 83843 h 800"/>
                  <a:gd name="T58" fmla="*/ 305528 w 800"/>
                  <a:gd name="T59" fmla="*/ 104587 h 800"/>
                  <a:gd name="T60" fmla="*/ 317675 w 800"/>
                  <a:gd name="T61" fmla="*/ 127061 h 800"/>
                  <a:gd name="T62" fmla="*/ 324215 w 800"/>
                  <a:gd name="T63" fmla="*/ 151263 h 800"/>
                  <a:gd name="T64" fmla="*/ 327018 w 800"/>
                  <a:gd name="T65" fmla="*/ 175465 h 800"/>
                  <a:gd name="T66" fmla="*/ 324215 w 800"/>
                  <a:gd name="T67" fmla="*/ 199667 h 800"/>
                  <a:gd name="T68" fmla="*/ 315806 w 800"/>
                  <a:gd name="T69" fmla="*/ 223004 h 800"/>
                  <a:gd name="T70" fmla="*/ 303660 w 800"/>
                  <a:gd name="T71" fmla="*/ 245478 h 800"/>
                  <a:gd name="T72" fmla="*/ 285907 w 800"/>
                  <a:gd name="T73" fmla="*/ 265358 h 800"/>
                  <a:gd name="T74" fmla="*/ 268155 w 800"/>
                  <a:gd name="T75" fmla="*/ 279187 h 800"/>
                  <a:gd name="T76" fmla="*/ 249468 w 800"/>
                  <a:gd name="T77" fmla="*/ 290424 h 800"/>
                  <a:gd name="T78" fmla="*/ 228913 w 800"/>
                  <a:gd name="T79" fmla="*/ 297339 h 800"/>
                  <a:gd name="T80" fmla="*/ 208357 w 800"/>
                  <a:gd name="T81" fmla="*/ 302525 h 800"/>
                  <a:gd name="T82" fmla="*/ 224241 w 800"/>
                  <a:gd name="T83" fmla="*/ 344014 h 800"/>
                  <a:gd name="T84" fmla="*/ 253205 w 800"/>
                  <a:gd name="T85" fmla="*/ 336235 h 800"/>
                  <a:gd name="T86" fmla="*/ 281236 w 800"/>
                  <a:gd name="T87" fmla="*/ 323270 h 800"/>
                  <a:gd name="T88" fmla="*/ 307397 w 800"/>
                  <a:gd name="T89" fmla="*/ 306847 h 800"/>
                  <a:gd name="T90" fmla="*/ 331690 w 800"/>
                  <a:gd name="T91" fmla="*/ 283509 h 800"/>
                  <a:gd name="T92" fmla="*/ 352245 w 800"/>
                  <a:gd name="T93" fmla="*/ 254985 h 800"/>
                  <a:gd name="T94" fmla="*/ 365326 w 800"/>
                  <a:gd name="T95" fmla="*/ 223869 h 800"/>
                  <a:gd name="T96" fmla="*/ 372801 w 800"/>
                  <a:gd name="T97" fmla="*/ 191887 h 800"/>
                  <a:gd name="T98" fmla="*/ 372801 w 800"/>
                  <a:gd name="T99" fmla="*/ 159042 h 800"/>
                  <a:gd name="T100" fmla="*/ 366260 w 800"/>
                  <a:gd name="T101" fmla="*/ 126196 h 800"/>
                  <a:gd name="T102" fmla="*/ 353180 w 800"/>
                  <a:gd name="T103" fmla="*/ 95079 h 800"/>
                  <a:gd name="T104" fmla="*/ 333558 w 800"/>
                  <a:gd name="T105" fmla="*/ 66556 h 800"/>
                  <a:gd name="T106" fmla="*/ 361589 w 800"/>
                  <a:gd name="T107" fmla="*/ 16423 h 8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00" h="800">
                    <a:moveTo>
                      <a:pt x="180" y="606"/>
                    </a:moveTo>
                    <a:lnTo>
                      <a:pt x="180" y="606"/>
                    </a:lnTo>
                    <a:lnTo>
                      <a:pt x="162" y="584"/>
                    </a:lnTo>
                    <a:lnTo>
                      <a:pt x="144" y="560"/>
                    </a:lnTo>
                    <a:lnTo>
                      <a:pt x="130" y="534"/>
                    </a:lnTo>
                    <a:lnTo>
                      <a:pt x="118" y="508"/>
                    </a:lnTo>
                    <a:lnTo>
                      <a:pt x="110" y="480"/>
                    </a:lnTo>
                    <a:lnTo>
                      <a:pt x="104" y="452"/>
                    </a:lnTo>
                    <a:lnTo>
                      <a:pt x="100" y="424"/>
                    </a:lnTo>
                    <a:lnTo>
                      <a:pt x="100" y="396"/>
                    </a:lnTo>
                    <a:lnTo>
                      <a:pt x="100" y="366"/>
                    </a:lnTo>
                    <a:lnTo>
                      <a:pt x="106" y="338"/>
                    </a:lnTo>
                    <a:lnTo>
                      <a:pt x="112" y="312"/>
                    </a:lnTo>
                    <a:lnTo>
                      <a:pt x="122" y="284"/>
                    </a:lnTo>
                    <a:lnTo>
                      <a:pt x="134" y="258"/>
                    </a:lnTo>
                    <a:lnTo>
                      <a:pt x="148" y="232"/>
                    </a:lnTo>
                    <a:lnTo>
                      <a:pt x="166" y="208"/>
                    </a:lnTo>
                    <a:lnTo>
                      <a:pt x="186" y="186"/>
                    </a:lnTo>
                    <a:lnTo>
                      <a:pt x="204" y="170"/>
                    </a:lnTo>
                    <a:lnTo>
                      <a:pt x="224" y="154"/>
                    </a:lnTo>
                    <a:lnTo>
                      <a:pt x="244" y="142"/>
                    </a:lnTo>
                    <a:lnTo>
                      <a:pt x="264" y="130"/>
                    </a:lnTo>
                    <a:lnTo>
                      <a:pt x="286" y="120"/>
                    </a:lnTo>
                    <a:lnTo>
                      <a:pt x="308" y="112"/>
                    </a:lnTo>
                    <a:lnTo>
                      <a:pt x="330" y="106"/>
                    </a:lnTo>
                    <a:lnTo>
                      <a:pt x="354" y="102"/>
                    </a:lnTo>
                    <a:lnTo>
                      <a:pt x="350" y="0"/>
                    </a:lnTo>
                    <a:lnTo>
                      <a:pt x="318" y="6"/>
                    </a:lnTo>
                    <a:lnTo>
                      <a:pt x="286" y="14"/>
                    </a:lnTo>
                    <a:lnTo>
                      <a:pt x="256" y="24"/>
                    </a:lnTo>
                    <a:lnTo>
                      <a:pt x="226" y="36"/>
                    </a:lnTo>
                    <a:lnTo>
                      <a:pt x="196" y="52"/>
                    </a:lnTo>
                    <a:lnTo>
                      <a:pt x="168" y="70"/>
                    </a:lnTo>
                    <a:lnTo>
                      <a:pt x="142" y="92"/>
                    </a:lnTo>
                    <a:lnTo>
                      <a:pt x="116" y="114"/>
                    </a:lnTo>
                    <a:lnTo>
                      <a:pt x="88" y="144"/>
                    </a:lnTo>
                    <a:lnTo>
                      <a:pt x="66" y="178"/>
                    </a:lnTo>
                    <a:lnTo>
                      <a:pt x="46" y="210"/>
                    </a:lnTo>
                    <a:lnTo>
                      <a:pt x="28" y="246"/>
                    </a:lnTo>
                    <a:lnTo>
                      <a:pt x="16" y="282"/>
                    </a:lnTo>
                    <a:lnTo>
                      <a:pt x="6" y="320"/>
                    </a:lnTo>
                    <a:lnTo>
                      <a:pt x="2" y="356"/>
                    </a:lnTo>
                    <a:lnTo>
                      <a:pt x="0" y="396"/>
                    </a:lnTo>
                    <a:lnTo>
                      <a:pt x="0" y="434"/>
                    </a:lnTo>
                    <a:lnTo>
                      <a:pt x="6" y="470"/>
                    </a:lnTo>
                    <a:lnTo>
                      <a:pt x="14" y="508"/>
                    </a:lnTo>
                    <a:lnTo>
                      <a:pt x="26" y="544"/>
                    </a:lnTo>
                    <a:lnTo>
                      <a:pt x="42" y="580"/>
                    </a:lnTo>
                    <a:lnTo>
                      <a:pt x="60" y="614"/>
                    </a:lnTo>
                    <a:lnTo>
                      <a:pt x="84" y="646"/>
                    </a:lnTo>
                    <a:lnTo>
                      <a:pt x="110" y="678"/>
                    </a:lnTo>
                    <a:lnTo>
                      <a:pt x="24" y="764"/>
                    </a:lnTo>
                    <a:lnTo>
                      <a:pt x="294" y="778"/>
                    </a:lnTo>
                    <a:lnTo>
                      <a:pt x="292" y="494"/>
                    </a:lnTo>
                    <a:lnTo>
                      <a:pt x="180" y="606"/>
                    </a:lnTo>
                    <a:close/>
                    <a:moveTo>
                      <a:pt x="504" y="22"/>
                    </a:moveTo>
                    <a:lnTo>
                      <a:pt x="506" y="308"/>
                    </a:lnTo>
                    <a:lnTo>
                      <a:pt x="618" y="194"/>
                    </a:lnTo>
                    <a:lnTo>
                      <a:pt x="638" y="218"/>
                    </a:lnTo>
                    <a:lnTo>
                      <a:pt x="654" y="242"/>
                    </a:lnTo>
                    <a:lnTo>
                      <a:pt x="668" y="268"/>
                    </a:lnTo>
                    <a:lnTo>
                      <a:pt x="680" y="294"/>
                    </a:lnTo>
                    <a:lnTo>
                      <a:pt x="688" y="322"/>
                    </a:lnTo>
                    <a:lnTo>
                      <a:pt x="694" y="350"/>
                    </a:lnTo>
                    <a:lnTo>
                      <a:pt x="698" y="378"/>
                    </a:lnTo>
                    <a:lnTo>
                      <a:pt x="700" y="406"/>
                    </a:lnTo>
                    <a:lnTo>
                      <a:pt x="698" y="434"/>
                    </a:lnTo>
                    <a:lnTo>
                      <a:pt x="694" y="462"/>
                    </a:lnTo>
                    <a:lnTo>
                      <a:pt x="686" y="490"/>
                    </a:lnTo>
                    <a:lnTo>
                      <a:pt x="676" y="516"/>
                    </a:lnTo>
                    <a:lnTo>
                      <a:pt x="664" y="544"/>
                    </a:lnTo>
                    <a:lnTo>
                      <a:pt x="650" y="568"/>
                    </a:lnTo>
                    <a:lnTo>
                      <a:pt x="632" y="592"/>
                    </a:lnTo>
                    <a:lnTo>
                      <a:pt x="612" y="614"/>
                    </a:lnTo>
                    <a:lnTo>
                      <a:pt x="594" y="632"/>
                    </a:lnTo>
                    <a:lnTo>
                      <a:pt x="574" y="646"/>
                    </a:lnTo>
                    <a:lnTo>
                      <a:pt x="554" y="660"/>
                    </a:lnTo>
                    <a:lnTo>
                      <a:pt x="534" y="672"/>
                    </a:lnTo>
                    <a:lnTo>
                      <a:pt x="512" y="680"/>
                    </a:lnTo>
                    <a:lnTo>
                      <a:pt x="490" y="688"/>
                    </a:lnTo>
                    <a:lnTo>
                      <a:pt x="468" y="694"/>
                    </a:lnTo>
                    <a:lnTo>
                      <a:pt x="446" y="700"/>
                    </a:lnTo>
                    <a:lnTo>
                      <a:pt x="448" y="800"/>
                    </a:lnTo>
                    <a:lnTo>
                      <a:pt x="480" y="796"/>
                    </a:lnTo>
                    <a:lnTo>
                      <a:pt x="512" y="788"/>
                    </a:lnTo>
                    <a:lnTo>
                      <a:pt x="542" y="778"/>
                    </a:lnTo>
                    <a:lnTo>
                      <a:pt x="574" y="764"/>
                    </a:lnTo>
                    <a:lnTo>
                      <a:pt x="602" y="748"/>
                    </a:lnTo>
                    <a:lnTo>
                      <a:pt x="630" y="730"/>
                    </a:lnTo>
                    <a:lnTo>
                      <a:pt x="658" y="710"/>
                    </a:lnTo>
                    <a:lnTo>
                      <a:pt x="682" y="686"/>
                    </a:lnTo>
                    <a:lnTo>
                      <a:pt x="710" y="656"/>
                    </a:lnTo>
                    <a:lnTo>
                      <a:pt x="734" y="624"/>
                    </a:lnTo>
                    <a:lnTo>
                      <a:pt x="754" y="590"/>
                    </a:lnTo>
                    <a:lnTo>
                      <a:pt x="770" y="554"/>
                    </a:lnTo>
                    <a:lnTo>
                      <a:pt x="782" y="518"/>
                    </a:lnTo>
                    <a:lnTo>
                      <a:pt x="792" y="482"/>
                    </a:lnTo>
                    <a:lnTo>
                      <a:pt x="798" y="444"/>
                    </a:lnTo>
                    <a:lnTo>
                      <a:pt x="800" y="406"/>
                    </a:lnTo>
                    <a:lnTo>
                      <a:pt x="798" y="368"/>
                    </a:lnTo>
                    <a:lnTo>
                      <a:pt x="792" y="330"/>
                    </a:lnTo>
                    <a:lnTo>
                      <a:pt x="784" y="292"/>
                    </a:lnTo>
                    <a:lnTo>
                      <a:pt x="772" y="256"/>
                    </a:lnTo>
                    <a:lnTo>
                      <a:pt x="756" y="220"/>
                    </a:lnTo>
                    <a:lnTo>
                      <a:pt x="738" y="186"/>
                    </a:lnTo>
                    <a:lnTo>
                      <a:pt x="714" y="154"/>
                    </a:lnTo>
                    <a:lnTo>
                      <a:pt x="688" y="124"/>
                    </a:lnTo>
                    <a:lnTo>
                      <a:pt x="774" y="38"/>
                    </a:lnTo>
                    <a:lnTo>
                      <a:pt x="504" y="22"/>
                    </a:lnTo>
                    <a:close/>
                  </a:path>
                </a:pathLst>
              </a:custGeom>
              <a:solidFill>
                <a:srgbClr val="FFFFFF"/>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78583" name="TextBox 7">
              <a:extLst>
                <a:ext uri="{FF2B5EF4-FFF2-40B4-BE49-F238E27FC236}">
                  <a16:creationId xmlns:a16="http://schemas.microsoft.com/office/drawing/2014/main" id="{7BEA2A2E-E115-D1A5-B91A-68992FD15ECE}"/>
                </a:ext>
              </a:extLst>
            </p:cNvPr>
            <p:cNvSpPr>
              <a:spLocks noChangeArrowheads="1"/>
            </p:cNvSpPr>
            <p:nvPr/>
          </p:nvSpPr>
          <p:spPr bwMode="auto">
            <a:xfrm>
              <a:off x="9386637" y="1783080"/>
              <a:ext cx="2351019" cy="731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defRPr/>
              </a:pPr>
              <a:r>
                <a:rPr lang="en-US" sz="1600" b="1">
                  <a:solidFill>
                    <a:schemeClr val="accent2"/>
                  </a:solidFill>
                  <a:latin typeface="Arial" charset="0"/>
                  <a:ea typeface="ＭＳ Ｐゴシック" charset="0"/>
                </a:rPr>
                <a:t>Capacity bias</a:t>
              </a:r>
            </a:p>
            <a:p>
              <a:pPr>
                <a:defRPr/>
              </a:pPr>
              <a:r>
                <a:rPr lang="en-US" sz="1600">
                  <a:latin typeface="Arial" charset="0"/>
                  <a:ea typeface="ＭＳ Ｐゴシック" charset="0"/>
                </a:rPr>
                <a:t>Influences our behaviour when we are low on mental energy</a:t>
              </a:r>
            </a:p>
          </p:txBody>
        </p:sp>
        <p:grpSp>
          <p:nvGrpSpPr>
            <p:cNvPr id="86063" name="Group 38">
              <a:extLst>
                <a:ext uri="{FF2B5EF4-FFF2-40B4-BE49-F238E27FC236}">
                  <a16:creationId xmlns:a16="http://schemas.microsoft.com/office/drawing/2014/main" id="{1D48F73D-08C7-8D24-3906-D8B5AEE1E71B}"/>
                </a:ext>
              </a:extLst>
            </p:cNvPr>
            <p:cNvGrpSpPr>
              <a:grpSpLocks/>
            </p:cNvGrpSpPr>
            <p:nvPr/>
          </p:nvGrpSpPr>
          <p:grpSpPr bwMode="auto">
            <a:xfrm>
              <a:off x="8668799" y="1828800"/>
              <a:ext cx="640080" cy="640080"/>
              <a:chOff x="5606231" y="1408712"/>
              <a:chExt cx="822960" cy="822960"/>
            </a:xfrm>
          </p:grpSpPr>
          <p:sp>
            <p:nvSpPr>
              <p:cNvPr id="78585" name="Freeform 92">
                <a:extLst>
                  <a:ext uri="{FF2B5EF4-FFF2-40B4-BE49-F238E27FC236}">
                    <a16:creationId xmlns:a16="http://schemas.microsoft.com/office/drawing/2014/main" id="{FD0DD553-E539-FC5D-19E9-630EE70A283B}"/>
                  </a:ext>
                </a:extLst>
              </p:cNvPr>
              <p:cNvSpPr>
                <a:spLocks noEditPoints="1" noChangeArrowheads="1"/>
              </p:cNvSpPr>
              <p:nvPr/>
            </p:nvSpPr>
            <p:spPr bwMode="auto">
              <a:xfrm>
                <a:off x="5606627" y="1409094"/>
                <a:ext cx="822528" cy="822197"/>
              </a:xfrm>
              <a:prstGeom prst="ellipse">
                <a:avLst/>
              </a:prstGeom>
              <a:solidFill>
                <a:srgbClr val="8E2457"/>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sz="1600">
                  <a:solidFill>
                    <a:srgbClr val="000000"/>
                  </a:solidFill>
                  <a:latin typeface="Arial" charset="0"/>
                  <a:ea typeface="ＭＳ Ｐゴシック" charset="0"/>
                </a:endParaRPr>
              </a:p>
            </p:txBody>
          </p:sp>
          <p:sp>
            <p:nvSpPr>
              <p:cNvPr id="78586" name="Freeform 37">
                <a:extLst>
                  <a:ext uri="{FF2B5EF4-FFF2-40B4-BE49-F238E27FC236}">
                    <a16:creationId xmlns:a16="http://schemas.microsoft.com/office/drawing/2014/main" id="{BD241B59-6583-964F-40D7-1180770C7DC1}"/>
                  </a:ext>
                </a:extLst>
              </p:cNvPr>
              <p:cNvSpPr>
                <a:spLocks noEditPoints="1"/>
              </p:cNvSpPr>
              <p:nvPr/>
            </p:nvSpPr>
            <p:spPr bwMode="auto">
              <a:xfrm>
                <a:off x="5767503" y="1704458"/>
                <a:ext cx="500416" cy="231468"/>
              </a:xfrm>
              <a:custGeom>
                <a:avLst/>
                <a:gdLst>
                  <a:gd name="T0" fmla="*/ 450169 w 976"/>
                  <a:gd name="T1" fmla="*/ 0 h 488"/>
                  <a:gd name="T2" fmla="*/ 50247 w 976"/>
                  <a:gd name="T3" fmla="*/ 0 h 488"/>
                  <a:gd name="T4" fmla="*/ 39992 w 976"/>
                  <a:gd name="T5" fmla="*/ 949 h 488"/>
                  <a:gd name="T6" fmla="*/ 30763 w 976"/>
                  <a:gd name="T7" fmla="*/ 3795 h 488"/>
                  <a:gd name="T8" fmla="*/ 22560 w 976"/>
                  <a:gd name="T9" fmla="*/ 7589 h 488"/>
                  <a:gd name="T10" fmla="*/ 15382 w 976"/>
                  <a:gd name="T11" fmla="*/ 13281 h 488"/>
                  <a:gd name="T12" fmla="*/ 9229 w 976"/>
                  <a:gd name="T13" fmla="*/ 20870 h 488"/>
                  <a:gd name="T14" fmla="*/ 4102 w 976"/>
                  <a:gd name="T15" fmla="*/ 28459 h 488"/>
                  <a:gd name="T16" fmla="*/ 1025 w 976"/>
                  <a:gd name="T17" fmla="*/ 36997 h 488"/>
                  <a:gd name="T18" fmla="*/ 0 w 976"/>
                  <a:gd name="T19" fmla="*/ 46483 h 488"/>
                  <a:gd name="T20" fmla="*/ 0 w 976"/>
                  <a:gd name="T21" fmla="*/ 184985 h 488"/>
                  <a:gd name="T22" fmla="*/ 1025 w 976"/>
                  <a:gd name="T23" fmla="*/ 194471 h 488"/>
                  <a:gd name="T24" fmla="*/ 4102 w 976"/>
                  <a:gd name="T25" fmla="*/ 203009 h 488"/>
                  <a:gd name="T26" fmla="*/ 9229 w 976"/>
                  <a:gd name="T27" fmla="*/ 210598 h 488"/>
                  <a:gd name="T28" fmla="*/ 15382 w 976"/>
                  <a:gd name="T29" fmla="*/ 218187 h 488"/>
                  <a:gd name="T30" fmla="*/ 22560 w 976"/>
                  <a:gd name="T31" fmla="*/ 223879 h 488"/>
                  <a:gd name="T32" fmla="*/ 30763 w 976"/>
                  <a:gd name="T33" fmla="*/ 227673 h 488"/>
                  <a:gd name="T34" fmla="*/ 39992 w 976"/>
                  <a:gd name="T35" fmla="*/ 230519 h 488"/>
                  <a:gd name="T36" fmla="*/ 50247 w 976"/>
                  <a:gd name="T37" fmla="*/ 231468 h 488"/>
                  <a:gd name="T38" fmla="*/ 450169 w 976"/>
                  <a:gd name="T39" fmla="*/ 231468 h 488"/>
                  <a:gd name="T40" fmla="*/ 460424 w 976"/>
                  <a:gd name="T41" fmla="*/ 230519 h 488"/>
                  <a:gd name="T42" fmla="*/ 469653 w 976"/>
                  <a:gd name="T43" fmla="*/ 227673 h 488"/>
                  <a:gd name="T44" fmla="*/ 478882 w 976"/>
                  <a:gd name="T45" fmla="*/ 223879 h 488"/>
                  <a:gd name="T46" fmla="*/ 486060 w 976"/>
                  <a:gd name="T47" fmla="*/ 218187 h 488"/>
                  <a:gd name="T48" fmla="*/ 492212 w 976"/>
                  <a:gd name="T49" fmla="*/ 210598 h 488"/>
                  <a:gd name="T50" fmla="*/ 496314 w 976"/>
                  <a:gd name="T51" fmla="*/ 203009 h 488"/>
                  <a:gd name="T52" fmla="*/ 499391 w 976"/>
                  <a:gd name="T53" fmla="*/ 194471 h 488"/>
                  <a:gd name="T54" fmla="*/ 500416 w 976"/>
                  <a:gd name="T55" fmla="*/ 184985 h 488"/>
                  <a:gd name="T56" fmla="*/ 500416 w 976"/>
                  <a:gd name="T57" fmla="*/ 46483 h 488"/>
                  <a:gd name="T58" fmla="*/ 499391 w 976"/>
                  <a:gd name="T59" fmla="*/ 36997 h 488"/>
                  <a:gd name="T60" fmla="*/ 496314 w 976"/>
                  <a:gd name="T61" fmla="*/ 28459 h 488"/>
                  <a:gd name="T62" fmla="*/ 492212 w 976"/>
                  <a:gd name="T63" fmla="*/ 20870 h 488"/>
                  <a:gd name="T64" fmla="*/ 486060 w 976"/>
                  <a:gd name="T65" fmla="*/ 13281 h 488"/>
                  <a:gd name="T66" fmla="*/ 478882 w 976"/>
                  <a:gd name="T67" fmla="*/ 7589 h 488"/>
                  <a:gd name="T68" fmla="*/ 469653 w 976"/>
                  <a:gd name="T69" fmla="*/ 3795 h 488"/>
                  <a:gd name="T70" fmla="*/ 460424 w 976"/>
                  <a:gd name="T71" fmla="*/ 949 h 488"/>
                  <a:gd name="T72" fmla="*/ 450169 w 976"/>
                  <a:gd name="T73" fmla="*/ 0 h 488"/>
                  <a:gd name="T74" fmla="*/ 450169 w 976"/>
                  <a:gd name="T75" fmla="*/ 184985 h 488"/>
                  <a:gd name="T76" fmla="*/ 50247 w 976"/>
                  <a:gd name="T77" fmla="*/ 184985 h 488"/>
                  <a:gd name="T78" fmla="*/ 50247 w 976"/>
                  <a:gd name="T79" fmla="*/ 46483 h 488"/>
                  <a:gd name="T80" fmla="*/ 450169 w 976"/>
                  <a:gd name="T81" fmla="*/ 46483 h 488"/>
                  <a:gd name="T82" fmla="*/ 450169 w 976"/>
                  <a:gd name="T83" fmla="*/ 184985 h 488"/>
                  <a:gd name="T84" fmla="*/ 300455 w 976"/>
                  <a:gd name="T85" fmla="*/ 70199 h 488"/>
                  <a:gd name="T86" fmla="*/ 199961 w 976"/>
                  <a:gd name="T87" fmla="*/ 70199 h 488"/>
                  <a:gd name="T88" fmla="*/ 199961 w 976"/>
                  <a:gd name="T89" fmla="*/ 161269 h 488"/>
                  <a:gd name="T90" fmla="*/ 300455 w 976"/>
                  <a:gd name="T91" fmla="*/ 161269 h 488"/>
                  <a:gd name="T92" fmla="*/ 300455 w 976"/>
                  <a:gd name="T93" fmla="*/ 70199 h 488"/>
                  <a:gd name="T94" fmla="*/ 175351 w 976"/>
                  <a:gd name="T95" fmla="*/ 70199 h 488"/>
                  <a:gd name="T96" fmla="*/ 74857 w 976"/>
                  <a:gd name="T97" fmla="*/ 70199 h 488"/>
                  <a:gd name="T98" fmla="*/ 74857 w 976"/>
                  <a:gd name="T99" fmla="*/ 161269 h 488"/>
                  <a:gd name="T100" fmla="*/ 175351 w 976"/>
                  <a:gd name="T101" fmla="*/ 161269 h 488"/>
                  <a:gd name="T102" fmla="*/ 175351 w 976"/>
                  <a:gd name="T103" fmla="*/ 70199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6" h="488">
                    <a:moveTo>
                      <a:pt x="878" y="0"/>
                    </a:moveTo>
                    <a:lnTo>
                      <a:pt x="98" y="0"/>
                    </a:lnTo>
                    <a:lnTo>
                      <a:pt x="78" y="2"/>
                    </a:lnTo>
                    <a:lnTo>
                      <a:pt x="60" y="8"/>
                    </a:lnTo>
                    <a:lnTo>
                      <a:pt x="44" y="16"/>
                    </a:lnTo>
                    <a:lnTo>
                      <a:pt x="30" y="28"/>
                    </a:lnTo>
                    <a:lnTo>
                      <a:pt x="18" y="44"/>
                    </a:lnTo>
                    <a:lnTo>
                      <a:pt x="8" y="60"/>
                    </a:lnTo>
                    <a:lnTo>
                      <a:pt x="2" y="78"/>
                    </a:lnTo>
                    <a:lnTo>
                      <a:pt x="0" y="98"/>
                    </a:lnTo>
                    <a:lnTo>
                      <a:pt x="0" y="390"/>
                    </a:lnTo>
                    <a:lnTo>
                      <a:pt x="2" y="410"/>
                    </a:lnTo>
                    <a:lnTo>
                      <a:pt x="8" y="428"/>
                    </a:lnTo>
                    <a:lnTo>
                      <a:pt x="18" y="444"/>
                    </a:lnTo>
                    <a:lnTo>
                      <a:pt x="30" y="460"/>
                    </a:lnTo>
                    <a:lnTo>
                      <a:pt x="44" y="472"/>
                    </a:lnTo>
                    <a:lnTo>
                      <a:pt x="60" y="480"/>
                    </a:lnTo>
                    <a:lnTo>
                      <a:pt x="78" y="486"/>
                    </a:lnTo>
                    <a:lnTo>
                      <a:pt x="98" y="488"/>
                    </a:lnTo>
                    <a:lnTo>
                      <a:pt x="878" y="488"/>
                    </a:lnTo>
                    <a:lnTo>
                      <a:pt x="898" y="486"/>
                    </a:lnTo>
                    <a:lnTo>
                      <a:pt x="916" y="480"/>
                    </a:lnTo>
                    <a:lnTo>
                      <a:pt x="934" y="472"/>
                    </a:lnTo>
                    <a:lnTo>
                      <a:pt x="948" y="460"/>
                    </a:lnTo>
                    <a:lnTo>
                      <a:pt x="960" y="444"/>
                    </a:lnTo>
                    <a:lnTo>
                      <a:pt x="968" y="428"/>
                    </a:lnTo>
                    <a:lnTo>
                      <a:pt x="974" y="410"/>
                    </a:lnTo>
                    <a:lnTo>
                      <a:pt x="976" y="390"/>
                    </a:lnTo>
                    <a:lnTo>
                      <a:pt x="976" y="98"/>
                    </a:lnTo>
                    <a:lnTo>
                      <a:pt x="974" y="78"/>
                    </a:lnTo>
                    <a:lnTo>
                      <a:pt x="968" y="60"/>
                    </a:lnTo>
                    <a:lnTo>
                      <a:pt x="960" y="44"/>
                    </a:lnTo>
                    <a:lnTo>
                      <a:pt x="948" y="28"/>
                    </a:lnTo>
                    <a:lnTo>
                      <a:pt x="934" y="16"/>
                    </a:lnTo>
                    <a:lnTo>
                      <a:pt x="916" y="8"/>
                    </a:lnTo>
                    <a:lnTo>
                      <a:pt x="898" y="2"/>
                    </a:lnTo>
                    <a:lnTo>
                      <a:pt x="878" y="0"/>
                    </a:lnTo>
                    <a:close/>
                    <a:moveTo>
                      <a:pt x="878" y="390"/>
                    </a:moveTo>
                    <a:lnTo>
                      <a:pt x="98" y="390"/>
                    </a:lnTo>
                    <a:lnTo>
                      <a:pt x="98" y="98"/>
                    </a:lnTo>
                    <a:lnTo>
                      <a:pt x="878" y="98"/>
                    </a:lnTo>
                    <a:lnTo>
                      <a:pt x="878" y="390"/>
                    </a:lnTo>
                    <a:close/>
                    <a:moveTo>
                      <a:pt x="586" y="148"/>
                    </a:moveTo>
                    <a:lnTo>
                      <a:pt x="390" y="148"/>
                    </a:lnTo>
                    <a:lnTo>
                      <a:pt x="390" y="340"/>
                    </a:lnTo>
                    <a:lnTo>
                      <a:pt x="586" y="340"/>
                    </a:lnTo>
                    <a:lnTo>
                      <a:pt x="586" y="148"/>
                    </a:lnTo>
                    <a:close/>
                    <a:moveTo>
                      <a:pt x="342" y="148"/>
                    </a:moveTo>
                    <a:lnTo>
                      <a:pt x="146" y="148"/>
                    </a:lnTo>
                    <a:lnTo>
                      <a:pt x="146" y="340"/>
                    </a:lnTo>
                    <a:lnTo>
                      <a:pt x="342" y="340"/>
                    </a:lnTo>
                    <a:lnTo>
                      <a:pt x="342" y="148"/>
                    </a:lnTo>
                    <a:close/>
                  </a:path>
                </a:pathLst>
              </a:custGeom>
              <a:solidFill>
                <a:srgbClr val="FFFFFF"/>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78587" name="TextBox 7">
              <a:extLst>
                <a:ext uri="{FF2B5EF4-FFF2-40B4-BE49-F238E27FC236}">
                  <a16:creationId xmlns:a16="http://schemas.microsoft.com/office/drawing/2014/main" id="{24BBFD27-D19C-1223-57D5-DED853944A4F}"/>
                </a:ext>
              </a:extLst>
            </p:cNvPr>
            <p:cNvSpPr>
              <a:spLocks noChangeArrowheads="1"/>
            </p:cNvSpPr>
            <p:nvPr/>
          </p:nvSpPr>
          <p:spPr bwMode="auto">
            <a:xfrm>
              <a:off x="1371579" y="1783080"/>
              <a:ext cx="2620888" cy="731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5AA9"/>
                  </a:solidFill>
                </a:rPr>
                <a:t>Social bias</a:t>
              </a:r>
            </a:p>
            <a:p>
              <a:pPr eaLnBrk="1" hangingPunct="1"/>
              <a:r>
                <a:rPr lang="en-US" altLang="en-US" sz="1600"/>
                <a:t>Influences who we connect</a:t>
              </a:r>
              <a:br>
                <a:rPr lang="en-US" altLang="en-US" sz="1600"/>
              </a:br>
              <a:r>
                <a:rPr lang="en-US" altLang="en-US" sz="1600"/>
                <a:t>with I’m just like you…</a:t>
              </a:r>
            </a:p>
          </p:txBody>
        </p:sp>
        <p:grpSp>
          <p:nvGrpSpPr>
            <p:cNvPr id="86065" name="Group 46">
              <a:extLst>
                <a:ext uri="{FF2B5EF4-FFF2-40B4-BE49-F238E27FC236}">
                  <a16:creationId xmlns:a16="http://schemas.microsoft.com/office/drawing/2014/main" id="{F64C9C66-2EB0-2868-808E-B107171D0BE8}"/>
                </a:ext>
              </a:extLst>
            </p:cNvPr>
            <p:cNvGrpSpPr>
              <a:grpSpLocks/>
            </p:cNvGrpSpPr>
            <p:nvPr/>
          </p:nvGrpSpPr>
          <p:grpSpPr bwMode="auto">
            <a:xfrm>
              <a:off x="635000" y="1828800"/>
              <a:ext cx="640080" cy="640080"/>
              <a:chOff x="578847" y="1389314"/>
              <a:chExt cx="822960" cy="822960"/>
            </a:xfrm>
          </p:grpSpPr>
          <p:sp>
            <p:nvSpPr>
              <p:cNvPr id="78589" name="Freeform 92">
                <a:extLst>
                  <a:ext uri="{FF2B5EF4-FFF2-40B4-BE49-F238E27FC236}">
                    <a16:creationId xmlns:a16="http://schemas.microsoft.com/office/drawing/2014/main" id="{31D04FB8-36A6-19EF-446F-9D339AF389E2}"/>
                  </a:ext>
                </a:extLst>
              </p:cNvPr>
              <p:cNvSpPr>
                <a:spLocks noEditPoints="1" noChangeArrowheads="1"/>
              </p:cNvSpPr>
              <p:nvPr/>
            </p:nvSpPr>
            <p:spPr bwMode="auto">
              <a:xfrm>
                <a:off x="578847" y="1389696"/>
                <a:ext cx="822529" cy="822197"/>
              </a:xfrm>
              <a:prstGeom prst="ellipse">
                <a:avLst/>
              </a:prstGeom>
              <a:solidFill>
                <a:srgbClr val="005AA9"/>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sz="1600">
                  <a:solidFill>
                    <a:srgbClr val="000000"/>
                  </a:solidFill>
                  <a:latin typeface="Arial" charset="0"/>
                  <a:ea typeface="ＭＳ Ｐゴシック" charset="0"/>
                </a:endParaRPr>
              </a:p>
            </p:txBody>
          </p:sp>
          <p:sp>
            <p:nvSpPr>
              <p:cNvPr id="78590" name="Freeform 20">
                <a:extLst>
                  <a:ext uri="{FF2B5EF4-FFF2-40B4-BE49-F238E27FC236}">
                    <a16:creationId xmlns:a16="http://schemas.microsoft.com/office/drawing/2014/main" id="{DC1443E3-019E-C7CD-76CE-D1462E5CBDD8}"/>
                  </a:ext>
                </a:extLst>
              </p:cNvPr>
              <p:cNvSpPr>
                <a:spLocks noEditPoints="1"/>
              </p:cNvSpPr>
              <p:nvPr/>
            </p:nvSpPr>
            <p:spPr bwMode="auto">
              <a:xfrm>
                <a:off x="805467" y="1664259"/>
                <a:ext cx="369720" cy="273071"/>
              </a:xfrm>
              <a:custGeom>
                <a:avLst/>
                <a:gdLst>
                  <a:gd name="T0" fmla="*/ 37270 w 496"/>
                  <a:gd name="T1" fmla="*/ 0 h 396"/>
                  <a:gd name="T2" fmla="*/ 23108 w 496"/>
                  <a:gd name="T3" fmla="*/ 2069 h 396"/>
                  <a:gd name="T4" fmla="*/ 10436 w 496"/>
                  <a:gd name="T5" fmla="*/ 9654 h 396"/>
                  <a:gd name="T6" fmla="*/ 2982 w 496"/>
                  <a:gd name="T7" fmla="*/ 19998 h 396"/>
                  <a:gd name="T8" fmla="*/ 0 w 496"/>
                  <a:gd name="T9" fmla="*/ 33789 h 396"/>
                  <a:gd name="T10" fmla="*/ 745 w 496"/>
                  <a:gd name="T11" fmla="*/ 245488 h 396"/>
                  <a:gd name="T12" fmla="*/ 5963 w 496"/>
                  <a:gd name="T13" fmla="*/ 257900 h 396"/>
                  <a:gd name="T14" fmla="*/ 17144 w 496"/>
                  <a:gd name="T15" fmla="*/ 267554 h 396"/>
                  <a:gd name="T16" fmla="*/ 29816 w 496"/>
                  <a:gd name="T17" fmla="*/ 272381 h 396"/>
                  <a:gd name="T18" fmla="*/ 332450 w 496"/>
                  <a:gd name="T19" fmla="*/ 273071 h 396"/>
                  <a:gd name="T20" fmla="*/ 347358 w 496"/>
                  <a:gd name="T21" fmla="*/ 270313 h 396"/>
                  <a:gd name="T22" fmla="*/ 359284 w 496"/>
                  <a:gd name="T23" fmla="*/ 263417 h 396"/>
                  <a:gd name="T24" fmla="*/ 366738 w 496"/>
                  <a:gd name="T25" fmla="*/ 252384 h 396"/>
                  <a:gd name="T26" fmla="*/ 369720 w 496"/>
                  <a:gd name="T27" fmla="*/ 238592 h 396"/>
                  <a:gd name="T28" fmla="*/ 368975 w 496"/>
                  <a:gd name="T29" fmla="*/ 26893 h 396"/>
                  <a:gd name="T30" fmla="*/ 363757 w 496"/>
                  <a:gd name="T31" fmla="*/ 14481 h 396"/>
                  <a:gd name="T32" fmla="*/ 353321 w 496"/>
                  <a:gd name="T33" fmla="*/ 5517 h 396"/>
                  <a:gd name="T34" fmla="*/ 339904 w 496"/>
                  <a:gd name="T35" fmla="*/ 690 h 396"/>
                  <a:gd name="T36" fmla="*/ 332450 w 496"/>
                  <a:gd name="T37" fmla="*/ 238592 h 396"/>
                  <a:gd name="T38" fmla="*/ 37270 w 496"/>
                  <a:gd name="T39" fmla="*/ 33789 h 396"/>
                  <a:gd name="T40" fmla="*/ 332450 w 496"/>
                  <a:gd name="T41" fmla="*/ 238592 h 396"/>
                  <a:gd name="T42" fmla="*/ 74540 w 496"/>
                  <a:gd name="T43" fmla="*/ 172393 h 396"/>
                  <a:gd name="T44" fmla="*/ 166970 w 496"/>
                  <a:gd name="T45" fmla="*/ 202735 h 396"/>
                  <a:gd name="T46" fmla="*/ 166970 w 496"/>
                  <a:gd name="T47" fmla="*/ 121365 h 396"/>
                  <a:gd name="T48" fmla="*/ 74540 w 496"/>
                  <a:gd name="T49" fmla="*/ 151706 h 396"/>
                  <a:gd name="T50" fmla="*/ 166970 w 496"/>
                  <a:gd name="T51" fmla="*/ 121365 h 396"/>
                  <a:gd name="T52" fmla="*/ 74540 w 496"/>
                  <a:gd name="T53" fmla="*/ 69647 h 396"/>
                  <a:gd name="T54" fmla="*/ 166970 w 496"/>
                  <a:gd name="T55" fmla="*/ 100678 h 396"/>
                  <a:gd name="T56" fmla="*/ 293689 w 496"/>
                  <a:gd name="T57" fmla="*/ 179289 h 396"/>
                  <a:gd name="T58" fmla="*/ 289216 w 496"/>
                  <a:gd name="T59" fmla="*/ 177910 h 396"/>
                  <a:gd name="T60" fmla="*/ 278035 w 496"/>
                  <a:gd name="T61" fmla="*/ 173772 h 396"/>
                  <a:gd name="T62" fmla="*/ 267600 w 496"/>
                  <a:gd name="T63" fmla="*/ 166877 h 396"/>
                  <a:gd name="T64" fmla="*/ 263873 w 496"/>
                  <a:gd name="T65" fmla="*/ 161360 h 396"/>
                  <a:gd name="T66" fmla="*/ 263127 w 496"/>
                  <a:gd name="T67" fmla="*/ 156533 h 396"/>
                  <a:gd name="T68" fmla="*/ 263873 w 496"/>
                  <a:gd name="T69" fmla="*/ 151706 h 396"/>
                  <a:gd name="T70" fmla="*/ 272818 w 496"/>
                  <a:gd name="T71" fmla="*/ 137225 h 396"/>
                  <a:gd name="T72" fmla="*/ 279526 w 496"/>
                  <a:gd name="T73" fmla="*/ 125502 h 396"/>
                  <a:gd name="T74" fmla="*/ 282508 w 496"/>
                  <a:gd name="T75" fmla="*/ 112400 h 396"/>
                  <a:gd name="T76" fmla="*/ 282508 w 496"/>
                  <a:gd name="T77" fmla="*/ 98609 h 396"/>
                  <a:gd name="T78" fmla="*/ 278781 w 496"/>
                  <a:gd name="T79" fmla="*/ 85507 h 396"/>
                  <a:gd name="T80" fmla="*/ 271327 w 496"/>
                  <a:gd name="T81" fmla="*/ 75163 h 396"/>
                  <a:gd name="T82" fmla="*/ 258655 w 496"/>
                  <a:gd name="T83" fmla="*/ 70336 h 396"/>
                  <a:gd name="T84" fmla="*/ 240765 w 496"/>
                  <a:gd name="T85" fmla="*/ 70336 h 396"/>
                  <a:gd name="T86" fmla="*/ 228093 w 496"/>
                  <a:gd name="T87" fmla="*/ 75163 h 396"/>
                  <a:gd name="T88" fmla="*/ 220639 w 496"/>
                  <a:gd name="T89" fmla="*/ 85507 h 396"/>
                  <a:gd name="T90" fmla="*/ 216912 w 496"/>
                  <a:gd name="T91" fmla="*/ 98609 h 396"/>
                  <a:gd name="T92" fmla="*/ 216912 w 496"/>
                  <a:gd name="T93" fmla="*/ 112400 h 396"/>
                  <a:gd name="T94" fmla="*/ 219894 w 496"/>
                  <a:gd name="T95" fmla="*/ 125502 h 396"/>
                  <a:gd name="T96" fmla="*/ 226603 w 496"/>
                  <a:gd name="T97" fmla="*/ 137225 h 396"/>
                  <a:gd name="T98" fmla="*/ 235547 w 496"/>
                  <a:gd name="T99" fmla="*/ 151706 h 396"/>
                  <a:gd name="T100" fmla="*/ 236293 w 496"/>
                  <a:gd name="T101" fmla="*/ 156533 h 396"/>
                  <a:gd name="T102" fmla="*/ 235547 w 496"/>
                  <a:gd name="T103" fmla="*/ 161360 h 396"/>
                  <a:gd name="T104" fmla="*/ 231820 w 496"/>
                  <a:gd name="T105" fmla="*/ 166877 h 396"/>
                  <a:gd name="T106" fmla="*/ 221385 w 496"/>
                  <a:gd name="T107" fmla="*/ 173772 h 396"/>
                  <a:gd name="T108" fmla="*/ 210204 w 496"/>
                  <a:gd name="T109" fmla="*/ 177910 h 396"/>
                  <a:gd name="T110" fmla="*/ 204986 w 496"/>
                  <a:gd name="T111" fmla="*/ 179979 h 396"/>
                  <a:gd name="T112" fmla="*/ 204240 w 496"/>
                  <a:gd name="T113" fmla="*/ 191012 h 396"/>
                  <a:gd name="T114" fmla="*/ 295180 w 496"/>
                  <a:gd name="T115" fmla="*/ 202735 h 396"/>
                  <a:gd name="T116" fmla="*/ 294434 w 496"/>
                  <a:gd name="T117" fmla="*/ 182737 h 396"/>
                  <a:gd name="T118" fmla="*/ 293689 w 496"/>
                  <a:gd name="T119" fmla="*/ 179289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6" h="396">
                    <a:moveTo>
                      <a:pt x="446" y="0"/>
                    </a:moveTo>
                    <a:lnTo>
                      <a:pt x="50" y="0"/>
                    </a:lnTo>
                    <a:lnTo>
                      <a:pt x="40" y="1"/>
                    </a:lnTo>
                    <a:lnTo>
                      <a:pt x="31" y="3"/>
                    </a:lnTo>
                    <a:lnTo>
                      <a:pt x="23" y="8"/>
                    </a:lnTo>
                    <a:lnTo>
                      <a:pt x="14" y="14"/>
                    </a:lnTo>
                    <a:lnTo>
                      <a:pt x="8" y="21"/>
                    </a:lnTo>
                    <a:lnTo>
                      <a:pt x="4" y="29"/>
                    </a:lnTo>
                    <a:lnTo>
                      <a:pt x="1" y="39"/>
                    </a:lnTo>
                    <a:lnTo>
                      <a:pt x="0" y="49"/>
                    </a:lnTo>
                    <a:lnTo>
                      <a:pt x="0" y="346"/>
                    </a:lnTo>
                    <a:lnTo>
                      <a:pt x="1" y="356"/>
                    </a:lnTo>
                    <a:lnTo>
                      <a:pt x="4" y="366"/>
                    </a:lnTo>
                    <a:lnTo>
                      <a:pt x="8" y="374"/>
                    </a:lnTo>
                    <a:lnTo>
                      <a:pt x="14" y="382"/>
                    </a:lnTo>
                    <a:lnTo>
                      <a:pt x="23" y="388"/>
                    </a:lnTo>
                    <a:lnTo>
                      <a:pt x="31" y="392"/>
                    </a:lnTo>
                    <a:lnTo>
                      <a:pt x="40" y="395"/>
                    </a:lnTo>
                    <a:lnTo>
                      <a:pt x="50" y="396"/>
                    </a:lnTo>
                    <a:lnTo>
                      <a:pt x="446" y="396"/>
                    </a:lnTo>
                    <a:lnTo>
                      <a:pt x="456" y="395"/>
                    </a:lnTo>
                    <a:lnTo>
                      <a:pt x="466" y="392"/>
                    </a:lnTo>
                    <a:lnTo>
                      <a:pt x="474" y="388"/>
                    </a:lnTo>
                    <a:lnTo>
                      <a:pt x="482" y="382"/>
                    </a:lnTo>
                    <a:lnTo>
                      <a:pt x="488" y="374"/>
                    </a:lnTo>
                    <a:lnTo>
                      <a:pt x="492" y="366"/>
                    </a:lnTo>
                    <a:lnTo>
                      <a:pt x="495" y="356"/>
                    </a:lnTo>
                    <a:lnTo>
                      <a:pt x="496" y="346"/>
                    </a:lnTo>
                    <a:lnTo>
                      <a:pt x="496" y="49"/>
                    </a:lnTo>
                    <a:lnTo>
                      <a:pt x="495" y="39"/>
                    </a:lnTo>
                    <a:lnTo>
                      <a:pt x="492" y="29"/>
                    </a:lnTo>
                    <a:lnTo>
                      <a:pt x="488" y="21"/>
                    </a:lnTo>
                    <a:lnTo>
                      <a:pt x="482" y="14"/>
                    </a:lnTo>
                    <a:lnTo>
                      <a:pt x="474" y="8"/>
                    </a:lnTo>
                    <a:lnTo>
                      <a:pt x="466" y="3"/>
                    </a:lnTo>
                    <a:lnTo>
                      <a:pt x="456" y="1"/>
                    </a:lnTo>
                    <a:lnTo>
                      <a:pt x="446" y="0"/>
                    </a:lnTo>
                    <a:close/>
                    <a:moveTo>
                      <a:pt x="446" y="346"/>
                    </a:moveTo>
                    <a:lnTo>
                      <a:pt x="50" y="346"/>
                    </a:lnTo>
                    <a:lnTo>
                      <a:pt x="50" y="49"/>
                    </a:lnTo>
                    <a:lnTo>
                      <a:pt x="446" y="49"/>
                    </a:lnTo>
                    <a:lnTo>
                      <a:pt x="446" y="346"/>
                    </a:lnTo>
                    <a:close/>
                    <a:moveTo>
                      <a:pt x="224" y="250"/>
                    </a:moveTo>
                    <a:lnTo>
                      <a:pt x="100" y="250"/>
                    </a:lnTo>
                    <a:lnTo>
                      <a:pt x="100" y="294"/>
                    </a:lnTo>
                    <a:lnTo>
                      <a:pt x="224" y="294"/>
                    </a:lnTo>
                    <a:lnTo>
                      <a:pt x="224" y="250"/>
                    </a:lnTo>
                    <a:close/>
                    <a:moveTo>
                      <a:pt x="224" y="176"/>
                    </a:moveTo>
                    <a:lnTo>
                      <a:pt x="100" y="176"/>
                    </a:lnTo>
                    <a:lnTo>
                      <a:pt x="100" y="220"/>
                    </a:lnTo>
                    <a:lnTo>
                      <a:pt x="224" y="220"/>
                    </a:lnTo>
                    <a:lnTo>
                      <a:pt x="224" y="176"/>
                    </a:lnTo>
                    <a:close/>
                    <a:moveTo>
                      <a:pt x="224" y="101"/>
                    </a:moveTo>
                    <a:lnTo>
                      <a:pt x="100" y="101"/>
                    </a:lnTo>
                    <a:lnTo>
                      <a:pt x="100" y="146"/>
                    </a:lnTo>
                    <a:lnTo>
                      <a:pt x="224" y="146"/>
                    </a:lnTo>
                    <a:lnTo>
                      <a:pt x="224" y="101"/>
                    </a:lnTo>
                    <a:close/>
                    <a:moveTo>
                      <a:pt x="394" y="260"/>
                    </a:moveTo>
                    <a:lnTo>
                      <a:pt x="394" y="260"/>
                    </a:lnTo>
                    <a:lnTo>
                      <a:pt x="388" y="258"/>
                    </a:lnTo>
                    <a:lnTo>
                      <a:pt x="381" y="255"/>
                    </a:lnTo>
                    <a:lnTo>
                      <a:pt x="373" y="252"/>
                    </a:lnTo>
                    <a:lnTo>
                      <a:pt x="366" y="247"/>
                    </a:lnTo>
                    <a:lnTo>
                      <a:pt x="359" y="242"/>
                    </a:lnTo>
                    <a:lnTo>
                      <a:pt x="356" y="239"/>
                    </a:lnTo>
                    <a:lnTo>
                      <a:pt x="354" y="234"/>
                    </a:lnTo>
                    <a:lnTo>
                      <a:pt x="353" y="231"/>
                    </a:lnTo>
                    <a:lnTo>
                      <a:pt x="353" y="227"/>
                    </a:lnTo>
                    <a:lnTo>
                      <a:pt x="353" y="223"/>
                    </a:lnTo>
                    <a:lnTo>
                      <a:pt x="354" y="220"/>
                    </a:lnTo>
                    <a:lnTo>
                      <a:pt x="357" y="213"/>
                    </a:lnTo>
                    <a:lnTo>
                      <a:pt x="366" y="199"/>
                    </a:lnTo>
                    <a:lnTo>
                      <a:pt x="371" y="192"/>
                    </a:lnTo>
                    <a:lnTo>
                      <a:pt x="375" y="182"/>
                    </a:lnTo>
                    <a:lnTo>
                      <a:pt x="378" y="169"/>
                    </a:lnTo>
                    <a:lnTo>
                      <a:pt x="379" y="163"/>
                    </a:lnTo>
                    <a:lnTo>
                      <a:pt x="379" y="155"/>
                    </a:lnTo>
                    <a:lnTo>
                      <a:pt x="379" y="143"/>
                    </a:lnTo>
                    <a:lnTo>
                      <a:pt x="377" y="133"/>
                    </a:lnTo>
                    <a:lnTo>
                      <a:pt x="374" y="124"/>
                    </a:lnTo>
                    <a:lnTo>
                      <a:pt x="370" y="116"/>
                    </a:lnTo>
                    <a:lnTo>
                      <a:pt x="364" y="109"/>
                    </a:lnTo>
                    <a:lnTo>
                      <a:pt x="357" y="104"/>
                    </a:lnTo>
                    <a:lnTo>
                      <a:pt x="347" y="102"/>
                    </a:lnTo>
                    <a:lnTo>
                      <a:pt x="335" y="101"/>
                    </a:lnTo>
                    <a:lnTo>
                      <a:pt x="323" y="102"/>
                    </a:lnTo>
                    <a:lnTo>
                      <a:pt x="313" y="104"/>
                    </a:lnTo>
                    <a:lnTo>
                      <a:pt x="306" y="109"/>
                    </a:lnTo>
                    <a:lnTo>
                      <a:pt x="300" y="116"/>
                    </a:lnTo>
                    <a:lnTo>
                      <a:pt x="296" y="124"/>
                    </a:lnTo>
                    <a:lnTo>
                      <a:pt x="293" y="133"/>
                    </a:lnTo>
                    <a:lnTo>
                      <a:pt x="291" y="143"/>
                    </a:lnTo>
                    <a:lnTo>
                      <a:pt x="291" y="155"/>
                    </a:lnTo>
                    <a:lnTo>
                      <a:pt x="291" y="163"/>
                    </a:lnTo>
                    <a:lnTo>
                      <a:pt x="292" y="169"/>
                    </a:lnTo>
                    <a:lnTo>
                      <a:pt x="295" y="182"/>
                    </a:lnTo>
                    <a:lnTo>
                      <a:pt x="299" y="192"/>
                    </a:lnTo>
                    <a:lnTo>
                      <a:pt x="304" y="199"/>
                    </a:lnTo>
                    <a:lnTo>
                      <a:pt x="313" y="213"/>
                    </a:lnTo>
                    <a:lnTo>
                      <a:pt x="316" y="220"/>
                    </a:lnTo>
                    <a:lnTo>
                      <a:pt x="317" y="223"/>
                    </a:lnTo>
                    <a:lnTo>
                      <a:pt x="317" y="227"/>
                    </a:lnTo>
                    <a:lnTo>
                      <a:pt x="317" y="231"/>
                    </a:lnTo>
                    <a:lnTo>
                      <a:pt x="316" y="234"/>
                    </a:lnTo>
                    <a:lnTo>
                      <a:pt x="314" y="239"/>
                    </a:lnTo>
                    <a:lnTo>
                      <a:pt x="311" y="242"/>
                    </a:lnTo>
                    <a:lnTo>
                      <a:pt x="304" y="247"/>
                    </a:lnTo>
                    <a:lnTo>
                      <a:pt x="297" y="252"/>
                    </a:lnTo>
                    <a:lnTo>
                      <a:pt x="289" y="255"/>
                    </a:lnTo>
                    <a:lnTo>
                      <a:pt x="282" y="258"/>
                    </a:lnTo>
                    <a:lnTo>
                      <a:pt x="276" y="260"/>
                    </a:lnTo>
                    <a:lnTo>
                      <a:pt x="275" y="261"/>
                    </a:lnTo>
                    <a:lnTo>
                      <a:pt x="274" y="265"/>
                    </a:lnTo>
                    <a:lnTo>
                      <a:pt x="274" y="277"/>
                    </a:lnTo>
                    <a:lnTo>
                      <a:pt x="273" y="294"/>
                    </a:lnTo>
                    <a:lnTo>
                      <a:pt x="396" y="294"/>
                    </a:lnTo>
                    <a:lnTo>
                      <a:pt x="396" y="277"/>
                    </a:lnTo>
                    <a:lnTo>
                      <a:pt x="395" y="265"/>
                    </a:lnTo>
                    <a:lnTo>
                      <a:pt x="395" y="261"/>
                    </a:lnTo>
                    <a:lnTo>
                      <a:pt x="394" y="260"/>
                    </a:lnTo>
                    <a:close/>
                  </a:path>
                </a:pathLst>
              </a:custGeom>
              <a:solidFill>
                <a:srgbClr val="FFFFFF"/>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sp>
        <p:nvSpPr>
          <p:cNvPr id="86020" name="Freeform 605">
            <a:extLst>
              <a:ext uri="{FF2B5EF4-FFF2-40B4-BE49-F238E27FC236}">
                <a16:creationId xmlns:a16="http://schemas.microsoft.com/office/drawing/2014/main" id="{76736288-3EBF-39DC-A0CC-B60DA1E353C5}"/>
              </a:ext>
            </a:extLst>
          </p:cNvPr>
          <p:cNvSpPr>
            <a:spLocks/>
          </p:cNvSpPr>
          <p:nvPr/>
        </p:nvSpPr>
        <p:spPr bwMode="auto">
          <a:xfrm>
            <a:off x="5749925" y="3019425"/>
            <a:ext cx="38100" cy="2757488"/>
          </a:xfrm>
          <a:custGeom>
            <a:avLst/>
            <a:gdLst>
              <a:gd name="T0" fmla="*/ 28575 w 4"/>
              <a:gd name="T1" fmla="*/ 2757488 h 319"/>
              <a:gd name="T2" fmla="*/ 28575 w 4"/>
              <a:gd name="T3" fmla="*/ 2636470 h 319"/>
              <a:gd name="T4" fmla="*/ 28575 w 4"/>
              <a:gd name="T5" fmla="*/ 2515451 h 319"/>
              <a:gd name="T6" fmla="*/ 28575 w 4"/>
              <a:gd name="T7" fmla="*/ 2403077 h 319"/>
              <a:gd name="T8" fmla="*/ 28575 w 4"/>
              <a:gd name="T9" fmla="*/ 2204262 h 319"/>
              <a:gd name="T10" fmla="*/ 28575 w 4"/>
              <a:gd name="T11" fmla="*/ 2083243 h 319"/>
              <a:gd name="T12" fmla="*/ 19050 w 4"/>
              <a:gd name="T13" fmla="*/ 1849851 h 319"/>
              <a:gd name="T14" fmla="*/ 9525 w 4"/>
              <a:gd name="T15" fmla="*/ 1651035 h 319"/>
              <a:gd name="T16" fmla="*/ 0 w 4"/>
              <a:gd name="T17" fmla="*/ 1495440 h 319"/>
              <a:gd name="T18" fmla="*/ 0 w 4"/>
              <a:gd name="T19" fmla="*/ 1365778 h 319"/>
              <a:gd name="T20" fmla="*/ 0 w 4"/>
              <a:gd name="T21" fmla="*/ 1253404 h 319"/>
              <a:gd name="T22" fmla="*/ 0 w 4"/>
              <a:gd name="T23" fmla="*/ 1192894 h 319"/>
              <a:gd name="T24" fmla="*/ 0 w 4"/>
              <a:gd name="T25" fmla="*/ 1037300 h 319"/>
              <a:gd name="T26" fmla="*/ 0 w 4"/>
              <a:gd name="T27" fmla="*/ 847128 h 319"/>
              <a:gd name="T28" fmla="*/ 9525 w 4"/>
              <a:gd name="T29" fmla="*/ 674245 h 319"/>
              <a:gd name="T30" fmla="*/ 9525 w 4"/>
              <a:gd name="T31" fmla="*/ 458141 h 319"/>
              <a:gd name="T32" fmla="*/ 9525 w 4"/>
              <a:gd name="T33" fmla="*/ 311190 h 319"/>
              <a:gd name="T34" fmla="*/ 9525 w 4"/>
              <a:gd name="T35" fmla="*/ 172883 h 319"/>
              <a:gd name="T36" fmla="*/ 9525 w 4"/>
              <a:gd name="T37" fmla="*/ 8644 h 319"/>
              <a:gd name="T38" fmla="*/ 28575 w 4"/>
              <a:gd name="T39" fmla="*/ 43221 h 319"/>
              <a:gd name="T40" fmla="*/ 28575 w 4"/>
              <a:gd name="T41" fmla="*/ 155595 h 319"/>
              <a:gd name="T42" fmla="*/ 28575 w 4"/>
              <a:gd name="T43" fmla="*/ 233392 h 319"/>
              <a:gd name="T44" fmla="*/ 19050 w 4"/>
              <a:gd name="T45" fmla="*/ 354411 h 319"/>
              <a:gd name="T46" fmla="*/ 19050 w 4"/>
              <a:gd name="T47" fmla="*/ 518650 h 319"/>
              <a:gd name="T48" fmla="*/ 19050 w 4"/>
              <a:gd name="T49" fmla="*/ 752042 h 319"/>
              <a:gd name="T50" fmla="*/ 19050 w 4"/>
              <a:gd name="T51" fmla="*/ 916281 h 319"/>
              <a:gd name="T52" fmla="*/ 19050 w 4"/>
              <a:gd name="T53" fmla="*/ 1149674 h 319"/>
              <a:gd name="T54" fmla="*/ 19050 w 4"/>
              <a:gd name="T55" fmla="*/ 1270692 h 319"/>
              <a:gd name="T56" fmla="*/ 19050 w 4"/>
              <a:gd name="T57" fmla="*/ 1434931 h 319"/>
              <a:gd name="T58" fmla="*/ 19050 w 4"/>
              <a:gd name="T59" fmla="*/ 1573238 h 319"/>
              <a:gd name="T60" fmla="*/ 19050 w 4"/>
              <a:gd name="T61" fmla="*/ 1720188 h 319"/>
              <a:gd name="T62" fmla="*/ 28575 w 4"/>
              <a:gd name="T63" fmla="*/ 1910360 h 319"/>
              <a:gd name="T64" fmla="*/ 38100 w 4"/>
              <a:gd name="T65" fmla="*/ 2100532 h 319"/>
              <a:gd name="T66" fmla="*/ 38100 w 4"/>
              <a:gd name="T67" fmla="*/ 2230194 h 319"/>
              <a:gd name="T68" fmla="*/ 38100 w 4"/>
              <a:gd name="T69" fmla="*/ 2325280 h 319"/>
              <a:gd name="T70" fmla="*/ 38100 w 4"/>
              <a:gd name="T71" fmla="*/ 2575961 h 319"/>
              <a:gd name="T72" fmla="*/ 28575 w 4"/>
              <a:gd name="T73" fmla="*/ 2757488 h 3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 h="319">
                <a:moveTo>
                  <a:pt x="3" y="319"/>
                </a:moveTo>
                <a:cubicBezTo>
                  <a:pt x="3" y="319"/>
                  <a:pt x="3" y="319"/>
                  <a:pt x="3" y="319"/>
                </a:cubicBezTo>
                <a:cubicBezTo>
                  <a:pt x="3" y="318"/>
                  <a:pt x="3" y="318"/>
                  <a:pt x="3" y="317"/>
                </a:cubicBezTo>
                <a:cubicBezTo>
                  <a:pt x="3" y="313"/>
                  <a:pt x="3" y="309"/>
                  <a:pt x="3" y="305"/>
                </a:cubicBezTo>
                <a:cubicBezTo>
                  <a:pt x="3" y="303"/>
                  <a:pt x="3" y="302"/>
                  <a:pt x="3" y="300"/>
                </a:cubicBezTo>
                <a:cubicBezTo>
                  <a:pt x="3" y="297"/>
                  <a:pt x="3" y="294"/>
                  <a:pt x="3" y="291"/>
                </a:cubicBezTo>
                <a:cubicBezTo>
                  <a:pt x="3" y="288"/>
                  <a:pt x="3" y="285"/>
                  <a:pt x="3" y="282"/>
                </a:cubicBezTo>
                <a:cubicBezTo>
                  <a:pt x="3" y="281"/>
                  <a:pt x="3" y="279"/>
                  <a:pt x="3" y="278"/>
                </a:cubicBezTo>
                <a:cubicBezTo>
                  <a:pt x="3" y="275"/>
                  <a:pt x="3" y="273"/>
                  <a:pt x="3" y="270"/>
                </a:cubicBezTo>
                <a:cubicBezTo>
                  <a:pt x="3" y="265"/>
                  <a:pt x="3" y="260"/>
                  <a:pt x="3" y="255"/>
                </a:cubicBezTo>
                <a:cubicBezTo>
                  <a:pt x="3" y="253"/>
                  <a:pt x="3" y="251"/>
                  <a:pt x="3" y="250"/>
                </a:cubicBezTo>
                <a:cubicBezTo>
                  <a:pt x="3" y="247"/>
                  <a:pt x="3" y="244"/>
                  <a:pt x="3" y="241"/>
                </a:cubicBezTo>
                <a:cubicBezTo>
                  <a:pt x="3" y="238"/>
                  <a:pt x="3" y="234"/>
                  <a:pt x="2" y="231"/>
                </a:cubicBezTo>
                <a:cubicBezTo>
                  <a:pt x="2" y="225"/>
                  <a:pt x="2" y="220"/>
                  <a:pt x="2" y="214"/>
                </a:cubicBezTo>
                <a:cubicBezTo>
                  <a:pt x="2" y="210"/>
                  <a:pt x="1" y="206"/>
                  <a:pt x="1" y="202"/>
                </a:cubicBezTo>
                <a:cubicBezTo>
                  <a:pt x="1" y="198"/>
                  <a:pt x="1" y="195"/>
                  <a:pt x="1" y="191"/>
                </a:cubicBezTo>
                <a:cubicBezTo>
                  <a:pt x="1" y="188"/>
                  <a:pt x="0" y="185"/>
                  <a:pt x="0" y="182"/>
                </a:cubicBezTo>
                <a:cubicBezTo>
                  <a:pt x="0" y="179"/>
                  <a:pt x="0" y="176"/>
                  <a:pt x="0" y="173"/>
                </a:cubicBezTo>
                <a:cubicBezTo>
                  <a:pt x="0" y="170"/>
                  <a:pt x="0" y="166"/>
                  <a:pt x="0" y="163"/>
                </a:cubicBezTo>
                <a:cubicBezTo>
                  <a:pt x="0" y="161"/>
                  <a:pt x="0" y="160"/>
                  <a:pt x="0" y="158"/>
                </a:cubicBezTo>
                <a:cubicBezTo>
                  <a:pt x="0" y="156"/>
                  <a:pt x="0" y="154"/>
                  <a:pt x="0" y="153"/>
                </a:cubicBezTo>
                <a:cubicBezTo>
                  <a:pt x="0" y="150"/>
                  <a:pt x="0" y="147"/>
                  <a:pt x="0" y="145"/>
                </a:cubicBezTo>
                <a:cubicBezTo>
                  <a:pt x="0" y="143"/>
                  <a:pt x="0" y="142"/>
                  <a:pt x="0" y="140"/>
                </a:cubicBezTo>
                <a:cubicBezTo>
                  <a:pt x="0" y="140"/>
                  <a:pt x="0" y="139"/>
                  <a:pt x="0" y="138"/>
                </a:cubicBezTo>
                <a:cubicBezTo>
                  <a:pt x="0" y="136"/>
                  <a:pt x="0" y="134"/>
                  <a:pt x="0" y="132"/>
                </a:cubicBezTo>
                <a:cubicBezTo>
                  <a:pt x="0" y="128"/>
                  <a:pt x="0" y="124"/>
                  <a:pt x="0" y="120"/>
                </a:cubicBezTo>
                <a:cubicBezTo>
                  <a:pt x="0" y="118"/>
                  <a:pt x="0" y="116"/>
                  <a:pt x="0" y="113"/>
                </a:cubicBezTo>
                <a:cubicBezTo>
                  <a:pt x="1" y="108"/>
                  <a:pt x="0" y="103"/>
                  <a:pt x="0" y="98"/>
                </a:cubicBezTo>
                <a:cubicBezTo>
                  <a:pt x="1" y="95"/>
                  <a:pt x="1" y="93"/>
                  <a:pt x="1" y="91"/>
                </a:cubicBezTo>
                <a:cubicBezTo>
                  <a:pt x="1" y="87"/>
                  <a:pt x="1" y="82"/>
                  <a:pt x="1" y="78"/>
                </a:cubicBezTo>
                <a:cubicBezTo>
                  <a:pt x="1" y="75"/>
                  <a:pt x="1" y="71"/>
                  <a:pt x="1" y="67"/>
                </a:cubicBezTo>
                <a:cubicBezTo>
                  <a:pt x="1" y="62"/>
                  <a:pt x="1" y="58"/>
                  <a:pt x="1" y="53"/>
                </a:cubicBezTo>
                <a:cubicBezTo>
                  <a:pt x="1" y="50"/>
                  <a:pt x="1" y="48"/>
                  <a:pt x="1" y="45"/>
                </a:cubicBezTo>
                <a:cubicBezTo>
                  <a:pt x="1" y="42"/>
                  <a:pt x="1" y="39"/>
                  <a:pt x="1" y="36"/>
                </a:cubicBezTo>
                <a:cubicBezTo>
                  <a:pt x="1" y="34"/>
                  <a:pt x="1" y="32"/>
                  <a:pt x="1" y="30"/>
                </a:cubicBezTo>
                <a:cubicBezTo>
                  <a:pt x="2" y="26"/>
                  <a:pt x="1" y="23"/>
                  <a:pt x="1" y="20"/>
                </a:cubicBezTo>
                <a:cubicBezTo>
                  <a:pt x="1" y="16"/>
                  <a:pt x="2" y="13"/>
                  <a:pt x="1" y="9"/>
                </a:cubicBezTo>
                <a:cubicBezTo>
                  <a:pt x="1" y="6"/>
                  <a:pt x="1" y="3"/>
                  <a:pt x="1" y="1"/>
                </a:cubicBezTo>
                <a:cubicBezTo>
                  <a:pt x="1" y="0"/>
                  <a:pt x="1" y="0"/>
                  <a:pt x="1" y="0"/>
                </a:cubicBezTo>
                <a:cubicBezTo>
                  <a:pt x="2" y="1"/>
                  <a:pt x="3" y="3"/>
                  <a:pt x="3" y="5"/>
                </a:cubicBezTo>
                <a:cubicBezTo>
                  <a:pt x="3" y="7"/>
                  <a:pt x="3" y="8"/>
                  <a:pt x="3" y="10"/>
                </a:cubicBezTo>
                <a:cubicBezTo>
                  <a:pt x="3" y="13"/>
                  <a:pt x="3" y="15"/>
                  <a:pt x="3" y="18"/>
                </a:cubicBezTo>
                <a:cubicBezTo>
                  <a:pt x="3" y="20"/>
                  <a:pt x="3" y="22"/>
                  <a:pt x="3" y="24"/>
                </a:cubicBezTo>
                <a:cubicBezTo>
                  <a:pt x="3" y="25"/>
                  <a:pt x="3" y="26"/>
                  <a:pt x="3" y="27"/>
                </a:cubicBezTo>
                <a:cubicBezTo>
                  <a:pt x="3" y="29"/>
                  <a:pt x="3" y="31"/>
                  <a:pt x="3" y="33"/>
                </a:cubicBezTo>
                <a:cubicBezTo>
                  <a:pt x="3" y="35"/>
                  <a:pt x="2" y="38"/>
                  <a:pt x="2" y="41"/>
                </a:cubicBezTo>
                <a:cubicBezTo>
                  <a:pt x="3" y="43"/>
                  <a:pt x="2" y="45"/>
                  <a:pt x="2" y="47"/>
                </a:cubicBezTo>
                <a:cubicBezTo>
                  <a:pt x="2" y="51"/>
                  <a:pt x="2" y="56"/>
                  <a:pt x="2" y="60"/>
                </a:cubicBezTo>
                <a:cubicBezTo>
                  <a:pt x="2" y="65"/>
                  <a:pt x="2" y="69"/>
                  <a:pt x="2" y="73"/>
                </a:cubicBezTo>
                <a:cubicBezTo>
                  <a:pt x="2" y="78"/>
                  <a:pt x="2" y="82"/>
                  <a:pt x="2" y="87"/>
                </a:cubicBezTo>
                <a:cubicBezTo>
                  <a:pt x="2" y="90"/>
                  <a:pt x="2" y="94"/>
                  <a:pt x="2" y="98"/>
                </a:cubicBezTo>
                <a:cubicBezTo>
                  <a:pt x="1" y="100"/>
                  <a:pt x="2" y="103"/>
                  <a:pt x="2" y="106"/>
                </a:cubicBezTo>
                <a:cubicBezTo>
                  <a:pt x="2" y="110"/>
                  <a:pt x="2" y="113"/>
                  <a:pt x="1" y="117"/>
                </a:cubicBezTo>
                <a:cubicBezTo>
                  <a:pt x="1" y="122"/>
                  <a:pt x="2" y="127"/>
                  <a:pt x="2" y="133"/>
                </a:cubicBezTo>
                <a:cubicBezTo>
                  <a:pt x="2" y="136"/>
                  <a:pt x="2" y="139"/>
                  <a:pt x="2" y="143"/>
                </a:cubicBezTo>
                <a:cubicBezTo>
                  <a:pt x="2" y="144"/>
                  <a:pt x="2" y="145"/>
                  <a:pt x="2" y="147"/>
                </a:cubicBezTo>
                <a:cubicBezTo>
                  <a:pt x="2" y="151"/>
                  <a:pt x="2" y="156"/>
                  <a:pt x="2" y="161"/>
                </a:cubicBezTo>
                <a:cubicBezTo>
                  <a:pt x="2" y="163"/>
                  <a:pt x="2" y="164"/>
                  <a:pt x="2" y="166"/>
                </a:cubicBezTo>
                <a:cubicBezTo>
                  <a:pt x="2" y="167"/>
                  <a:pt x="2" y="168"/>
                  <a:pt x="2" y="170"/>
                </a:cubicBezTo>
                <a:cubicBezTo>
                  <a:pt x="2" y="174"/>
                  <a:pt x="2" y="178"/>
                  <a:pt x="2" y="182"/>
                </a:cubicBezTo>
                <a:cubicBezTo>
                  <a:pt x="2" y="185"/>
                  <a:pt x="2" y="188"/>
                  <a:pt x="2" y="191"/>
                </a:cubicBezTo>
                <a:cubicBezTo>
                  <a:pt x="2" y="193"/>
                  <a:pt x="2" y="196"/>
                  <a:pt x="2" y="199"/>
                </a:cubicBezTo>
                <a:cubicBezTo>
                  <a:pt x="2" y="202"/>
                  <a:pt x="2" y="205"/>
                  <a:pt x="3" y="208"/>
                </a:cubicBezTo>
                <a:cubicBezTo>
                  <a:pt x="3" y="212"/>
                  <a:pt x="3" y="217"/>
                  <a:pt x="3" y="221"/>
                </a:cubicBezTo>
                <a:cubicBezTo>
                  <a:pt x="3" y="224"/>
                  <a:pt x="3" y="228"/>
                  <a:pt x="3" y="231"/>
                </a:cubicBezTo>
                <a:cubicBezTo>
                  <a:pt x="4" y="235"/>
                  <a:pt x="4" y="239"/>
                  <a:pt x="4" y="243"/>
                </a:cubicBezTo>
                <a:cubicBezTo>
                  <a:pt x="4" y="246"/>
                  <a:pt x="4" y="248"/>
                  <a:pt x="4" y="250"/>
                </a:cubicBezTo>
                <a:cubicBezTo>
                  <a:pt x="4" y="253"/>
                  <a:pt x="4" y="255"/>
                  <a:pt x="4" y="258"/>
                </a:cubicBezTo>
                <a:cubicBezTo>
                  <a:pt x="4" y="261"/>
                  <a:pt x="4" y="264"/>
                  <a:pt x="4" y="267"/>
                </a:cubicBezTo>
                <a:cubicBezTo>
                  <a:pt x="4" y="268"/>
                  <a:pt x="4" y="268"/>
                  <a:pt x="4" y="269"/>
                </a:cubicBezTo>
                <a:cubicBezTo>
                  <a:pt x="4" y="276"/>
                  <a:pt x="4" y="283"/>
                  <a:pt x="4" y="291"/>
                </a:cubicBezTo>
                <a:cubicBezTo>
                  <a:pt x="4" y="293"/>
                  <a:pt x="4" y="296"/>
                  <a:pt x="4" y="298"/>
                </a:cubicBezTo>
                <a:cubicBezTo>
                  <a:pt x="4" y="301"/>
                  <a:pt x="4" y="305"/>
                  <a:pt x="4" y="308"/>
                </a:cubicBezTo>
                <a:cubicBezTo>
                  <a:pt x="4" y="312"/>
                  <a:pt x="4" y="315"/>
                  <a:pt x="3" y="319"/>
                </a:cubicBezTo>
                <a:close/>
              </a:path>
            </a:pathLst>
          </a:custGeom>
          <a:solidFill>
            <a:srgbClr val="000000"/>
          </a:solidFill>
          <a:ln w="9525" cap="flat">
            <a:solidFill>
              <a:srgbClr val="8E2457"/>
            </a:solidFill>
            <a:prstDash val="solid"/>
            <a:round/>
            <a:headEnd type="none" w="med" len="med"/>
            <a:tailEnd type="none" w="med" len="med"/>
          </a:ln>
        </p:spPr>
        <p:txBody>
          <a:bodyPr/>
          <a:lstStyle/>
          <a:p>
            <a:endParaRPr lang="en-US"/>
          </a:p>
        </p:txBody>
      </p:sp>
      <p:sp>
        <p:nvSpPr>
          <p:cNvPr id="86021" name="Freeform 602">
            <a:extLst>
              <a:ext uri="{FF2B5EF4-FFF2-40B4-BE49-F238E27FC236}">
                <a16:creationId xmlns:a16="http://schemas.microsoft.com/office/drawing/2014/main" id="{42B61AE2-9D4E-7CDA-6DF4-8C99C62743A2}"/>
              </a:ext>
            </a:extLst>
          </p:cNvPr>
          <p:cNvSpPr>
            <a:spLocks noEditPoints="1"/>
          </p:cNvSpPr>
          <p:nvPr/>
        </p:nvSpPr>
        <p:spPr bwMode="auto">
          <a:xfrm>
            <a:off x="3673475" y="2435225"/>
            <a:ext cx="3962400" cy="246063"/>
          </a:xfrm>
          <a:custGeom>
            <a:avLst/>
            <a:gdLst>
              <a:gd name="T0" fmla="*/ 2513593 w 227"/>
              <a:gd name="T1" fmla="*/ 155408 h 38"/>
              <a:gd name="T2" fmla="*/ 3211813 w 227"/>
              <a:gd name="T3" fmla="*/ 148933 h 38"/>
              <a:gd name="T4" fmla="*/ 3718023 w 227"/>
              <a:gd name="T5" fmla="*/ 142458 h 38"/>
              <a:gd name="T6" fmla="*/ 3944944 w 227"/>
              <a:gd name="T7" fmla="*/ 148933 h 38"/>
              <a:gd name="T8" fmla="*/ 3648201 w 227"/>
              <a:gd name="T9" fmla="*/ 155408 h 38"/>
              <a:gd name="T10" fmla="*/ 2967436 w 227"/>
              <a:gd name="T11" fmla="*/ 161884 h 38"/>
              <a:gd name="T12" fmla="*/ 2531048 w 227"/>
              <a:gd name="T13" fmla="*/ 161884 h 38"/>
              <a:gd name="T14" fmla="*/ 2373949 w 227"/>
              <a:gd name="T15" fmla="*/ 194260 h 38"/>
              <a:gd name="T16" fmla="*/ 2339038 w 227"/>
              <a:gd name="T17" fmla="*/ 239588 h 38"/>
              <a:gd name="T18" fmla="*/ 2234305 w 227"/>
              <a:gd name="T19" fmla="*/ 246063 h 38"/>
              <a:gd name="T20" fmla="*/ 2077205 w 227"/>
              <a:gd name="T21" fmla="*/ 200736 h 38"/>
              <a:gd name="T22" fmla="*/ 2234305 w 227"/>
              <a:gd name="T23" fmla="*/ 181310 h 38"/>
              <a:gd name="T24" fmla="*/ 2024839 w 227"/>
              <a:gd name="T25" fmla="*/ 161884 h 38"/>
              <a:gd name="T26" fmla="*/ 1413896 w 227"/>
              <a:gd name="T27" fmla="*/ 161884 h 38"/>
              <a:gd name="T28" fmla="*/ 1099697 w 227"/>
              <a:gd name="T29" fmla="*/ 161884 h 38"/>
              <a:gd name="T30" fmla="*/ 506210 w 227"/>
              <a:gd name="T31" fmla="*/ 155408 h 38"/>
              <a:gd name="T32" fmla="*/ 34911 w 227"/>
              <a:gd name="T33" fmla="*/ 148933 h 38"/>
              <a:gd name="T34" fmla="*/ 192011 w 227"/>
              <a:gd name="T35" fmla="*/ 135982 h 38"/>
              <a:gd name="T36" fmla="*/ 541121 w 227"/>
              <a:gd name="T37" fmla="*/ 142458 h 38"/>
              <a:gd name="T38" fmla="*/ 820409 w 227"/>
              <a:gd name="T39" fmla="*/ 142458 h 38"/>
              <a:gd name="T40" fmla="*/ 1570996 w 227"/>
              <a:gd name="T41" fmla="*/ 148933 h 38"/>
              <a:gd name="T42" fmla="*/ 2024839 w 227"/>
              <a:gd name="T43" fmla="*/ 148933 h 38"/>
              <a:gd name="T44" fmla="*/ 2391404 w 227"/>
              <a:gd name="T45" fmla="*/ 97130 h 38"/>
              <a:gd name="T46" fmla="*/ 2339038 w 227"/>
              <a:gd name="T47" fmla="*/ 45327 h 38"/>
              <a:gd name="T48" fmla="*/ 2408860 w 227"/>
              <a:gd name="T49" fmla="*/ 64753 h 38"/>
              <a:gd name="T50" fmla="*/ 2408860 w 227"/>
              <a:gd name="T51" fmla="*/ 12951 h 38"/>
              <a:gd name="T52" fmla="*/ 2548504 w 227"/>
              <a:gd name="T53" fmla="*/ 6475 h 38"/>
              <a:gd name="T54" fmla="*/ 2723059 w 227"/>
              <a:gd name="T55" fmla="*/ 116556 h 38"/>
              <a:gd name="T56" fmla="*/ 2565959 w 227"/>
              <a:gd name="T57" fmla="*/ 135982 h 38"/>
              <a:gd name="T58" fmla="*/ 2513593 w 227"/>
              <a:gd name="T59" fmla="*/ 64753 h 38"/>
              <a:gd name="T60" fmla="*/ 2531048 w 227"/>
              <a:gd name="T61" fmla="*/ 110081 h 38"/>
              <a:gd name="T62" fmla="*/ 2548504 w 227"/>
              <a:gd name="T63" fmla="*/ 19426 h 38"/>
              <a:gd name="T64" fmla="*/ 2531048 w 227"/>
              <a:gd name="T65" fmla="*/ 58278 h 38"/>
              <a:gd name="T66" fmla="*/ 2304127 w 227"/>
              <a:gd name="T67" fmla="*/ 207211 h 38"/>
              <a:gd name="T68" fmla="*/ 2531048 w 227"/>
              <a:gd name="T69" fmla="*/ 129507 h 38"/>
              <a:gd name="T70" fmla="*/ 2304127 w 227"/>
              <a:gd name="T71" fmla="*/ 155408 h 38"/>
              <a:gd name="T72" fmla="*/ 2199394 w 227"/>
              <a:gd name="T73" fmla="*/ 220162 h 38"/>
              <a:gd name="T74" fmla="*/ 2565959 w 227"/>
              <a:gd name="T75" fmla="*/ 110081 h 38"/>
              <a:gd name="T76" fmla="*/ 2583415 w 227"/>
              <a:gd name="T77" fmla="*/ 123031 h 38"/>
              <a:gd name="T78" fmla="*/ 2653237 w 227"/>
              <a:gd name="T79" fmla="*/ 58278 h 38"/>
              <a:gd name="T80" fmla="*/ 2635781 w 227"/>
              <a:gd name="T81" fmla="*/ 103605 h 38"/>
              <a:gd name="T82" fmla="*/ 2618326 w 227"/>
              <a:gd name="T83" fmla="*/ 97130 h 38"/>
              <a:gd name="T84" fmla="*/ 2583415 w 227"/>
              <a:gd name="T85" fmla="*/ 32377 h 38"/>
              <a:gd name="T86" fmla="*/ 2443771 w 227"/>
              <a:gd name="T87" fmla="*/ 64753 h 38"/>
              <a:gd name="T88" fmla="*/ 2496137 w 227"/>
              <a:gd name="T89" fmla="*/ 12951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7" h="38">
                <a:moveTo>
                  <a:pt x="146" y="20"/>
                </a:moveTo>
                <a:cubicBezTo>
                  <a:pt x="145" y="21"/>
                  <a:pt x="144" y="22"/>
                  <a:pt x="143" y="24"/>
                </a:cubicBezTo>
                <a:cubicBezTo>
                  <a:pt x="144" y="24"/>
                  <a:pt x="144" y="24"/>
                  <a:pt x="144" y="24"/>
                </a:cubicBezTo>
                <a:cubicBezTo>
                  <a:pt x="152" y="24"/>
                  <a:pt x="160" y="24"/>
                  <a:pt x="168" y="24"/>
                </a:cubicBezTo>
                <a:cubicBezTo>
                  <a:pt x="172" y="23"/>
                  <a:pt x="176" y="23"/>
                  <a:pt x="180" y="23"/>
                </a:cubicBezTo>
                <a:cubicBezTo>
                  <a:pt x="182" y="23"/>
                  <a:pt x="183" y="23"/>
                  <a:pt x="184" y="23"/>
                </a:cubicBezTo>
                <a:cubicBezTo>
                  <a:pt x="187" y="23"/>
                  <a:pt x="190" y="23"/>
                  <a:pt x="192" y="23"/>
                </a:cubicBezTo>
                <a:cubicBezTo>
                  <a:pt x="196" y="23"/>
                  <a:pt x="199" y="23"/>
                  <a:pt x="202" y="23"/>
                </a:cubicBezTo>
                <a:cubicBezTo>
                  <a:pt x="206" y="22"/>
                  <a:pt x="210" y="22"/>
                  <a:pt x="213" y="22"/>
                </a:cubicBezTo>
                <a:cubicBezTo>
                  <a:pt x="216" y="22"/>
                  <a:pt x="219" y="22"/>
                  <a:pt x="221" y="22"/>
                </a:cubicBezTo>
                <a:cubicBezTo>
                  <a:pt x="223" y="22"/>
                  <a:pt x="225" y="22"/>
                  <a:pt x="227" y="23"/>
                </a:cubicBezTo>
                <a:cubicBezTo>
                  <a:pt x="226" y="23"/>
                  <a:pt x="226" y="23"/>
                  <a:pt x="226" y="23"/>
                </a:cubicBezTo>
                <a:cubicBezTo>
                  <a:pt x="225" y="23"/>
                  <a:pt x="225" y="23"/>
                  <a:pt x="224" y="23"/>
                </a:cubicBezTo>
                <a:cubicBezTo>
                  <a:pt x="221" y="23"/>
                  <a:pt x="217" y="24"/>
                  <a:pt x="214" y="24"/>
                </a:cubicBezTo>
                <a:cubicBezTo>
                  <a:pt x="212" y="24"/>
                  <a:pt x="211" y="24"/>
                  <a:pt x="209" y="24"/>
                </a:cubicBezTo>
                <a:cubicBezTo>
                  <a:pt x="205" y="24"/>
                  <a:pt x="201" y="24"/>
                  <a:pt x="197" y="24"/>
                </a:cubicBezTo>
                <a:cubicBezTo>
                  <a:pt x="191" y="24"/>
                  <a:pt x="185" y="25"/>
                  <a:pt x="178" y="25"/>
                </a:cubicBezTo>
                <a:cubicBezTo>
                  <a:pt x="176" y="25"/>
                  <a:pt x="173" y="25"/>
                  <a:pt x="170" y="25"/>
                </a:cubicBezTo>
                <a:cubicBezTo>
                  <a:pt x="167" y="25"/>
                  <a:pt x="164" y="25"/>
                  <a:pt x="162" y="25"/>
                </a:cubicBezTo>
                <a:cubicBezTo>
                  <a:pt x="160" y="25"/>
                  <a:pt x="158" y="25"/>
                  <a:pt x="156" y="25"/>
                </a:cubicBezTo>
                <a:cubicBezTo>
                  <a:pt x="152" y="25"/>
                  <a:pt x="149" y="25"/>
                  <a:pt x="145" y="25"/>
                </a:cubicBezTo>
                <a:cubicBezTo>
                  <a:pt x="144" y="25"/>
                  <a:pt x="143" y="25"/>
                  <a:pt x="142" y="25"/>
                </a:cubicBezTo>
                <a:cubicBezTo>
                  <a:pt x="141" y="25"/>
                  <a:pt x="141" y="26"/>
                  <a:pt x="141" y="26"/>
                </a:cubicBezTo>
                <a:cubicBezTo>
                  <a:pt x="139" y="27"/>
                  <a:pt x="138" y="29"/>
                  <a:pt x="136" y="30"/>
                </a:cubicBezTo>
                <a:cubicBezTo>
                  <a:pt x="135" y="31"/>
                  <a:pt x="134" y="32"/>
                  <a:pt x="133" y="33"/>
                </a:cubicBezTo>
                <a:cubicBezTo>
                  <a:pt x="132" y="34"/>
                  <a:pt x="132" y="35"/>
                  <a:pt x="131" y="35"/>
                </a:cubicBezTo>
                <a:cubicBezTo>
                  <a:pt x="132" y="36"/>
                  <a:pt x="134" y="36"/>
                  <a:pt x="134" y="37"/>
                </a:cubicBezTo>
                <a:cubicBezTo>
                  <a:pt x="133" y="38"/>
                  <a:pt x="132" y="37"/>
                  <a:pt x="130" y="37"/>
                </a:cubicBezTo>
                <a:cubicBezTo>
                  <a:pt x="130" y="38"/>
                  <a:pt x="129" y="38"/>
                  <a:pt x="129" y="38"/>
                </a:cubicBezTo>
                <a:cubicBezTo>
                  <a:pt x="128" y="38"/>
                  <a:pt x="128" y="38"/>
                  <a:pt x="128" y="38"/>
                </a:cubicBezTo>
                <a:cubicBezTo>
                  <a:pt x="128" y="36"/>
                  <a:pt x="126" y="36"/>
                  <a:pt x="125" y="36"/>
                </a:cubicBezTo>
                <a:cubicBezTo>
                  <a:pt x="123" y="35"/>
                  <a:pt x="121" y="34"/>
                  <a:pt x="119" y="33"/>
                </a:cubicBezTo>
                <a:cubicBezTo>
                  <a:pt x="119" y="33"/>
                  <a:pt x="119" y="32"/>
                  <a:pt x="119" y="31"/>
                </a:cubicBezTo>
                <a:cubicBezTo>
                  <a:pt x="120" y="32"/>
                  <a:pt x="122" y="33"/>
                  <a:pt x="123" y="33"/>
                </a:cubicBezTo>
                <a:cubicBezTo>
                  <a:pt x="124" y="34"/>
                  <a:pt x="124" y="34"/>
                  <a:pt x="125" y="33"/>
                </a:cubicBezTo>
                <a:cubicBezTo>
                  <a:pt x="126" y="31"/>
                  <a:pt x="127" y="29"/>
                  <a:pt x="128" y="28"/>
                </a:cubicBezTo>
                <a:cubicBezTo>
                  <a:pt x="128" y="27"/>
                  <a:pt x="129" y="26"/>
                  <a:pt x="129" y="26"/>
                </a:cubicBezTo>
                <a:cubicBezTo>
                  <a:pt x="129" y="25"/>
                  <a:pt x="129" y="25"/>
                  <a:pt x="128" y="25"/>
                </a:cubicBezTo>
                <a:cubicBezTo>
                  <a:pt x="124" y="25"/>
                  <a:pt x="120" y="25"/>
                  <a:pt x="116" y="25"/>
                </a:cubicBezTo>
                <a:cubicBezTo>
                  <a:pt x="111" y="25"/>
                  <a:pt x="106" y="25"/>
                  <a:pt x="102" y="25"/>
                </a:cubicBezTo>
                <a:cubicBezTo>
                  <a:pt x="99" y="25"/>
                  <a:pt x="97" y="25"/>
                  <a:pt x="94" y="25"/>
                </a:cubicBezTo>
                <a:cubicBezTo>
                  <a:pt x="90" y="25"/>
                  <a:pt x="86" y="25"/>
                  <a:pt x="81" y="25"/>
                </a:cubicBezTo>
                <a:cubicBezTo>
                  <a:pt x="80" y="25"/>
                  <a:pt x="79" y="25"/>
                  <a:pt x="78" y="25"/>
                </a:cubicBezTo>
                <a:cubicBezTo>
                  <a:pt x="76" y="25"/>
                  <a:pt x="75" y="25"/>
                  <a:pt x="73" y="25"/>
                </a:cubicBezTo>
                <a:cubicBezTo>
                  <a:pt x="70" y="25"/>
                  <a:pt x="66" y="25"/>
                  <a:pt x="63" y="25"/>
                </a:cubicBezTo>
                <a:cubicBezTo>
                  <a:pt x="60" y="24"/>
                  <a:pt x="58" y="24"/>
                  <a:pt x="55" y="24"/>
                </a:cubicBezTo>
                <a:cubicBezTo>
                  <a:pt x="53" y="24"/>
                  <a:pt x="51" y="24"/>
                  <a:pt x="48" y="24"/>
                </a:cubicBezTo>
                <a:cubicBezTo>
                  <a:pt x="42" y="24"/>
                  <a:pt x="36" y="24"/>
                  <a:pt x="29" y="24"/>
                </a:cubicBezTo>
                <a:cubicBezTo>
                  <a:pt x="24" y="24"/>
                  <a:pt x="19" y="24"/>
                  <a:pt x="13" y="23"/>
                </a:cubicBezTo>
                <a:cubicBezTo>
                  <a:pt x="11" y="23"/>
                  <a:pt x="9" y="24"/>
                  <a:pt x="7" y="24"/>
                </a:cubicBezTo>
                <a:cubicBezTo>
                  <a:pt x="5" y="24"/>
                  <a:pt x="3" y="23"/>
                  <a:pt x="2" y="23"/>
                </a:cubicBezTo>
                <a:cubicBezTo>
                  <a:pt x="1" y="23"/>
                  <a:pt x="1" y="23"/>
                  <a:pt x="0" y="22"/>
                </a:cubicBezTo>
                <a:cubicBezTo>
                  <a:pt x="2" y="22"/>
                  <a:pt x="3" y="22"/>
                  <a:pt x="5" y="22"/>
                </a:cubicBezTo>
                <a:cubicBezTo>
                  <a:pt x="7" y="22"/>
                  <a:pt x="9" y="22"/>
                  <a:pt x="11" y="21"/>
                </a:cubicBezTo>
                <a:cubicBezTo>
                  <a:pt x="11" y="21"/>
                  <a:pt x="11" y="21"/>
                  <a:pt x="11" y="21"/>
                </a:cubicBezTo>
                <a:cubicBezTo>
                  <a:pt x="12" y="22"/>
                  <a:pt x="14" y="22"/>
                  <a:pt x="15" y="22"/>
                </a:cubicBezTo>
                <a:cubicBezTo>
                  <a:pt x="20" y="22"/>
                  <a:pt x="26" y="22"/>
                  <a:pt x="31" y="22"/>
                </a:cubicBezTo>
                <a:cubicBezTo>
                  <a:pt x="35" y="22"/>
                  <a:pt x="38" y="22"/>
                  <a:pt x="41" y="22"/>
                </a:cubicBezTo>
                <a:cubicBezTo>
                  <a:pt x="42" y="22"/>
                  <a:pt x="43" y="22"/>
                  <a:pt x="44" y="22"/>
                </a:cubicBezTo>
                <a:cubicBezTo>
                  <a:pt x="45" y="22"/>
                  <a:pt x="46" y="22"/>
                  <a:pt x="47" y="22"/>
                </a:cubicBezTo>
                <a:cubicBezTo>
                  <a:pt x="53" y="23"/>
                  <a:pt x="58" y="23"/>
                  <a:pt x="64" y="23"/>
                </a:cubicBezTo>
                <a:cubicBezTo>
                  <a:pt x="69" y="23"/>
                  <a:pt x="74" y="23"/>
                  <a:pt x="80" y="23"/>
                </a:cubicBezTo>
                <a:cubicBezTo>
                  <a:pt x="83" y="23"/>
                  <a:pt x="87" y="23"/>
                  <a:pt x="90" y="23"/>
                </a:cubicBezTo>
                <a:cubicBezTo>
                  <a:pt x="94" y="23"/>
                  <a:pt x="97" y="23"/>
                  <a:pt x="101" y="23"/>
                </a:cubicBezTo>
                <a:cubicBezTo>
                  <a:pt x="104" y="23"/>
                  <a:pt x="107" y="23"/>
                  <a:pt x="110" y="23"/>
                </a:cubicBezTo>
                <a:cubicBezTo>
                  <a:pt x="112" y="23"/>
                  <a:pt x="114" y="23"/>
                  <a:pt x="116" y="23"/>
                </a:cubicBezTo>
                <a:cubicBezTo>
                  <a:pt x="121" y="23"/>
                  <a:pt x="125" y="23"/>
                  <a:pt x="129" y="24"/>
                </a:cubicBezTo>
                <a:cubicBezTo>
                  <a:pt x="130" y="24"/>
                  <a:pt x="131" y="23"/>
                  <a:pt x="132" y="22"/>
                </a:cubicBezTo>
                <a:cubicBezTo>
                  <a:pt x="134" y="20"/>
                  <a:pt x="135" y="17"/>
                  <a:pt x="137" y="15"/>
                </a:cubicBezTo>
                <a:cubicBezTo>
                  <a:pt x="138" y="15"/>
                  <a:pt x="138" y="14"/>
                  <a:pt x="138" y="14"/>
                </a:cubicBezTo>
                <a:cubicBezTo>
                  <a:pt x="138" y="13"/>
                  <a:pt x="137" y="11"/>
                  <a:pt x="136" y="10"/>
                </a:cubicBezTo>
                <a:cubicBezTo>
                  <a:pt x="135" y="9"/>
                  <a:pt x="135" y="8"/>
                  <a:pt x="134" y="7"/>
                </a:cubicBezTo>
                <a:cubicBezTo>
                  <a:pt x="134" y="6"/>
                  <a:pt x="134" y="6"/>
                  <a:pt x="135" y="5"/>
                </a:cubicBezTo>
                <a:cubicBezTo>
                  <a:pt x="136" y="5"/>
                  <a:pt x="136" y="5"/>
                  <a:pt x="136" y="6"/>
                </a:cubicBezTo>
                <a:cubicBezTo>
                  <a:pt x="137" y="7"/>
                  <a:pt x="137" y="8"/>
                  <a:pt x="138" y="10"/>
                </a:cubicBezTo>
                <a:cubicBezTo>
                  <a:pt x="139" y="7"/>
                  <a:pt x="139" y="4"/>
                  <a:pt x="140" y="1"/>
                </a:cubicBezTo>
                <a:cubicBezTo>
                  <a:pt x="139" y="2"/>
                  <a:pt x="139" y="2"/>
                  <a:pt x="139" y="2"/>
                </a:cubicBezTo>
                <a:cubicBezTo>
                  <a:pt x="138" y="2"/>
                  <a:pt x="138" y="2"/>
                  <a:pt x="138" y="2"/>
                </a:cubicBezTo>
                <a:cubicBezTo>
                  <a:pt x="137" y="1"/>
                  <a:pt x="137" y="1"/>
                  <a:pt x="138" y="0"/>
                </a:cubicBezTo>
                <a:cubicBezTo>
                  <a:pt x="139" y="0"/>
                  <a:pt x="140" y="0"/>
                  <a:pt x="141" y="0"/>
                </a:cubicBezTo>
                <a:cubicBezTo>
                  <a:pt x="143" y="0"/>
                  <a:pt x="145" y="1"/>
                  <a:pt x="146" y="1"/>
                </a:cubicBezTo>
                <a:cubicBezTo>
                  <a:pt x="147" y="2"/>
                  <a:pt x="148" y="2"/>
                  <a:pt x="149" y="3"/>
                </a:cubicBezTo>
                <a:cubicBezTo>
                  <a:pt x="152" y="5"/>
                  <a:pt x="154" y="8"/>
                  <a:pt x="155" y="12"/>
                </a:cubicBezTo>
                <a:cubicBezTo>
                  <a:pt x="156" y="14"/>
                  <a:pt x="156" y="16"/>
                  <a:pt x="156" y="18"/>
                </a:cubicBezTo>
                <a:cubicBezTo>
                  <a:pt x="156" y="19"/>
                  <a:pt x="156" y="20"/>
                  <a:pt x="155" y="21"/>
                </a:cubicBezTo>
                <a:cubicBezTo>
                  <a:pt x="154" y="23"/>
                  <a:pt x="153" y="24"/>
                  <a:pt x="151" y="23"/>
                </a:cubicBezTo>
                <a:cubicBezTo>
                  <a:pt x="150" y="23"/>
                  <a:pt x="149" y="22"/>
                  <a:pt x="147" y="21"/>
                </a:cubicBezTo>
                <a:cubicBezTo>
                  <a:pt x="147" y="21"/>
                  <a:pt x="146" y="21"/>
                  <a:pt x="146" y="20"/>
                </a:cubicBezTo>
                <a:close/>
                <a:moveTo>
                  <a:pt x="145" y="9"/>
                </a:moveTo>
                <a:cubicBezTo>
                  <a:pt x="145" y="9"/>
                  <a:pt x="145" y="10"/>
                  <a:pt x="144" y="10"/>
                </a:cubicBezTo>
                <a:cubicBezTo>
                  <a:pt x="143" y="11"/>
                  <a:pt x="142" y="12"/>
                  <a:pt x="143" y="14"/>
                </a:cubicBezTo>
                <a:cubicBezTo>
                  <a:pt x="142" y="14"/>
                  <a:pt x="142" y="14"/>
                  <a:pt x="142" y="15"/>
                </a:cubicBezTo>
                <a:cubicBezTo>
                  <a:pt x="143" y="16"/>
                  <a:pt x="144" y="16"/>
                  <a:pt x="145" y="17"/>
                </a:cubicBezTo>
                <a:cubicBezTo>
                  <a:pt x="145" y="14"/>
                  <a:pt x="145" y="12"/>
                  <a:pt x="146" y="9"/>
                </a:cubicBezTo>
                <a:cubicBezTo>
                  <a:pt x="146" y="9"/>
                  <a:pt x="146" y="8"/>
                  <a:pt x="146" y="8"/>
                </a:cubicBezTo>
                <a:cubicBezTo>
                  <a:pt x="146" y="6"/>
                  <a:pt x="146" y="5"/>
                  <a:pt x="146" y="3"/>
                </a:cubicBezTo>
                <a:cubicBezTo>
                  <a:pt x="146" y="3"/>
                  <a:pt x="145" y="3"/>
                  <a:pt x="145" y="3"/>
                </a:cubicBezTo>
                <a:cubicBezTo>
                  <a:pt x="144" y="5"/>
                  <a:pt x="144" y="7"/>
                  <a:pt x="143" y="9"/>
                </a:cubicBezTo>
                <a:cubicBezTo>
                  <a:pt x="144" y="9"/>
                  <a:pt x="145" y="8"/>
                  <a:pt x="145" y="9"/>
                </a:cubicBezTo>
                <a:close/>
                <a:moveTo>
                  <a:pt x="126" y="34"/>
                </a:moveTo>
                <a:cubicBezTo>
                  <a:pt x="128" y="35"/>
                  <a:pt x="129" y="35"/>
                  <a:pt x="130" y="34"/>
                </a:cubicBezTo>
                <a:cubicBezTo>
                  <a:pt x="130" y="33"/>
                  <a:pt x="131" y="32"/>
                  <a:pt x="132" y="32"/>
                </a:cubicBezTo>
                <a:cubicBezTo>
                  <a:pt x="134" y="30"/>
                  <a:pt x="135" y="28"/>
                  <a:pt x="137" y="27"/>
                </a:cubicBezTo>
                <a:cubicBezTo>
                  <a:pt x="138" y="26"/>
                  <a:pt x="138" y="25"/>
                  <a:pt x="139" y="24"/>
                </a:cubicBezTo>
                <a:cubicBezTo>
                  <a:pt x="141" y="23"/>
                  <a:pt x="143" y="21"/>
                  <a:pt x="145" y="20"/>
                </a:cubicBezTo>
                <a:cubicBezTo>
                  <a:pt x="143" y="18"/>
                  <a:pt x="141" y="17"/>
                  <a:pt x="139" y="15"/>
                </a:cubicBezTo>
                <a:cubicBezTo>
                  <a:pt x="139" y="16"/>
                  <a:pt x="138" y="16"/>
                  <a:pt x="138" y="16"/>
                </a:cubicBezTo>
                <a:cubicBezTo>
                  <a:pt x="136" y="19"/>
                  <a:pt x="134" y="22"/>
                  <a:pt x="132" y="24"/>
                </a:cubicBezTo>
                <a:cubicBezTo>
                  <a:pt x="132" y="24"/>
                  <a:pt x="132" y="24"/>
                  <a:pt x="132" y="25"/>
                </a:cubicBezTo>
                <a:cubicBezTo>
                  <a:pt x="131" y="26"/>
                  <a:pt x="130" y="27"/>
                  <a:pt x="129" y="29"/>
                </a:cubicBezTo>
                <a:cubicBezTo>
                  <a:pt x="128" y="31"/>
                  <a:pt x="127" y="32"/>
                  <a:pt x="126" y="34"/>
                </a:cubicBezTo>
                <a:close/>
                <a:moveTo>
                  <a:pt x="148" y="5"/>
                </a:moveTo>
                <a:cubicBezTo>
                  <a:pt x="148" y="7"/>
                  <a:pt x="147" y="9"/>
                  <a:pt x="147" y="11"/>
                </a:cubicBezTo>
                <a:cubicBezTo>
                  <a:pt x="147" y="13"/>
                  <a:pt x="147" y="15"/>
                  <a:pt x="147" y="17"/>
                </a:cubicBezTo>
                <a:cubicBezTo>
                  <a:pt x="146" y="17"/>
                  <a:pt x="146" y="17"/>
                  <a:pt x="146" y="18"/>
                </a:cubicBezTo>
                <a:cubicBezTo>
                  <a:pt x="146" y="18"/>
                  <a:pt x="147" y="18"/>
                  <a:pt x="147" y="18"/>
                </a:cubicBezTo>
                <a:cubicBezTo>
                  <a:pt x="148" y="18"/>
                  <a:pt x="148" y="19"/>
                  <a:pt x="148" y="19"/>
                </a:cubicBezTo>
                <a:cubicBezTo>
                  <a:pt x="149" y="20"/>
                  <a:pt x="150" y="20"/>
                  <a:pt x="151" y="21"/>
                </a:cubicBezTo>
                <a:cubicBezTo>
                  <a:pt x="153" y="21"/>
                  <a:pt x="154" y="21"/>
                  <a:pt x="154" y="19"/>
                </a:cubicBezTo>
                <a:cubicBezTo>
                  <a:pt x="155" y="15"/>
                  <a:pt x="154" y="12"/>
                  <a:pt x="152" y="9"/>
                </a:cubicBezTo>
                <a:cubicBezTo>
                  <a:pt x="152" y="9"/>
                  <a:pt x="152" y="9"/>
                  <a:pt x="152" y="9"/>
                </a:cubicBezTo>
                <a:cubicBezTo>
                  <a:pt x="152" y="10"/>
                  <a:pt x="152" y="11"/>
                  <a:pt x="152" y="12"/>
                </a:cubicBezTo>
                <a:cubicBezTo>
                  <a:pt x="152" y="13"/>
                  <a:pt x="152" y="14"/>
                  <a:pt x="151" y="16"/>
                </a:cubicBezTo>
                <a:cubicBezTo>
                  <a:pt x="151" y="16"/>
                  <a:pt x="151" y="16"/>
                  <a:pt x="151" y="16"/>
                </a:cubicBezTo>
                <a:cubicBezTo>
                  <a:pt x="151" y="16"/>
                  <a:pt x="150" y="16"/>
                  <a:pt x="150" y="16"/>
                </a:cubicBezTo>
                <a:cubicBezTo>
                  <a:pt x="150" y="16"/>
                  <a:pt x="150" y="15"/>
                  <a:pt x="150" y="15"/>
                </a:cubicBezTo>
                <a:cubicBezTo>
                  <a:pt x="150" y="14"/>
                  <a:pt x="150" y="12"/>
                  <a:pt x="150" y="11"/>
                </a:cubicBezTo>
                <a:cubicBezTo>
                  <a:pt x="149" y="9"/>
                  <a:pt x="150" y="8"/>
                  <a:pt x="151" y="7"/>
                </a:cubicBezTo>
                <a:cubicBezTo>
                  <a:pt x="150" y="6"/>
                  <a:pt x="149" y="6"/>
                  <a:pt x="148" y="5"/>
                </a:cubicBezTo>
                <a:close/>
                <a:moveTo>
                  <a:pt x="141" y="2"/>
                </a:moveTo>
                <a:cubicBezTo>
                  <a:pt x="141" y="4"/>
                  <a:pt x="141" y="6"/>
                  <a:pt x="141" y="8"/>
                </a:cubicBezTo>
                <a:cubicBezTo>
                  <a:pt x="141" y="8"/>
                  <a:pt x="140" y="9"/>
                  <a:pt x="140" y="10"/>
                </a:cubicBezTo>
                <a:cubicBezTo>
                  <a:pt x="140" y="10"/>
                  <a:pt x="141" y="10"/>
                  <a:pt x="141" y="11"/>
                </a:cubicBezTo>
                <a:cubicBezTo>
                  <a:pt x="141" y="11"/>
                  <a:pt x="141" y="11"/>
                  <a:pt x="141" y="11"/>
                </a:cubicBezTo>
                <a:cubicBezTo>
                  <a:pt x="142" y="8"/>
                  <a:pt x="142" y="5"/>
                  <a:pt x="143" y="2"/>
                </a:cubicBezTo>
                <a:cubicBezTo>
                  <a:pt x="143" y="1"/>
                  <a:pt x="142" y="1"/>
                  <a:pt x="141" y="2"/>
                </a:cubicBezTo>
                <a:close/>
              </a:path>
            </a:pathLst>
          </a:custGeom>
          <a:noFill/>
          <a:ln w="9525" cap="flat">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22" name="Freeform 603">
            <a:extLst>
              <a:ext uri="{FF2B5EF4-FFF2-40B4-BE49-F238E27FC236}">
                <a16:creationId xmlns:a16="http://schemas.microsoft.com/office/drawing/2014/main" id="{A5F094BD-85E4-B763-55F8-12A9F5941F06}"/>
              </a:ext>
            </a:extLst>
          </p:cNvPr>
          <p:cNvSpPr>
            <a:spLocks/>
          </p:cNvSpPr>
          <p:nvPr/>
        </p:nvSpPr>
        <p:spPr bwMode="auto">
          <a:xfrm>
            <a:off x="10855325" y="2528888"/>
            <a:ext cx="74612" cy="3294062"/>
          </a:xfrm>
          <a:custGeom>
            <a:avLst/>
            <a:gdLst>
              <a:gd name="T0" fmla="*/ 65286 w 8"/>
              <a:gd name="T1" fmla="*/ 3274037 h 329"/>
              <a:gd name="T2" fmla="*/ 46633 w 8"/>
              <a:gd name="T3" fmla="*/ 3093815 h 329"/>
              <a:gd name="T4" fmla="*/ 37306 w 8"/>
              <a:gd name="T5" fmla="*/ 2933618 h 329"/>
              <a:gd name="T6" fmla="*/ 27980 w 8"/>
              <a:gd name="T7" fmla="*/ 2763408 h 329"/>
              <a:gd name="T8" fmla="*/ 9327 w 8"/>
              <a:gd name="T9" fmla="*/ 2553148 h 329"/>
              <a:gd name="T10" fmla="*/ 9327 w 8"/>
              <a:gd name="T11" fmla="*/ 2322864 h 329"/>
              <a:gd name="T12" fmla="*/ 9327 w 8"/>
              <a:gd name="T13" fmla="*/ 2122617 h 329"/>
              <a:gd name="T14" fmla="*/ 0 w 8"/>
              <a:gd name="T15" fmla="*/ 1842272 h 329"/>
              <a:gd name="T16" fmla="*/ 9327 w 8"/>
              <a:gd name="T17" fmla="*/ 1742148 h 329"/>
              <a:gd name="T18" fmla="*/ 0 w 8"/>
              <a:gd name="T19" fmla="*/ 1652037 h 329"/>
              <a:gd name="T20" fmla="*/ 9327 w 8"/>
              <a:gd name="T21" fmla="*/ 1461803 h 329"/>
              <a:gd name="T22" fmla="*/ 0 w 8"/>
              <a:gd name="T23" fmla="*/ 1371691 h 329"/>
              <a:gd name="T24" fmla="*/ 0 w 8"/>
              <a:gd name="T25" fmla="*/ 1191469 h 329"/>
              <a:gd name="T26" fmla="*/ 0 w 8"/>
              <a:gd name="T27" fmla="*/ 1121383 h 329"/>
              <a:gd name="T28" fmla="*/ 0 w 8"/>
              <a:gd name="T29" fmla="*/ 931148 h 329"/>
              <a:gd name="T30" fmla="*/ 9327 w 8"/>
              <a:gd name="T31" fmla="*/ 700864 h 329"/>
              <a:gd name="T32" fmla="*/ 18653 w 8"/>
              <a:gd name="T33" fmla="*/ 520642 h 329"/>
              <a:gd name="T34" fmla="*/ 37306 w 8"/>
              <a:gd name="T35" fmla="*/ 380469 h 329"/>
              <a:gd name="T36" fmla="*/ 55959 w 8"/>
              <a:gd name="T37" fmla="*/ 150185 h 329"/>
              <a:gd name="T38" fmla="*/ 65286 w 8"/>
              <a:gd name="T39" fmla="*/ 10012 h 329"/>
              <a:gd name="T40" fmla="*/ 74612 w 8"/>
              <a:gd name="T41" fmla="*/ 40049 h 329"/>
              <a:gd name="T42" fmla="*/ 65286 w 8"/>
              <a:gd name="T43" fmla="*/ 230284 h 329"/>
              <a:gd name="T44" fmla="*/ 46633 w 8"/>
              <a:gd name="T45" fmla="*/ 390482 h 329"/>
              <a:gd name="T46" fmla="*/ 37306 w 8"/>
              <a:gd name="T47" fmla="*/ 490605 h 329"/>
              <a:gd name="T48" fmla="*/ 27980 w 8"/>
              <a:gd name="T49" fmla="*/ 640790 h 329"/>
              <a:gd name="T50" fmla="*/ 18653 w 8"/>
              <a:gd name="T51" fmla="*/ 941161 h 329"/>
              <a:gd name="T52" fmla="*/ 18653 w 8"/>
              <a:gd name="T53" fmla="*/ 1171445 h 329"/>
              <a:gd name="T54" fmla="*/ 18653 w 8"/>
              <a:gd name="T55" fmla="*/ 1411741 h 329"/>
              <a:gd name="T56" fmla="*/ 18653 w 8"/>
              <a:gd name="T57" fmla="*/ 1601975 h 329"/>
              <a:gd name="T58" fmla="*/ 18653 w 8"/>
              <a:gd name="T59" fmla="*/ 1752161 h 329"/>
              <a:gd name="T60" fmla="*/ 18653 w 8"/>
              <a:gd name="T61" fmla="*/ 1912358 h 329"/>
              <a:gd name="T62" fmla="*/ 18653 w 8"/>
              <a:gd name="T63" fmla="*/ 2072556 h 329"/>
              <a:gd name="T64" fmla="*/ 27980 w 8"/>
              <a:gd name="T65" fmla="*/ 2392951 h 329"/>
              <a:gd name="T66" fmla="*/ 27980 w 8"/>
              <a:gd name="T67" fmla="*/ 2613222 h 329"/>
              <a:gd name="T68" fmla="*/ 46633 w 8"/>
              <a:gd name="T69" fmla="*/ 2833494 h 329"/>
              <a:gd name="T70" fmla="*/ 55959 w 8"/>
              <a:gd name="T71" fmla="*/ 3003704 h 329"/>
              <a:gd name="T72" fmla="*/ 74612 w 8"/>
              <a:gd name="T73" fmla="*/ 3254013 h 329"/>
              <a:gd name="T74" fmla="*/ 65286 w 8"/>
              <a:gd name="T75" fmla="*/ 3294062 h 3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 h="329">
                <a:moveTo>
                  <a:pt x="7" y="329"/>
                </a:moveTo>
                <a:cubicBezTo>
                  <a:pt x="7" y="328"/>
                  <a:pt x="7" y="328"/>
                  <a:pt x="7" y="327"/>
                </a:cubicBezTo>
                <a:cubicBezTo>
                  <a:pt x="7" y="324"/>
                  <a:pt x="7" y="321"/>
                  <a:pt x="6" y="318"/>
                </a:cubicBezTo>
                <a:cubicBezTo>
                  <a:pt x="6" y="315"/>
                  <a:pt x="6" y="312"/>
                  <a:pt x="5" y="309"/>
                </a:cubicBezTo>
                <a:cubicBezTo>
                  <a:pt x="5" y="307"/>
                  <a:pt x="5" y="304"/>
                  <a:pt x="5" y="301"/>
                </a:cubicBezTo>
                <a:cubicBezTo>
                  <a:pt x="4" y="298"/>
                  <a:pt x="4" y="296"/>
                  <a:pt x="4" y="293"/>
                </a:cubicBezTo>
                <a:cubicBezTo>
                  <a:pt x="4" y="289"/>
                  <a:pt x="4" y="286"/>
                  <a:pt x="3" y="282"/>
                </a:cubicBezTo>
                <a:cubicBezTo>
                  <a:pt x="3" y="280"/>
                  <a:pt x="3" y="278"/>
                  <a:pt x="3" y="276"/>
                </a:cubicBezTo>
                <a:cubicBezTo>
                  <a:pt x="2" y="272"/>
                  <a:pt x="2" y="268"/>
                  <a:pt x="2" y="264"/>
                </a:cubicBezTo>
                <a:cubicBezTo>
                  <a:pt x="1" y="261"/>
                  <a:pt x="1" y="258"/>
                  <a:pt x="1" y="255"/>
                </a:cubicBezTo>
                <a:cubicBezTo>
                  <a:pt x="1" y="250"/>
                  <a:pt x="1" y="246"/>
                  <a:pt x="1" y="242"/>
                </a:cubicBezTo>
                <a:cubicBezTo>
                  <a:pt x="1" y="238"/>
                  <a:pt x="1" y="235"/>
                  <a:pt x="1" y="232"/>
                </a:cubicBezTo>
                <a:cubicBezTo>
                  <a:pt x="1" y="229"/>
                  <a:pt x="1" y="225"/>
                  <a:pt x="1" y="222"/>
                </a:cubicBezTo>
                <a:cubicBezTo>
                  <a:pt x="1" y="219"/>
                  <a:pt x="1" y="216"/>
                  <a:pt x="1" y="212"/>
                </a:cubicBezTo>
                <a:cubicBezTo>
                  <a:pt x="1" y="208"/>
                  <a:pt x="1" y="203"/>
                  <a:pt x="1" y="199"/>
                </a:cubicBezTo>
                <a:cubicBezTo>
                  <a:pt x="1" y="194"/>
                  <a:pt x="0" y="189"/>
                  <a:pt x="0" y="184"/>
                </a:cubicBezTo>
                <a:cubicBezTo>
                  <a:pt x="0" y="182"/>
                  <a:pt x="1" y="181"/>
                  <a:pt x="1" y="179"/>
                </a:cubicBezTo>
                <a:cubicBezTo>
                  <a:pt x="1" y="178"/>
                  <a:pt x="1" y="176"/>
                  <a:pt x="1" y="174"/>
                </a:cubicBezTo>
                <a:cubicBezTo>
                  <a:pt x="1" y="174"/>
                  <a:pt x="1" y="173"/>
                  <a:pt x="1" y="173"/>
                </a:cubicBezTo>
                <a:cubicBezTo>
                  <a:pt x="1" y="170"/>
                  <a:pt x="0" y="167"/>
                  <a:pt x="0" y="165"/>
                </a:cubicBezTo>
                <a:cubicBezTo>
                  <a:pt x="0" y="161"/>
                  <a:pt x="0" y="157"/>
                  <a:pt x="0" y="153"/>
                </a:cubicBezTo>
                <a:cubicBezTo>
                  <a:pt x="0" y="151"/>
                  <a:pt x="1" y="148"/>
                  <a:pt x="1" y="146"/>
                </a:cubicBezTo>
                <a:cubicBezTo>
                  <a:pt x="1" y="146"/>
                  <a:pt x="0" y="145"/>
                  <a:pt x="0" y="145"/>
                </a:cubicBezTo>
                <a:cubicBezTo>
                  <a:pt x="0" y="142"/>
                  <a:pt x="0" y="140"/>
                  <a:pt x="0" y="137"/>
                </a:cubicBezTo>
                <a:cubicBezTo>
                  <a:pt x="0" y="134"/>
                  <a:pt x="0" y="132"/>
                  <a:pt x="0" y="129"/>
                </a:cubicBezTo>
                <a:cubicBezTo>
                  <a:pt x="0" y="125"/>
                  <a:pt x="0" y="122"/>
                  <a:pt x="0" y="119"/>
                </a:cubicBezTo>
                <a:cubicBezTo>
                  <a:pt x="0" y="117"/>
                  <a:pt x="0" y="116"/>
                  <a:pt x="0" y="115"/>
                </a:cubicBezTo>
                <a:cubicBezTo>
                  <a:pt x="0" y="114"/>
                  <a:pt x="0" y="113"/>
                  <a:pt x="0" y="112"/>
                </a:cubicBezTo>
                <a:cubicBezTo>
                  <a:pt x="0" y="110"/>
                  <a:pt x="0" y="107"/>
                  <a:pt x="0" y="105"/>
                </a:cubicBezTo>
                <a:cubicBezTo>
                  <a:pt x="0" y="101"/>
                  <a:pt x="0" y="97"/>
                  <a:pt x="0" y="93"/>
                </a:cubicBezTo>
                <a:cubicBezTo>
                  <a:pt x="0" y="88"/>
                  <a:pt x="0" y="84"/>
                  <a:pt x="1" y="79"/>
                </a:cubicBezTo>
                <a:cubicBezTo>
                  <a:pt x="1" y="76"/>
                  <a:pt x="1" y="73"/>
                  <a:pt x="1" y="70"/>
                </a:cubicBezTo>
                <a:cubicBezTo>
                  <a:pt x="1" y="66"/>
                  <a:pt x="2" y="63"/>
                  <a:pt x="2" y="60"/>
                </a:cubicBezTo>
                <a:cubicBezTo>
                  <a:pt x="2" y="57"/>
                  <a:pt x="2" y="55"/>
                  <a:pt x="2" y="52"/>
                </a:cubicBezTo>
                <a:cubicBezTo>
                  <a:pt x="2" y="50"/>
                  <a:pt x="2" y="48"/>
                  <a:pt x="3" y="47"/>
                </a:cubicBezTo>
                <a:cubicBezTo>
                  <a:pt x="4" y="44"/>
                  <a:pt x="3" y="40"/>
                  <a:pt x="4" y="38"/>
                </a:cubicBezTo>
                <a:cubicBezTo>
                  <a:pt x="4" y="34"/>
                  <a:pt x="4" y="31"/>
                  <a:pt x="5" y="28"/>
                </a:cubicBezTo>
                <a:cubicBezTo>
                  <a:pt x="5" y="24"/>
                  <a:pt x="5" y="19"/>
                  <a:pt x="6" y="15"/>
                </a:cubicBezTo>
                <a:cubicBezTo>
                  <a:pt x="6" y="12"/>
                  <a:pt x="6" y="9"/>
                  <a:pt x="6" y="6"/>
                </a:cubicBezTo>
                <a:cubicBezTo>
                  <a:pt x="6" y="4"/>
                  <a:pt x="6" y="2"/>
                  <a:pt x="7" y="1"/>
                </a:cubicBezTo>
                <a:cubicBezTo>
                  <a:pt x="7" y="0"/>
                  <a:pt x="7" y="0"/>
                  <a:pt x="7" y="0"/>
                </a:cubicBezTo>
                <a:cubicBezTo>
                  <a:pt x="8" y="1"/>
                  <a:pt x="8" y="2"/>
                  <a:pt x="8" y="4"/>
                </a:cubicBezTo>
                <a:cubicBezTo>
                  <a:pt x="8" y="6"/>
                  <a:pt x="8" y="8"/>
                  <a:pt x="8" y="10"/>
                </a:cubicBezTo>
                <a:cubicBezTo>
                  <a:pt x="7" y="14"/>
                  <a:pt x="7" y="18"/>
                  <a:pt x="7" y="23"/>
                </a:cubicBezTo>
                <a:cubicBezTo>
                  <a:pt x="6" y="26"/>
                  <a:pt x="6" y="29"/>
                  <a:pt x="6" y="32"/>
                </a:cubicBezTo>
                <a:cubicBezTo>
                  <a:pt x="5" y="35"/>
                  <a:pt x="5" y="37"/>
                  <a:pt x="5" y="39"/>
                </a:cubicBezTo>
                <a:cubicBezTo>
                  <a:pt x="5" y="41"/>
                  <a:pt x="5" y="43"/>
                  <a:pt x="5" y="44"/>
                </a:cubicBezTo>
                <a:cubicBezTo>
                  <a:pt x="4" y="46"/>
                  <a:pt x="4" y="48"/>
                  <a:pt x="4" y="49"/>
                </a:cubicBezTo>
                <a:cubicBezTo>
                  <a:pt x="4" y="53"/>
                  <a:pt x="4" y="57"/>
                  <a:pt x="3" y="61"/>
                </a:cubicBezTo>
                <a:cubicBezTo>
                  <a:pt x="3" y="62"/>
                  <a:pt x="3" y="63"/>
                  <a:pt x="3" y="64"/>
                </a:cubicBezTo>
                <a:cubicBezTo>
                  <a:pt x="3" y="70"/>
                  <a:pt x="2" y="76"/>
                  <a:pt x="2" y="81"/>
                </a:cubicBezTo>
                <a:cubicBezTo>
                  <a:pt x="2" y="86"/>
                  <a:pt x="2" y="90"/>
                  <a:pt x="2" y="94"/>
                </a:cubicBezTo>
                <a:cubicBezTo>
                  <a:pt x="1" y="98"/>
                  <a:pt x="2" y="103"/>
                  <a:pt x="2" y="107"/>
                </a:cubicBezTo>
                <a:cubicBezTo>
                  <a:pt x="2" y="110"/>
                  <a:pt x="2" y="114"/>
                  <a:pt x="2" y="117"/>
                </a:cubicBezTo>
                <a:cubicBezTo>
                  <a:pt x="2" y="121"/>
                  <a:pt x="2" y="125"/>
                  <a:pt x="2" y="129"/>
                </a:cubicBezTo>
                <a:cubicBezTo>
                  <a:pt x="2" y="133"/>
                  <a:pt x="2" y="137"/>
                  <a:pt x="2" y="141"/>
                </a:cubicBezTo>
                <a:cubicBezTo>
                  <a:pt x="2" y="145"/>
                  <a:pt x="2" y="149"/>
                  <a:pt x="2" y="152"/>
                </a:cubicBezTo>
                <a:cubicBezTo>
                  <a:pt x="2" y="155"/>
                  <a:pt x="2" y="158"/>
                  <a:pt x="2" y="160"/>
                </a:cubicBezTo>
                <a:cubicBezTo>
                  <a:pt x="2" y="163"/>
                  <a:pt x="2" y="165"/>
                  <a:pt x="2" y="167"/>
                </a:cubicBezTo>
                <a:cubicBezTo>
                  <a:pt x="2" y="170"/>
                  <a:pt x="2" y="173"/>
                  <a:pt x="2" y="175"/>
                </a:cubicBezTo>
                <a:cubicBezTo>
                  <a:pt x="2" y="178"/>
                  <a:pt x="2" y="182"/>
                  <a:pt x="2" y="185"/>
                </a:cubicBezTo>
                <a:cubicBezTo>
                  <a:pt x="2" y="187"/>
                  <a:pt x="2" y="189"/>
                  <a:pt x="2" y="191"/>
                </a:cubicBezTo>
                <a:cubicBezTo>
                  <a:pt x="2" y="193"/>
                  <a:pt x="2" y="195"/>
                  <a:pt x="2" y="197"/>
                </a:cubicBezTo>
                <a:cubicBezTo>
                  <a:pt x="2" y="201"/>
                  <a:pt x="2" y="204"/>
                  <a:pt x="2" y="207"/>
                </a:cubicBezTo>
                <a:cubicBezTo>
                  <a:pt x="3" y="214"/>
                  <a:pt x="3" y="221"/>
                  <a:pt x="3" y="227"/>
                </a:cubicBezTo>
                <a:cubicBezTo>
                  <a:pt x="3" y="231"/>
                  <a:pt x="3" y="235"/>
                  <a:pt x="3" y="239"/>
                </a:cubicBezTo>
                <a:cubicBezTo>
                  <a:pt x="3" y="242"/>
                  <a:pt x="3" y="246"/>
                  <a:pt x="3" y="249"/>
                </a:cubicBezTo>
                <a:cubicBezTo>
                  <a:pt x="3" y="253"/>
                  <a:pt x="3" y="257"/>
                  <a:pt x="3" y="261"/>
                </a:cubicBezTo>
                <a:cubicBezTo>
                  <a:pt x="3" y="264"/>
                  <a:pt x="3" y="268"/>
                  <a:pt x="4" y="271"/>
                </a:cubicBezTo>
                <a:cubicBezTo>
                  <a:pt x="4" y="275"/>
                  <a:pt x="4" y="279"/>
                  <a:pt x="5" y="283"/>
                </a:cubicBezTo>
                <a:cubicBezTo>
                  <a:pt x="5" y="285"/>
                  <a:pt x="5" y="288"/>
                  <a:pt x="5" y="290"/>
                </a:cubicBezTo>
                <a:cubicBezTo>
                  <a:pt x="6" y="294"/>
                  <a:pt x="6" y="297"/>
                  <a:pt x="6" y="300"/>
                </a:cubicBezTo>
                <a:cubicBezTo>
                  <a:pt x="7" y="305"/>
                  <a:pt x="7" y="310"/>
                  <a:pt x="8" y="316"/>
                </a:cubicBezTo>
                <a:cubicBezTo>
                  <a:pt x="8" y="319"/>
                  <a:pt x="8" y="322"/>
                  <a:pt x="8" y="325"/>
                </a:cubicBezTo>
                <a:cubicBezTo>
                  <a:pt x="8" y="326"/>
                  <a:pt x="8" y="327"/>
                  <a:pt x="8" y="329"/>
                </a:cubicBezTo>
                <a:cubicBezTo>
                  <a:pt x="8" y="329"/>
                  <a:pt x="7" y="329"/>
                  <a:pt x="7" y="329"/>
                </a:cubicBezTo>
                <a:cubicBezTo>
                  <a:pt x="7" y="329"/>
                  <a:pt x="7" y="329"/>
                  <a:pt x="7" y="329"/>
                </a:cubicBezTo>
                <a:close/>
              </a:path>
            </a:pathLst>
          </a:custGeom>
          <a:noFill/>
          <a:ln w="9525" cap="flat">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23" name="Freeform 604">
            <a:extLst>
              <a:ext uri="{FF2B5EF4-FFF2-40B4-BE49-F238E27FC236}">
                <a16:creationId xmlns:a16="http://schemas.microsoft.com/office/drawing/2014/main" id="{C0A00E2A-A098-9162-DDE6-80ED31B12868}"/>
              </a:ext>
            </a:extLst>
          </p:cNvPr>
          <p:cNvSpPr>
            <a:spLocks/>
          </p:cNvSpPr>
          <p:nvPr/>
        </p:nvSpPr>
        <p:spPr bwMode="auto">
          <a:xfrm>
            <a:off x="725487" y="2560638"/>
            <a:ext cx="10085388" cy="34925"/>
          </a:xfrm>
          <a:custGeom>
            <a:avLst/>
            <a:gdLst>
              <a:gd name="T0" fmla="*/ 10085388 w 241"/>
              <a:gd name="T1" fmla="*/ 13970 h 5"/>
              <a:gd name="T2" fmla="*/ 9876148 w 241"/>
              <a:gd name="T3" fmla="*/ 27940 h 5"/>
              <a:gd name="T4" fmla="*/ 9332123 w 241"/>
              <a:gd name="T5" fmla="*/ 34925 h 5"/>
              <a:gd name="T6" fmla="*/ 8620705 w 241"/>
              <a:gd name="T7" fmla="*/ 34925 h 5"/>
              <a:gd name="T8" fmla="*/ 8453313 w 241"/>
              <a:gd name="T9" fmla="*/ 34925 h 5"/>
              <a:gd name="T10" fmla="*/ 8369617 w 241"/>
              <a:gd name="T11" fmla="*/ 34925 h 5"/>
              <a:gd name="T12" fmla="*/ 7825592 w 241"/>
              <a:gd name="T13" fmla="*/ 34925 h 5"/>
              <a:gd name="T14" fmla="*/ 7574503 w 241"/>
              <a:gd name="T15" fmla="*/ 27940 h 5"/>
              <a:gd name="T16" fmla="*/ 7197870 w 241"/>
              <a:gd name="T17" fmla="*/ 27940 h 5"/>
              <a:gd name="T18" fmla="*/ 6695693 w 241"/>
              <a:gd name="T19" fmla="*/ 27940 h 5"/>
              <a:gd name="T20" fmla="*/ 6319061 w 241"/>
              <a:gd name="T21" fmla="*/ 27940 h 5"/>
              <a:gd name="T22" fmla="*/ 5775035 w 241"/>
              <a:gd name="T23" fmla="*/ 27940 h 5"/>
              <a:gd name="T24" fmla="*/ 5523947 w 241"/>
              <a:gd name="T25" fmla="*/ 27940 h 5"/>
              <a:gd name="T26" fmla="*/ 5398403 w 241"/>
              <a:gd name="T27" fmla="*/ 27940 h 5"/>
              <a:gd name="T28" fmla="*/ 5105466 w 241"/>
              <a:gd name="T29" fmla="*/ 27940 h 5"/>
              <a:gd name="T30" fmla="*/ 4728833 w 241"/>
              <a:gd name="T31" fmla="*/ 27940 h 5"/>
              <a:gd name="T32" fmla="*/ 4268504 w 241"/>
              <a:gd name="T33" fmla="*/ 27940 h 5"/>
              <a:gd name="T34" fmla="*/ 3975568 w 241"/>
              <a:gd name="T35" fmla="*/ 20955 h 5"/>
              <a:gd name="T36" fmla="*/ 3933720 w 241"/>
              <a:gd name="T37" fmla="*/ 20955 h 5"/>
              <a:gd name="T38" fmla="*/ 3598935 w 241"/>
              <a:gd name="T39" fmla="*/ 20955 h 5"/>
              <a:gd name="T40" fmla="*/ 3054910 w 241"/>
              <a:gd name="T41" fmla="*/ 20955 h 5"/>
              <a:gd name="T42" fmla="*/ 2636429 w 241"/>
              <a:gd name="T43" fmla="*/ 13970 h 5"/>
              <a:gd name="T44" fmla="*/ 2552733 w 241"/>
              <a:gd name="T45" fmla="*/ 13970 h 5"/>
              <a:gd name="T46" fmla="*/ 2385341 w 241"/>
              <a:gd name="T47" fmla="*/ 13970 h 5"/>
              <a:gd name="T48" fmla="*/ 2259796 w 241"/>
              <a:gd name="T49" fmla="*/ 13970 h 5"/>
              <a:gd name="T50" fmla="*/ 1757619 w 241"/>
              <a:gd name="T51" fmla="*/ 13970 h 5"/>
              <a:gd name="T52" fmla="*/ 1380987 w 241"/>
              <a:gd name="T53" fmla="*/ 13970 h 5"/>
              <a:gd name="T54" fmla="*/ 1171746 w 241"/>
              <a:gd name="T55" fmla="*/ 13970 h 5"/>
              <a:gd name="T56" fmla="*/ 460329 w 241"/>
              <a:gd name="T57" fmla="*/ 20955 h 5"/>
              <a:gd name="T58" fmla="*/ 209240 w 241"/>
              <a:gd name="T59" fmla="*/ 20955 h 5"/>
              <a:gd name="T60" fmla="*/ 41848 w 241"/>
              <a:gd name="T61" fmla="*/ 13970 h 5"/>
              <a:gd name="T62" fmla="*/ 41848 w 241"/>
              <a:gd name="T63" fmla="*/ 0 h 5"/>
              <a:gd name="T64" fmla="*/ 125544 w 241"/>
              <a:gd name="T65" fmla="*/ 0 h 5"/>
              <a:gd name="T66" fmla="*/ 711417 w 241"/>
              <a:gd name="T67" fmla="*/ 6985 h 5"/>
              <a:gd name="T68" fmla="*/ 1088050 w 241"/>
              <a:gd name="T69" fmla="*/ 6985 h 5"/>
              <a:gd name="T70" fmla="*/ 1422835 w 241"/>
              <a:gd name="T71" fmla="*/ 6985 h 5"/>
              <a:gd name="T72" fmla="*/ 1925012 w 241"/>
              <a:gd name="T73" fmla="*/ 6985 h 5"/>
              <a:gd name="T74" fmla="*/ 2343493 w 241"/>
              <a:gd name="T75" fmla="*/ 6985 h 5"/>
              <a:gd name="T76" fmla="*/ 2594581 w 241"/>
              <a:gd name="T77" fmla="*/ 6985 h 5"/>
              <a:gd name="T78" fmla="*/ 3180454 w 241"/>
              <a:gd name="T79" fmla="*/ 6985 h 5"/>
              <a:gd name="T80" fmla="*/ 3766327 w 241"/>
              <a:gd name="T81" fmla="*/ 13970 h 5"/>
              <a:gd name="T82" fmla="*/ 4017416 w 241"/>
              <a:gd name="T83" fmla="*/ 13970 h 5"/>
              <a:gd name="T84" fmla="*/ 4352201 w 241"/>
              <a:gd name="T85" fmla="*/ 13970 h 5"/>
              <a:gd name="T86" fmla="*/ 4770681 w 241"/>
              <a:gd name="T87" fmla="*/ 13970 h 5"/>
              <a:gd name="T88" fmla="*/ 5314707 w 241"/>
              <a:gd name="T89" fmla="*/ 13970 h 5"/>
              <a:gd name="T90" fmla="*/ 5691339 w 241"/>
              <a:gd name="T91" fmla="*/ 13970 h 5"/>
              <a:gd name="T92" fmla="*/ 6319061 w 241"/>
              <a:gd name="T93" fmla="*/ 13970 h 5"/>
              <a:gd name="T94" fmla="*/ 6653845 w 241"/>
              <a:gd name="T95" fmla="*/ 13970 h 5"/>
              <a:gd name="T96" fmla="*/ 7281566 w 241"/>
              <a:gd name="T97" fmla="*/ 13970 h 5"/>
              <a:gd name="T98" fmla="*/ 7951136 w 241"/>
              <a:gd name="T99" fmla="*/ 20955 h 5"/>
              <a:gd name="T100" fmla="*/ 8495161 w 241"/>
              <a:gd name="T101" fmla="*/ 20955 h 5"/>
              <a:gd name="T102" fmla="*/ 9332123 w 241"/>
              <a:gd name="T103" fmla="*/ 20955 h 5"/>
              <a:gd name="T104" fmla="*/ 9541363 w 241"/>
              <a:gd name="T105" fmla="*/ 20955 h 5"/>
              <a:gd name="T106" fmla="*/ 9834300 w 241"/>
              <a:gd name="T107" fmla="*/ 13970 h 5"/>
              <a:gd name="T108" fmla="*/ 10043540 w 241"/>
              <a:gd name="T109" fmla="*/ 13970 h 5"/>
              <a:gd name="T110" fmla="*/ 10085388 w 241"/>
              <a:gd name="T111" fmla="*/ 13970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noFill/>
          <a:ln w="9525" cap="flat">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24" name="Freeform 605">
            <a:extLst>
              <a:ext uri="{FF2B5EF4-FFF2-40B4-BE49-F238E27FC236}">
                <a16:creationId xmlns:a16="http://schemas.microsoft.com/office/drawing/2014/main" id="{A7FE6567-E41E-34F1-C4D8-876F586E62B0}"/>
              </a:ext>
            </a:extLst>
          </p:cNvPr>
          <p:cNvSpPr>
            <a:spLocks/>
          </p:cNvSpPr>
          <p:nvPr/>
        </p:nvSpPr>
        <p:spPr bwMode="auto">
          <a:xfrm>
            <a:off x="652462" y="2549525"/>
            <a:ext cx="38100" cy="3294063"/>
          </a:xfrm>
          <a:custGeom>
            <a:avLst/>
            <a:gdLst>
              <a:gd name="T0" fmla="*/ 28575 w 4"/>
              <a:gd name="T1" fmla="*/ 3294063 h 319"/>
              <a:gd name="T2" fmla="*/ 28575 w 4"/>
              <a:gd name="T3" fmla="*/ 3149496 h 319"/>
              <a:gd name="T4" fmla="*/ 28575 w 4"/>
              <a:gd name="T5" fmla="*/ 3004929 h 319"/>
              <a:gd name="T6" fmla="*/ 28575 w 4"/>
              <a:gd name="T7" fmla="*/ 2870688 h 319"/>
              <a:gd name="T8" fmla="*/ 28575 w 4"/>
              <a:gd name="T9" fmla="*/ 2633185 h 319"/>
              <a:gd name="T10" fmla="*/ 28575 w 4"/>
              <a:gd name="T11" fmla="*/ 2488618 h 319"/>
              <a:gd name="T12" fmla="*/ 19050 w 4"/>
              <a:gd name="T13" fmla="*/ 2209810 h 319"/>
              <a:gd name="T14" fmla="*/ 9525 w 4"/>
              <a:gd name="T15" fmla="*/ 1972307 h 319"/>
              <a:gd name="T16" fmla="*/ 0 w 4"/>
              <a:gd name="T17" fmla="*/ 1786435 h 319"/>
              <a:gd name="T18" fmla="*/ 0 w 4"/>
              <a:gd name="T19" fmla="*/ 1631542 h 319"/>
              <a:gd name="T20" fmla="*/ 0 w 4"/>
              <a:gd name="T21" fmla="*/ 1497301 h 319"/>
              <a:gd name="T22" fmla="*/ 0 w 4"/>
              <a:gd name="T23" fmla="*/ 1425018 h 319"/>
              <a:gd name="T24" fmla="*/ 0 w 4"/>
              <a:gd name="T25" fmla="*/ 1239146 h 319"/>
              <a:gd name="T26" fmla="*/ 0 w 4"/>
              <a:gd name="T27" fmla="*/ 1011969 h 319"/>
              <a:gd name="T28" fmla="*/ 9525 w 4"/>
              <a:gd name="T29" fmla="*/ 805445 h 319"/>
              <a:gd name="T30" fmla="*/ 9525 w 4"/>
              <a:gd name="T31" fmla="*/ 547289 h 319"/>
              <a:gd name="T32" fmla="*/ 9525 w 4"/>
              <a:gd name="T33" fmla="*/ 371744 h 319"/>
              <a:gd name="T34" fmla="*/ 9525 w 4"/>
              <a:gd name="T35" fmla="*/ 206524 h 319"/>
              <a:gd name="T36" fmla="*/ 9525 w 4"/>
              <a:gd name="T37" fmla="*/ 10326 h 319"/>
              <a:gd name="T38" fmla="*/ 28575 w 4"/>
              <a:gd name="T39" fmla="*/ 51631 h 319"/>
              <a:gd name="T40" fmla="*/ 28575 w 4"/>
              <a:gd name="T41" fmla="*/ 185872 h 319"/>
              <a:gd name="T42" fmla="*/ 28575 w 4"/>
              <a:gd name="T43" fmla="*/ 278808 h 319"/>
              <a:gd name="T44" fmla="*/ 19050 w 4"/>
              <a:gd name="T45" fmla="*/ 423375 h 319"/>
              <a:gd name="T46" fmla="*/ 19050 w 4"/>
              <a:gd name="T47" fmla="*/ 619573 h 319"/>
              <a:gd name="T48" fmla="*/ 19050 w 4"/>
              <a:gd name="T49" fmla="*/ 898381 h 319"/>
              <a:gd name="T50" fmla="*/ 19050 w 4"/>
              <a:gd name="T51" fmla="*/ 1094579 h 319"/>
              <a:gd name="T52" fmla="*/ 19050 w 4"/>
              <a:gd name="T53" fmla="*/ 1373387 h 319"/>
              <a:gd name="T54" fmla="*/ 19050 w 4"/>
              <a:gd name="T55" fmla="*/ 1517954 h 319"/>
              <a:gd name="T56" fmla="*/ 19050 w 4"/>
              <a:gd name="T57" fmla="*/ 1714152 h 319"/>
              <a:gd name="T58" fmla="*/ 19050 w 4"/>
              <a:gd name="T59" fmla="*/ 1879371 h 319"/>
              <a:gd name="T60" fmla="*/ 19050 w 4"/>
              <a:gd name="T61" fmla="*/ 2054917 h 319"/>
              <a:gd name="T62" fmla="*/ 28575 w 4"/>
              <a:gd name="T63" fmla="*/ 2282094 h 319"/>
              <a:gd name="T64" fmla="*/ 38100 w 4"/>
              <a:gd name="T65" fmla="*/ 2509271 h 319"/>
              <a:gd name="T66" fmla="*/ 38100 w 4"/>
              <a:gd name="T67" fmla="*/ 2664164 h 319"/>
              <a:gd name="T68" fmla="*/ 38100 w 4"/>
              <a:gd name="T69" fmla="*/ 2777752 h 319"/>
              <a:gd name="T70" fmla="*/ 38100 w 4"/>
              <a:gd name="T71" fmla="*/ 3077212 h 319"/>
              <a:gd name="T72" fmla="*/ 28575 w 4"/>
              <a:gd name="T73" fmla="*/ 3294063 h 3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 h="319">
                <a:moveTo>
                  <a:pt x="3" y="319"/>
                </a:moveTo>
                <a:cubicBezTo>
                  <a:pt x="3" y="319"/>
                  <a:pt x="3" y="319"/>
                  <a:pt x="3" y="319"/>
                </a:cubicBezTo>
                <a:cubicBezTo>
                  <a:pt x="3" y="318"/>
                  <a:pt x="3" y="318"/>
                  <a:pt x="3" y="317"/>
                </a:cubicBezTo>
                <a:cubicBezTo>
                  <a:pt x="3" y="313"/>
                  <a:pt x="3" y="309"/>
                  <a:pt x="3" y="305"/>
                </a:cubicBezTo>
                <a:cubicBezTo>
                  <a:pt x="3" y="303"/>
                  <a:pt x="3" y="302"/>
                  <a:pt x="3" y="300"/>
                </a:cubicBezTo>
                <a:cubicBezTo>
                  <a:pt x="3" y="297"/>
                  <a:pt x="3" y="294"/>
                  <a:pt x="3" y="291"/>
                </a:cubicBezTo>
                <a:cubicBezTo>
                  <a:pt x="3" y="288"/>
                  <a:pt x="3" y="285"/>
                  <a:pt x="3" y="282"/>
                </a:cubicBezTo>
                <a:cubicBezTo>
                  <a:pt x="3" y="281"/>
                  <a:pt x="3" y="279"/>
                  <a:pt x="3" y="278"/>
                </a:cubicBezTo>
                <a:cubicBezTo>
                  <a:pt x="3" y="275"/>
                  <a:pt x="3" y="273"/>
                  <a:pt x="3" y="270"/>
                </a:cubicBezTo>
                <a:cubicBezTo>
                  <a:pt x="3" y="265"/>
                  <a:pt x="3" y="260"/>
                  <a:pt x="3" y="255"/>
                </a:cubicBezTo>
                <a:cubicBezTo>
                  <a:pt x="3" y="253"/>
                  <a:pt x="3" y="251"/>
                  <a:pt x="3" y="250"/>
                </a:cubicBezTo>
                <a:cubicBezTo>
                  <a:pt x="3" y="247"/>
                  <a:pt x="3" y="244"/>
                  <a:pt x="3" y="241"/>
                </a:cubicBezTo>
                <a:cubicBezTo>
                  <a:pt x="3" y="238"/>
                  <a:pt x="3" y="234"/>
                  <a:pt x="2" y="231"/>
                </a:cubicBezTo>
                <a:cubicBezTo>
                  <a:pt x="2" y="225"/>
                  <a:pt x="2" y="220"/>
                  <a:pt x="2" y="214"/>
                </a:cubicBezTo>
                <a:cubicBezTo>
                  <a:pt x="2" y="210"/>
                  <a:pt x="1" y="206"/>
                  <a:pt x="1" y="202"/>
                </a:cubicBezTo>
                <a:cubicBezTo>
                  <a:pt x="1" y="198"/>
                  <a:pt x="1" y="195"/>
                  <a:pt x="1" y="191"/>
                </a:cubicBezTo>
                <a:cubicBezTo>
                  <a:pt x="1" y="188"/>
                  <a:pt x="0" y="185"/>
                  <a:pt x="0" y="182"/>
                </a:cubicBezTo>
                <a:cubicBezTo>
                  <a:pt x="0" y="179"/>
                  <a:pt x="0" y="176"/>
                  <a:pt x="0" y="173"/>
                </a:cubicBezTo>
                <a:cubicBezTo>
                  <a:pt x="0" y="170"/>
                  <a:pt x="0" y="166"/>
                  <a:pt x="0" y="163"/>
                </a:cubicBezTo>
                <a:cubicBezTo>
                  <a:pt x="0" y="161"/>
                  <a:pt x="0" y="160"/>
                  <a:pt x="0" y="158"/>
                </a:cubicBezTo>
                <a:cubicBezTo>
                  <a:pt x="0" y="156"/>
                  <a:pt x="0" y="154"/>
                  <a:pt x="0" y="153"/>
                </a:cubicBezTo>
                <a:cubicBezTo>
                  <a:pt x="0" y="150"/>
                  <a:pt x="0" y="147"/>
                  <a:pt x="0" y="145"/>
                </a:cubicBezTo>
                <a:cubicBezTo>
                  <a:pt x="0" y="143"/>
                  <a:pt x="0" y="142"/>
                  <a:pt x="0" y="140"/>
                </a:cubicBezTo>
                <a:cubicBezTo>
                  <a:pt x="0" y="140"/>
                  <a:pt x="0" y="139"/>
                  <a:pt x="0" y="138"/>
                </a:cubicBezTo>
                <a:cubicBezTo>
                  <a:pt x="0" y="136"/>
                  <a:pt x="0" y="134"/>
                  <a:pt x="0" y="132"/>
                </a:cubicBezTo>
                <a:cubicBezTo>
                  <a:pt x="0" y="128"/>
                  <a:pt x="0" y="124"/>
                  <a:pt x="0" y="120"/>
                </a:cubicBezTo>
                <a:cubicBezTo>
                  <a:pt x="0" y="118"/>
                  <a:pt x="0" y="116"/>
                  <a:pt x="0" y="113"/>
                </a:cubicBezTo>
                <a:cubicBezTo>
                  <a:pt x="1" y="108"/>
                  <a:pt x="0" y="103"/>
                  <a:pt x="0" y="98"/>
                </a:cubicBezTo>
                <a:cubicBezTo>
                  <a:pt x="1" y="95"/>
                  <a:pt x="1" y="93"/>
                  <a:pt x="1" y="91"/>
                </a:cubicBezTo>
                <a:cubicBezTo>
                  <a:pt x="1" y="87"/>
                  <a:pt x="1" y="82"/>
                  <a:pt x="1" y="78"/>
                </a:cubicBezTo>
                <a:cubicBezTo>
                  <a:pt x="1" y="75"/>
                  <a:pt x="1" y="71"/>
                  <a:pt x="1" y="67"/>
                </a:cubicBezTo>
                <a:cubicBezTo>
                  <a:pt x="1" y="62"/>
                  <a:pt x="1" y="58"/>
                  <a:pt x="1" y="53"/>
                </a:cubicBezTo>
                <a:cubicBezTo>
                  <a:pt x="1" y="50"/>
                  <a:pt x="1" y="48"/>
                  <a:pt x="1" y="45"/>
                </a:cubicBezTo>
                <a:cubicBezTo>
                  <a:pt x="1" y="42"/>
                  <a:pt x="1" y="39"/>
                  <a:pt x="1" y="36"/>
                </a:cubicBezTo>
                <a:cubicBezTo>
                  <a:pt x="1" y="34"/>
                  <a:pt x="1" y="32"/>
                  <a:pt x="1" y="30"/>
                </a:cubicBezTo>
                <a:cubicBezTo>
                  <a:pt x="2" y="26"/>
                  <a:pt x="1" y="23"/>
                  <a:pt x="1" y="20"/>
                </a:cubicBezTo>
                <a:cubicBezTo>
                  <a:pt x="1" y="16"/>
                  <a:pt x="2" y="13"/>
                  <a:pt x="1" y="9"/>
                </a:cubicBezTo>
                <a:cubicBezTo>
                  <a:pt x="1" y="6"/>
                  <a:pt x="1" y="3"/>
                  <a:pt x="1" y="1"/>
                </a:cubicBezTo>
                <a:cubicBezTo>
                  <a:pt x="1" y="0"/>
                  <a:pt x="1" y="0"/>
                  <a:pt x="1" y="0"/>
                </a:cubicBezTo>
                <a:cubicBezTo>
                  <a:pt x="2" y="1"/>
                  <a:pt x="3" y="3"/>
                  <a:pt x="3" y="5"/>
                </a:cubicBezTo>
                <a:cubicBezTo>
                  <a:pt x="3" y="7"/>
                  <a:pt x="3" y="8"/>
                  <a:pt x="3" y="10"/>
                </a:cubicBezTo>
                <a:cubicBezTo>
                  <a:pt x="3" y="13"/>
                  <a:pt x="3" y="15"/>
                  <a:pt x="3" y="18"/>
                </a:cubicBezTo>
                <a:cubicBezTo>
                  <a:pt x="3" y="20"/>
                  <a:pt x="3" y="22"/>
                  <a:pt x="3" y="24"/>
                </a:cubicBezTo>
                <a:cubicBezTo>
                  <a:pt x="3" y="25"/>
                  <a:pt x="3" y="26"/>
                  <a:pt x="3" y="27"/>
                </a:cubicBezTo>
                <a:cubicBezTo>
                  <a:pt x="3" y="29"/>
                  <a:pt x="3" y="31"/>
                  <a:pt x="3" y="33"/>
                </a:cubicBezTo>
                <a:cubicBezTo>
                  <a:pt x="3" y="35"/>
                  <a:pt x="2" y="38"/>
                  <a:pt x="2" y="41"/>
                </a:cubicBezTo>
                <a:cubicBezTo>
                  <a:pt x="3" y="43"/>
                  <a:pt x="2" y="45"/>
                  <a:pt x="2" y="47"/>
                </a:cubicBezTo>
                <a:cubicBezTo>
                  <a:pt x="2" y="51"/>
                  <a:pt x="2" y="56"/>
                  <a:pt x="2" y="60"/>
                </a:cubicBezTo>
                <a:cubicBezTo>
                  <a:pt x="2" y="65"/>
                  <a:pt x="2" y="69"/>
                  <a:pt x="2" y="73"/>
                </a:cubicBezTo>
                <a:cubicBezTo>
                  <a:pt x="2" y="78"/>
                  <a:pt x="2" y="82"/>
                  <a:pt x="2" y="87"/>
                </a:cubicBezTo>
                <a:cubicBezTo>
                  <a:pt x="2" y="90"/>
                  <a:pt x="2" y="94"/>
                  <a:pt x="2" y="98"/>
                </a:cubicBezTo>
                <a:cubicBezTo>
                  <a:pt x="1" y="100"/>
                  <a:pt x="2" y="103"/>
                  <a:pt x="2" y="106"/>
                </a:cubicBezTo>
                <a:cubicBezTo>
                  <a:pt x="2" y="110"/>
                  <a:pt x="2" y="113"/>
                  <a:pt x="1" y="117"/>
                </a:cubicBezTo>
                <a:cubicBezTo>
                  <a:pt x="1" y="122"/>
                  <a:pt x="2" y="127"/>
                  <a:pt x="2" y="133"/>
                </a:cubicBezTo>
                <a:cubicBezTo>
                  <a:pt x="2" y="136"/>
                  <a:pt x="2" y="139"/>
                  <a:pt x="2" y="143"/>
                </a:cubicBezTo>
                <a:cubicBezTo>
                  <a:pt x="2" y="144"/>
                  <a:pt x="2" y="145"/>
                  <a:pt x="2" y="147"/>
                </a:cubicBezTo>
                <a:cubicBezTo>
                  <a:pt x="2" y="151"/>
                  <a:pt x="2" y="156"/>
                  <a:pt x="2" y="161"/>
                </a:cubicBezTo>
                <a:cubicBezTo>
                  <a:pt x="2" y="163"/>
                  <a:pt x="2" y="164"/>
                  <a:pt x="2" y="166"/>
                </a:cubicBezTo>
                <a:cubicBezTo>
                  <a:pt x="2" y="167"/>
                  <a:pt x="2" y="168"/>
                  <a:pt x="2" y="170"/>
                </a:cubicBezTo>
                <a:cubicBezTo>
                  <a:pt x="2" y="174"/>
                  <a:pt x="2" y="178"/>
                  <a:pt x="2" y="182"/>
                </a:cubicBezTo>
                <a:cubicBezTo>
                  <a:pt x="2" y="185"/>
                  <a:pt x="2" y="188"/>
                  <a:pt x="2" y="191"/>
                </a:cubicBezTo>
                <a:cubicBezTo>
                  <a:pt x="2" y="193"/>
                  <a:pt x="2" y="196"/>
                  <a:pt x="2" y="199"/>
                </a:cubicBezTo>
                <a:cubicBezTo>
                  <a:pt x="2" y="202"/>
                  <a:pt x="2" y="205"/>
                  <a:pt x="3" y="208"/>
                </a:cubicBezTo>
                <a:cubicBezTo>
                  <a:pt x="3" y="212"/>
                  <a:pt x="3" y="217"/>
                  <a:pt x="3" y="221"/>
                </a:cubicBezTo>
                <a:cubicBezTo>
                  <a:pt x="3" y="224"/>
                  <a:pt x="3" y="228"/>
                  <a:pt x="3" y="231"/>
                </a:cubicBezTo>
                <a:cubicBezTo>
                  <a:pt x="4" y="235"/>
                  <a:pt x="4" y="239"/>
                  <a:pt x="4" y="243"/>
                </a:cubicBezTo>
                <a:cubicBezTo>
                  <a:pt x="4" y="246"/>
                  <a:pt x="4" y="248"/>
                  <a:pt x="4" y="250"/>
                </a:cubicBezTo>
                <a:cubicBezTo>
                  <a:pt x="4" y="253"/>
                  <a:pt x="4" y="255"/>
                  <a:pt x="4" y="258"/>
                </a:cubicBezTo>
                <a:cubicBezTo>
                  <a:pt x="4" y="261"/>
                  <a:pt x="4" y="264"/>
                  <a:pt x="4" y="267"/>
                </a:cubicBezTo>
                <a:cubicBezTo>
                  <a:pt x="4" y="268"/>
                  <a:pt x="4" y="268"/>
                  <a:pt x="4" y="269"/>
                </a:cubicBezTo>
                <a:cubicBezTo>
                  <a:pt x="4" y="276"/>
                  <a:pt x="4" y="283"/>
                  <a:pt x="4" y="291"/>
                </a:cubicBezTo>
                <a:cubicBezTo>
                  <a:pt x="4" y="293"/>
                  <a:pt x="4" y="296"/>
                  <a:pt x="4" y="298"/>
                </a:cubicBezTo>
                <a:cubicBezTo>
                  <a:pt x="4" y="301"/>
                  <a:pt x="4" y="305"/>
                  <a:pt x="4" y="308"/>
                </a:cubicBezTo>
                <a:cubicBezTo>
                  <a:pt x="4" y="312"/>
                  <a:pt x="4" y="315"/>
                  <a:pt x="3" y="319"/>
                </a:cubicBezTo>
                <a:close/>
              </a:path>
            </a:pathLst>
          </a:custGeom>
          <a:solidFill>
            <a:srgbClr val="000000"/>
          </a:solidFill>
          <a:ln w="9525" cap="flat">
            <a:solidFill>
              <a:srgbClr val="8E2457"/>
            </a:solidFill>
            <a:prstDash val="solid"/>
            <a:round/>
            <a:headEnd type="none" w="med" len="med"/>
            <a:tailEnd type="none" w="med" len="med"/>
          </a:ln>
        </p:spPr>
        <p:txBody>
          <a:bodyPr/>
          <a:lstStyle/>
          <a:p>
            <a:endParaRPr lang="en-US"/>
          </a:p>
        </p:txBody>
      </p:sp>
      <p:sp>
        <p:nvSpPr>
          <p:cNvPr id="86025" name="Freeform 604">
            <a:extLst>
              <a:ext uri="{FF2B5EF4-FFF2-40B4-BE49-F238E27FC236}">
                <a16:creationId xmlns:a16="http://schemas.microsoft.com/office/drawing/2014/main" id="{E68AD593-5E75-A4B8-6B62-73D67FD4DF57}"/>
              </a:ext>
            </a:extLst>
          </p:cNvPr>
          <p:cNvSpPr>
            <a:spLocks/>
          </p:cNvSpPr>
          <p:nvPr/>
        </p:nvSpPr>
        <p:spPr bwMode="auto">
          <a:xfrm>
            <a:off x="679450" y="3268663"/>
            <a:ext cx="10086975" cy="33337"/>
          </a:xfrm>
          <a:custGeom>
            <a:avLst/>
            <a:gdLst>
              <a:gd name="T0" fmla="*/ 10086975 w 241"/>
              <a:gd name="T1" fmla="*/ 13335 h 5"/>
              <a:gd name="T2" fmla="*/ 9877702 w 241"/>
              <a:gd name="T3" fmla="*/ 26670 h 5"/>
              <a:gd name="T4" fmla="*/ 9333591 w 241"/>
              <a:gd name="T5" fmla="*/ 33337 h 5"/>
              <a:gd name="T6" fmla="*/ 8622062 w 241"/>
              <a:gd name="T7" fmla="*/ 33337 h 5"/>
              <a:gd name="T8" fmla="*/ 8454643 w 241"/>
              <a:gd name="T9" fmla="*/ 33337 h 5"/>
              <a:gd name="T10" fmla="*/ 8370934 w 241"/>
              <a:gd name="T11" fmla="*/ 33337 h 5"/>
              <a:gd name="T12" fmla="*/ 7826823 w 241"/>
              <a:gd name="T13" fmla="*/ 33337 h 5"/>
              <a:gd name="T14" fmla="*/ 7575695 w 241"/>
              <a:gd name="T15" fmla="*/ 26670 h 5"/>
              <a:gd name="T16" fmla="*/ 7199003 w 241"/>
              <a:gd name="T17" fmla="*/ 26670 h 5"/>
              <a:gd name="T18" fmla="*/ 6696747 w 241"/>
              <a:gd name="T19" fmla="*/ 26670 h 5"/>
              <a:gd name="T20" fmla="*/ 6320055 w 241"/>
              <a:gd name="T21" fmla="*/ 26670 h 5"/>
              <a:gd name="T22" fmla="*/ 5775944 w 241"/>
              <a:gd name="T23" fmla="*/ 26670 h 5"/>
              <a:gd name="T24" fmla="*/ 5524816 w 241"/>
              <a:gd name="T25" fmla="*/ 26670 h 5"/>
              <a:gd name="T26" fmla="*/ 5399252 w 241"/>
              <a:gd name="T27" fmla="*/ 26670 h 5"/>
              <a:gd name="T28" fmla="*/ 5106270 w 241"/>
              <a:gd name="T29" fmla="*/ 26670 h 5"/>
              <a:gd name="T30" fmla="*/ 4729577 w 241"/>
              <a:gd name="T31" fmla="*/ 26670 h 5"/>
              <a:gd name="T32" fmla="*/ 4269176 w 241"/>
              <a:gd name="T33" fmla="*/ 26670 h 5"/>
              <a:gd name="T34" fmla="*/ 3976193 w 241"/>
              <a:gd name="T35" fmla="*/ 20002 h 5"/>
              <a:gd name="T36" fmla="*/ 3934339 w 241"/>
              <a:gd name="T37" fmla="*/ 20002 h 5"/>
              <a:gd name="T38" fmla="*/ 3599501 w 241"/>
              <a:gd name="T39" fmla="*/ 20002 h 5"/>
              <a:gd name="T40" fmla="*/ 3055391 w 241"/>
              <a:gd name="T41" fmla="*/ 20002 h 5"/>
              <a:gd name="T42" fmla="*/ 2636844 w 241"/>
              <a:gd name="T43" fmla="*/ 13335 h 5"/>
              <a:gd name="T44" fmla="*/ 2553135 w 241"/>
              <a:gd name="T45" fmla="*/ 13335 h 5"/>
              <a:gd name="T46" fmla="*/ 2385716 w 241"/>
              <a:gd name="T47" fmla="*/ 13335 h 5"/>
              <a:gd name="T48" fmla="*/ 2260152 w 241"/>
              <a:gd name="T49" fmla="*/ 13335 h 5"/>
              <a:gd name="T50" fmla="*/ 1757896 w 241"/>
              <a:gd name="T51" fmla="*/ 13335 h 5"/>
              <a:gd name="T52" fmla="*/ 1381204 w 241"/>
              <a:gd name="T53" fmla="*/ 13335 h 5"/>
              <a:gd name="T54" fmla="*/ 1171931 w 241"/>
              <a:gd name="T55" fmla="*/ 13335 h 5"/>
              <a:gd name="T56" fmla="*/ 460401 w 241"/>
              <a:gd name="T57" fmla="*/ 20002 h 5"/>
              <a:gd name="T58" fmla="*/ 209273 w 241"/>
              <a:gd name="T59" fmla="*/ 20002 h 5"/>
              <a:gd name="T60" fmla="*/ 41855 w 241"/>
              <a:gd name="T61" fmla="*/ 13335 h 5"/>
              <a:gd name="T62" fmla="*/ 41855 w 241"/>
              <a:gd name="T63" fmla="*/ 0 h 5"/>
              <a:gd name="T64" fmla="*/ 125564 w 241"/>
              <a:gd name="T65" fmla="*/ 0 h 5"/>
              <a:gd name="T66" fmla="*/ 711529 w 241"/>
              <a:gd name="T67" fmla="*/ 6667 h 5"/>
              <a:gd name="T68" fmla="*/ 1088221 w 241"/>
              <a:gd name="T69" fmla="*/ 6667 h 5"/>
              <a:gd name="T70" fmla="*/ 1423059 w 241"/>
              <a:gd name="T71" fmla="*/ 6667 h 5"/>
              <a:gd name="T72" fmla="*/ 1925315 w 241"/>
              <a:gd name="T73" fmla="*/ 6667 h 5"/>
              <a:gd name="T74" fmla="*/ 2343861 w 241"/>
              <a:gd name="T75" fmla="*/ 6667 h 5"/>
              <a:gd name="T76" fmla="*/ 2594989 w 241"/>
              <a:gd name="T77" fmla="*/ 6667 h 5"/>
              <a:gd name="T78" fmla="*/ 3180955 w 241"/>
              <a:gd name="T79" fmla="*/ 6667 h 5"/>
              <a:gd name="T80" fmla="*/ 3766920 w 241"/>
              <a:gd name="T81" fmla="*/ 13335 h 5"/>
              <a:gd name="T82" fmla="*/ 4018048 w 241"/>
              <a:gd name="T83" fmla="*/ 13335 h 5"/>
              <a:gd name="T84" fmla="*/ 4352885 w 241"/>
              <a:gd name="T85" fmla="*/ 13335 h 5"/>
              <a:gd name="T86" fmla="*/ 4771432 w 241"/>
              <a:gd name="T87" fmla="*/ 13335 h 5"/>
              <a:gd name="T88" fmla="*/ 5315543 w 241"/>
              <a:gd name="T89" fmla="*/ 13335 h 5"/>
              <a:gd name="T90" fmla="*/ 5692235 w 241"/>
              <a:gd name="T91" fmla="*/ 13335 h 5"/>
              <a:gd name="T92" fmla="*/ 6320055 w 241"/>
              <a:gd name="T93" fmla="*/ 13335 h 5"/>
              <a:gd name="T94" fmla="*/ 6654892 w 241"/>
              <a:gd name="T95" fmla="*/ 13335 h 5"/>
              <a:gd name="T96" fmla="*/ 7282712 w 241"/>
              <a:gd name="T97" fmla="*/ 13335 h 5"/>
              <a:gd name="T98" fmla="*/ 7952387 w 241"/>
              <a:gd name="T99" fmla="*/ 20002 h 5"/>
              <a:gd name="T100" fmla="*/ 8496498 w 241"/>
              <a:gd name="T101" fmla="*/ 20002 h 5"/>
              <a:gd name="T102" fmla="*/ 9333591 w 241"/>
              <a:gd name="T103" fmla="*/ 20002 h 5"/>
              <a:gd name="T104" fmla="*/ 9542864 w 241"/>
              <a:gd name="T105" fmla="*/ 20002 h 5"/>
              <a:gd name="T106" fmla="*/ 9835847 w 241"/>
              <a:gd name="T107" fmla="*/ 13335 h 5"/>
              <a:gd name="T108" fmla="*/ 10045120 w 241"/>
              <a:gd name="T109" fmla="*/ 13335 h 5"/>
              <a:gd name="T110" fmla="*/ 10086975 w 241"/>
              <a:gd name="T111" fmla="*/ 13335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noFill/>
          <a:ln w="9525" cap="flat">
            <a:solidFill>
              <a:srgbClr val="D6D3C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97" name="Rectangle 104">
            <a:extLst>
              <a:ext uri="{FF2B5EF4-FFF2-40B4-BE49-F238E27FC236}">
                <a16:creationId xmlns:a16="http://schemas.microsoft.com/office/drawing/2014/main" id="{76FAEBB6-9DED-90B8-00E8-357501A553D2}"/>
              </a:ext>
            </a:extLst>
          </p:cNvPr>
          <p:cNvSpPr>
            <a:spLocks noChangeArrowheads="1"/>
          </p:cNvSpPr>
          <p:nvPr/>
        </p:nvSpPr>
        <p:spPr bwMode="auto">
          <a:xfrm>
            <a:off x="7358062" y="2787650"/>
            <a:ext cx="2124075" cy="338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p>
            <a:pPr algn="ctr" eaLnBrk="0" hangingPunct="0">
              <a:spcBef>
                <a:spcPts val="200"/>
              </a:spcBef>
              <a:spcAft>
                <a:spcPts val="200"/>
              </a:spcAft>
              <a:buClr>
                <a:srgbClr val="002776"/>
              </a:buClr>
              <a:defRPr/>
            </a:pPr>
            <a:r>
              <a:rPr lang="en-US" sz="1600" b="1" i="1">
                <a:solidFill>
                  <a:srgbClr val="920056"/>
                </a:solidFill>
                <a:latin typeface="Arial" charset="0"/>
                <a:ea typeface="ＭＳ Ｐゴシック" charset="0"/>
              </a:rPr>
              <a:t>Nudges</a:t>
            </a:r>
          </a:p>
        </p:txBody>
      </p:sp>
      <p:sp>
        <p:nvSpPr>
          <p:cNvPr id="86027" name="Freeform 604">
            <a:extLst>
              <a:ext uri="{FF2B5EF4-FFF2-40B4-BE49-F238E27FC236}">
                <a16:creationId xmlns:a16="http://schemas.microsoft.com/office/drawing/2014/main" id="{526FD5A7-37E6-7BC3-E3DD-10F4901E6C9B}"/>
              </a:ext>
            </a:extLst>
          </p:cNvPr>
          <p:cNvSpPr>
            <a:spLocks/>
          </p:cNvSpPr>
          <p:nvPr/>
        </p:nvSpPr>
        <p:spPr bwMode="auto">
          <a:xfrm>
            <a:off x="725487" y="5791200"/>
            <a:ext cx="10085388" cy="36513"/>
          </a:xfrm>
          <a:custGeom>
            <a:avLst/>
            <a:gdLst>
              <a:gd name="T0" fmla="*/ 10085388 w 241"/>
              <a:gd name="T1" fmla="*/ 14605 h 5"/>
              <a:gd name="T2" fmla="*/ 9876148 w 241"/>
              <a:gd name="T3" fmla="*/ 29210 h 5"/>
              <a:gd name="T4" fmla="*/ 9332123 w 241"/>
              <a:gd name="T5" fmla="*/ 36513 h 5"/>
              <a:gd name="T6" fmla="*/ 8620705 w 241"/>
              <a:gd name="T7" fmla="*/ 36513 h 5"/>
              <a:gd name="T8" fmla="*/ 8453313 w 241"/>
              <a:gd name="T9" fmla="*/ 36513 h 5"/>
              <a:gd name="T10" fmla="*/ 8369617 w 241"/>
              <a:gd name="T11" fmla="*/ 36513 h 5"/>
              <a:gd name="T12" fmla="*/ 7825592 w 241"/>
              <a:gd name="T13" fmla="*/ 36513 h 5"/>
              <a:gd name="T14" fmla="*/ 7574503 w 241"/>
              <a:gd name="T15" fmla="*/ 29210 h 5"/>
              <a:gd name="T16" fmla="*/ 7197870 w 241"/>
              <a:gd name="T17" fmla="*/ 29210 h 5"/>
              <a:gd name="T18" fmla="*/ 6695693 w 241"/>
              <a:gd name="T19" fmla="*/ 29210 h 5"/>
              <a:gd name="T20" fmla="*/ 6319061 w 241"/>
              <a:gd name="T21" fmla="*/ 29210 h 5"/>
              <a:gd name="T22" fmla="*/ 5775035 w 241"/>
              <a:gd name="T23" fmla="*/ 29210 h 5"/>
              <a:gd name="T24" fmla="*/ 5523947 w 241"/>
              <a:gd name="T25" fmla="*/ 29210 h 5"/>
              <a:gd name="T26" fmla="*/ 5398403 w 241"/>
              <a:gd name="T27" fmla="*/ 29210 h 5"/>
              <a:gd name="T28" fmla="*/ 5105466 w 241"/>
              <a:gd name="T29" fmla="*/ 29210 h 5"/>
              <a:gd name="T30" fmla="*/ 4728833 w 241"/>
              <a:gd name="T31" fmla="*/ 29210 h 5"/>
              <a:gd name="T32" fmla="*/ 4268504 w 241"/>
              <a:gd name="T33" fmla="*/ 29210 h 5"/>
              <a:gd name="T34" fmla="*/ 3975568 w 241"/>
              <a:gd name="T35" fmla="*/ 21908 h 5"/>
              <a:gd name="T36" fmla="*/ 3933720 w 241"/>
              <a:gd name="T37" fmla="*/ 21908 h 5"/>
              <a:gd name="T38" fmla="*/ 3598935 w 241"/>
              <a:gd name="T39" fmla="*/ 21908 h 5"/>
              <a:gd name="T40" fmla="*/ 3054910 w 241"/>
              <a:gd name="T41" fmla="*/ 21908 h 5"/>
              <a:gd name="T42" fmla="*/ 2636429 w 241"/>
              <a:gd name="T43" fmla="*/ 14605 h 5"/>
              <a:gd name="T44" fmla="*/ 2552733 w 241"/>
              <a:gd name="T45" fmla="*/ 14605 h 5"/>
              <a:gd name="T46" fmla="*/ 2385341 w 241"/>
              <a:gd name="T47" fmla="*/ 14605 h 5"/>
              <a:gd name="T48" fmla="*/ 2259796 w 241"/>
              <a:gd name="T49" fmla="*/ 14605 h 5"/>
              <a:gd name="T50" fmla="*/ 1757619 w 241"/>
              <a:gd name="T51" fmla="*/ 14605 h 5"/>
              <a:gd name="T52" fmla="*/ 1380987 w 241"/>
              <a:gd name="T53" fmla="*/ 14605 h 5"/>
              <a:gd name="T54" fmla="*/ 1171746 w 241"/>
              <a:gd name="T55" fmla="*/ 14605 h 5"/>
              <a:gd name="T56" fmla="*/ 460329 w 241"/>
              <a:gd name="T57" fmla="*/ 21908 h 5"/>
              <a:gd name="T58" fmla="*/ 209240 w 241"/>
              <a:gd name="T59" fmla="*/ 21908 h 5"/>
              <a:gd name="T60" fmla="*/ 41848 w 241"/>
              <a:gd name="T61" fmla="*/ 14605 h 5"/>
              <a:gd name="T62" fmla="*/ 41848 w 241"/>
              <a:gd name="T63" fmla="*/ 0 h 5"/>
              <a:gd name="T64" fmla="*/ 125544 w 241"/>
              <a:gd name="T65" fmla="*/ 0 h 5"/>
              <a:gd name="T66" fmla="*/ 711417 w 241"/>
              <a:gd name="T67" fmla="*/ 7303 h 5"/>
              <a:gd name="T68" fmla="*/ 1088050 w 241"/>
              <a:gd name="T69" fmla="*/ 7303 h 5"/>
              <a:gd name="T70" fmla="*/ 1422835 w 241"/>
              <a:gd name="T71" fmla="*/ 7303 h 5"/>
              <a:gd name="T72" fmla="*/ 1925012 w 241"/>
              <a:gd name="T73" fmla="*/ 7303 h 5"/>
              <a:gd name="T74" fmla="*/ 2343493 w 241"/>
              <a:gd name="T75" fmla="*/ 7303 h 5"/>
              <a:gd name="T76" fmla="*/ 2594581 w 241"/>
              <a:gd name="T77" fmla="*/ 7303 h 5"/>
              <a:gd name="T78" fmla="*/ 3180454 w 241"/>
              <a:gd name="T79" fmla="*/ 7303 h 5"/>
              <a:gd name="T80" fmla="*/ 3766327 w 241"/>
              <a:gd name="T81" fmla="*/ 14605 h 5"/>
              <a:gd name="T82" fmla="*/ 4017416 w 241"/>
              <a:gd name="T83" fmla="*/ 14605 h 5"/>
              <a:gd name="T84" fmla="*/ 4352201 w 241"/>
              <a:gd name="T85" fmla="*/ 14605 h 5"/>
              <a:gd name="T86" fmla="*/ 4770681 w 241"/>
              <a:gd name="T87" fmla="*/ 14605 h 5"/>
              <a:gd name="T88" fmla="*/ 5314707 w 241"/>
              <a:gd name="T89" fmla="*/ 14605 h 5"/>
              <a:gd name="T90" fmla="*/ 5691339 w 241"/>
              <a:gd name="T91" fmla="*/ 14605 h 5"/>
              <a:gd name="T92" fmla="*/ 6319061 w 241"/>
              <a:gd name="T93" fmla="*/ 14605 h 5"/>
              <a:gd name="T94" fmla="*/ 6653845 w 241"/>
              <a:gd name="T95" fmla="*/ 14605 h 5"/>
              <a:gd name="T96" fmla="*/ 7281566 w 241"/>
              <a:gd name="T97" fmla="*/ 14605 h 5"/>
              <a:gd name="T98" fmla="*/ 7951136 w 241"/>
              <a:gd name="T99" fmla="*/ 21908 h 5"/>
              <a:gd name="T100" fmla="*/ 8495161 w 241"/>
              <a:gd name="T101" fmla="*/ 21908 h 5"/>
              <a:gd name="T102" fmla="*/ 9332123 w 241"/>
              <a:gd name="T103" fmla="*/ 21908 h 5"/>
              <a:gd name="T104" fmla="*/ 9541363 w 241"/>
              <a:gd name="T105" fmla="*/ 21908 h 5"/>
              <a:gd name="T106" fmla="*/ 9834300 w 241"/>
              <a:gd name="T107" fmla="*/ 14605 h 5"/>
              <a:gd name="T108" fmla="*/ 10043540 w 241"/>
              <a:gd name="T109" fmla="*/ 14605 h 5"/>
              <a:gd name="T110" fmla="*/ 10085388 w 241"/>
              <a:gd name="T111" fmla="*/ 14605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noFill/>
          <a:ln w="9525" cap="flat">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8599" name="Group 106">
            <a:extLst>
              <a:ext uri="{FF2B5EF4-FFF2-40B4-BE49-F238E27FC236}">
                <a16:creationId xmlns:a16="http://schemas.microsoft.com/office/drawing/2014/main" id="{7669C8F7-7D67-A5A4-ADCF-EF491BA5FA3E}"/>
              </a:ext>
            </a:extLst>
          </p:cNvPr>
          <p:cNvGrpSpPr>
            <a:grpSpLocks/>
          </p:cNvGrpSpPr>
          <p:nvPr/>
        </p:nvGrpSpPr>
        <p:grpSpPr bwMode="auto">
          <a:xfrm>
            <a:off x="5815012" y="3200400"/>
            <a:ext cx="2474913" cy="1385888"/>
            <a:chOff x="4526586" y="3252759"/>
            <a:chExt cx="1885542" cy="1654673"/>
          </a:xfrm>
        </p:grpSpPr>
        <p:pic>
          <p:nvPicPr>
            <p:cNvPr id="78600" name="Picture 127">
              <a:extLst>
                <a:ext uri="{FF2B5EF4-FFF2-40B4-BE49-F238E27FC236}">
                  <a16:creationId xmlns:a16="http://schemas.microsoft.com/office/drawing/2014/main" id="{9466B2A2-C470-1862-69BC-2AAB2973D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796" y="3252759"/>
              <a:ext cx="1848048" cy="16508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8601" name="TextBox 128">
              <a:extLst>
                <a:ext uri="{FF2B5EF4-FFF2-40B4-BE49-F238E27FC236}">
                  <a16:creationId xmlns:a16="http://schemas.microsoft.com/office/drawing/2014/main" id="{0FFB8B3E-AACD-CCCB-A175-0E1408D3CDE2}"/>
                </a:ext>
              </a:extLst>
            </p:cNvPr>
            <p:cNvSpPr>
              <a:spLocks noChangeArrowheads="1"/>
            </p:cNvSpPr>
            <p:nvPr/>
          </p:nvSpPr>
          <p:spPr bwMode="auto">
            <a:xfrm rot="21420000">
              <a:off x="4584640" y="3447984"/>
              <a:ext cx="1827488" cy="1213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000" b="1">
                  <a:solidFill>
                    <a:srgbClr val="920056"/>
                  </a:solidFill>
                  <a:latin typeface="Arial" charset="0"/>
                  <a:ea typeface="ＭＳ Ｐゴシック" charset="0"/>
                </a:rPr>
                <a:t>Diverse group:</a:t>
              </a:r>
            </a:p>
            <a:p>
              <a:pPr eaLnBrk="0" hangingPunct="0">
                <a:defRPr/>
              </a:pPr>
              <a:r>
                <a:rPr lang="en-US" sz="1000">
                  <a:latin typeface="Arial" charset="0"/>
                  <a:ea typeface="ＭＳ Ｐゴシック" charset="0"/>
                </a:rPr>
                <a:t>Ensure that a broad range of participants have accepted invites.</a:t>
              </a:r>
            </a:p>
            <a:p>
              <a:pPr eaLnBrk="0" hangingPunct="0">
                <a:defRPr/>
              </a:pPr>
              <a:endParaRPr lang="en-US" sz="1000">
                <a:latin typeface="Arial" charset="0"/>
                <a:ea typeface="ＭＳ Ｐゴシック" charset="0"/>
              </a:endParaRPr>
            </a:p>
            <a:p>
              <a:pPr marL="0" lvl="1" eaLnBrk="0" hangingPunct="0">
                <a:defRPr/>
              </a:pPr>
              <a:r>
                <a:rPr lang="en-US" sz="1000">
                  <a:latin typeface="Arial" charset="0"/>
                  <a:ea typeface="ＭＳ Ｐゴシック" charset="0"/>
                </a:rPr>
                <a:t>Alter meeting times so that one person is not routinely excluded</a:t>
              </a:r>
            </a:p>
          </p:txBody>
        </p:sp>
      </p:grpSp>
      <p:sp>
        <p:nvSpPr>
          <p:cNvPr id="78602" name="Rectangle 107">
            <a:extLst>
              <a:ext uri="{FF2B5EF4-FFF2-40B4-BE49-F238E27FC236}">
                <a16:creationId xmlns:a16="http://schemas.microsoft.com/office/drawing/2014/main" id="{41F7AFC1-CC32-0A9D-5567-D18CC3754D49}"/>
              </a:ext>
            </a:extLst>
          </p:cNvPr>
          <p:cNvSpPr>
            <a:spLocks noChangeArrowheads="1"/>
          </p:cNvSpPr>
          <p:nvPr/>
        </p:nvSpPr>
        <p:spPr bwMode="auto">
          <a:xfrm>
            <a:off x="2125662" y="2792413"/>
            <a:ext cx="2124075" cy="3381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p>
            <a:pPr algn="ctr" eaLnBrk="0" hangingPunct="0">
              <a:spcBef>
                <a:spcPts val="200"/>
              </a:spcBef>
              <a:spcAft>
                <a:spcPts val="200"/>
              </a:spcAft>
              <a:buClr>
                <a:srgbClr val="002776"/>
              </a:buClr>
              <a:defRPr/>
            </a:pPr>
            <a:r>
              <a:rPr lang="en-US" sz="1600" b="1" i="1">
                <a:solidFill>
                  <a:srgbClr val="920056"/>
                </a:solidFill>
                <a:latin typeface="Arial" charset="0"/>
                <a:ea typeface="ＭＳ Ｐゴシック" charset="0"/>
              </a:rPr>
              <a:t>Bias</a:t>
            </a:r>
          </a:p>
        </p:txBody>
      </p:sp>
      <p:grpSp>
        <p:nvGrpSpPr>
          <p:cNvPr id="78603" name="Group 108">
            <a:extLst>
              <a:ext uri="{FF2B5EF4-FFF2-40B4-BE49-F238E27FC236}">
                <a16:creationId xmlns:a16="http://schemas.microsoft.com/office/drawing/2014/main" id="{0A2F1968-3B36-4DDE-4B12-171862FA54AF}"/>
              </a:ext>
            </a:extLst>
          </p:cNvPr>
          <p:cNvGrpSpPr>
            <a:grpSpLocks/>
          </p:cNvGrpSpPr>
          <p:nvPr/>
        </p:nvGrpSpPr>
        <p:grpSpPr bwMode="auto">
          <a:xfrm>
            <a:off x="8221662" y="3016250"/>
            <a:ext cx="3328988" cy="1857375"/>
            <a:chOff x="6359661" y="3032529"/>
            <a:chExt cx="2535244" cy="2216648"/>
          </a:xfrm>
        </p:grpSpPr>
        <p:pic>
          <p:nvPicPr>
            <p:cNvPr id="78604" name="Picture 125">
              <a:extLst>
                <a:ext uri="{FF2B5EF4-FFF2-40B4-BE49-F238E27FC236}">
                  <a16:creationId xmlns:a16="http://schemas.microsoft.com/office/drawing/2014/main" id="{6030233D-005A-3CCB-2D8D-33A008950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079" y="3032529"/>
              <a:ext cx="2534035" cy="2220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8605" name="TextBox 126">
              <a:extLst>
                <a:ext uri="{FF2B5EF4-FFF2-40B4-BE49-F238E27FC236}">
                  <a16:creationId xmlns:a16="http://schemas.microsoft.com/office/drawing/2014/main" id="{AA7CCFC0-A165-DE27-BCD5-DFFA147DC803}"/>
                </a:ext>
              </a:extLst>
            </p:cNvPr>
            <p:cNvSpPr>
              <a:spLocks noChangeArrowheads="1"/>
            </p:cNvSpPr>
            <p:nvPr/>
          </p:nvSpPr>
          <p:spPr bwMode="auto">
            <a:xfrm rot="21420000">
              <a:off x="6567607" y="3239038"/>
              <a:ext cx="2247505" cy="194004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marL="0" lvl="1"/>
              <a:r>
                <a:rPr lang="en-US" altLang="en-US" sz="1000" b="1">
                  <a:solidFill>
                    <a:srgbClr val="920056"/>
                  </a:solidFill>
                </a:rPr>
                <a:t>Diverse contributions/ opinions:</a:t>
              </a:r>
            </a:p>
            <a:p>
              <a:r>
                <a:rPr lang="en-US" altLang="en-US" sz="1000"/>
                <a:t>Establish ground rules that allow everyone to have their chance to contribute.</a:t>
              </a:r>
            </a:p>
            <a:p>
              <a:pPr marL="0" lvl="1"/>
              <a:endParaRPr lang="en-US" altLang="en-US" sz="1000"/>
            </a:p>
            <a:p>
              <a:pPr marL="0" lvl="1"/>
              <a:r>
                <a:rPr lang="en-US" altLang="en-US" sz="1000"/>
                <a:t>At critical moments in a meeting ask people to write down their individual views before open group discussion</a:t>
              </a:r>
            </a:p>
            <a:p>
              <a:pPr marL="0" lvl="1"/>
              <a:endParaRPr lang="en-US" altLang="en-US" sz="1000"/>
            </a:p>
            <a:p>
              <a:pPr marL="0" lvl="1"/>
              <a:r>
                <a:rPr lang="en-US" altLang="en-US" sz="1000"/>
                <a:t>Ask ‘quieter’ voices for their perspectives.</a:t>
              </a:r>
            </a:p>
            <a:p>
              <a:pPr marL="0" lvl="1"/>
              <a:endParaRPr lang="en-US" altLang="en-US" sz="1000"/>
            </a:p>
          </p:txBody>
        </p:sp>
      </p:grpSp>
      <p:grpSp>
        <p:nvGrpSpPr>
          <p:cNvPr id="78606" name="Group 112">
            <a:extLst>
              <a:ext uri="{FF2B5EF4-FFF2-40B4-BE49-F238E27FC236}">
                <a16:creationId xmlns:a16="http://schemas.microsoft.com/office/drawing/2014/main" id="{1C416AA1-4210-9D80-879C-6A891AEE80E5}"/>
              </a:ext>
            </a:extLst>
          </p:cNvPr>
          <p:cNvGrpSpPr>
            <a:grpSpLocks/>
          </p:cNvGrpSpPr>
          <p:nvPr/>
        </p:nvGrpSpPr>
        <p:grpSpPr bwMode="auto">
          <a:xfrm>
            <a:off x="6164262" y="4694238"/>
            <a:ext cx="3795713" cy="1081087"/>
            <a:chOff x="4793380" y="5036007"/>
            <a:chExt cx="2889610" cy="1290625"/>
          </a:xfrm>
        </p:grpSpPr>
        <p:pic>
          <p:nvPicPr>
            <p:cNvPr id="78607" name="Picture 113">
              <a:extLst>
                <a:ext uri="{FF2B5EF4-FFF2-40B4-BE49-F238E27FC236}">
                  <a16:creationId xmlns:a16="http://schemas.microsoft.com/office/drawing/2014/main" id="{F27773C6-A53E-3BA7-A95C-E5AB213F1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380" y="5034111"/>
              <a:ext cx="2890818" cy="12963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8608" name="TextBox 114">
              <a:extLst>
                <a:ext uri="{FF2B5EF4-FFF2-40B4-BE49-F238E27FC236}">
                  <a16:creationId xmlns:a16="http://schemas.microsoft.com/office/drawing/2014/main" id="{94178B0D-4F46-0A18-2C5F-0624116E2CA6}"/>
                </a:ext>
              </a:extLst>
            </p:cNvPr>
            <p:cNvSpPr>
              <a:spLocks noChangeArrowheads="1"/>
            </p:cNvSpPr>
            <p:nvPr/>
          </p:nvSpPr>
          <p:spPr bwMode="auto">
            <a:xfrm rot="21420000">
              <a:off x="5060467" y="5250163"/>
              <a:ext cx="2458162" cy="862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000" b="1">
                  <a:solidFill>
                    <a:srgbClr val="920056"/>
                  </a:solidFill>
                  <a:latin typeface="Arial" charset="0"/>
                  <a:ea typeface="ＭＳ Ｐゴシック" charset="0"/>
                </a:rPr>
                <a:t>Balance the timing</a:t>
              </a:r>
            </a:p>
            <a:p>
              <a:pPr eaLnBrk="0" hangingPunct="0">
                <a:defRPr/>
              </a:pPr>
              <a:r>
                <a:rPr lang="en-US" sz="1000">
                  <a:latin typeface="Arial" charset="0"/>
                  <a:ea typeface="ＭＳ Ｐゴシック" charset="0"/>
                </a:rPr>
                <a:t>Rotate agenda items at standing meetings, or better yet, shorten agenda topics to reduce capacity overload and provide sufficient time for discussion</a:t>
              </a:r>
            </a:p>
          </p:txBody>
        </p:sp>
      </p:grpSp>
      <p:grpSp>
        <p:nvGrpSpPr>
          <p:cNvPr id="78609" name="Group 3">
            <a:extLst>
              <a:ext uri="{FF2B5EF4-FFF2-40B4-BE49-F238E27FC236}">
                <a16:creationId xmlns:a16="http://schemas.microsoft.com/office/drawing/2014/main" id="{5A1BE102-FA9C-019C-CBC3-13CCA489B276}"/>
              </a:ext>
            </a:extLst>
          </p:cNvPr>
          <p:cNvGrpSpPr>
            <a:grpSpLocks/>
          </p:cNvGrpSpPr>
          <p:nvPr/>
        </p:nvGrpSpPr>
        <p:grpSpPr bwMode="auto">
          <a:xfrm>
            <a:off x="568325" y="3521075"/>
            <a:ext cx="1860550" cy="1865313"/>
            <a:chOff x="659599" y="3612709"/>
            <a:chExt cx="1859138" cy="1865545"/>
          </a:xfrm>
        </p:grpSpPr>
        <p:grpSp>
          <p:nvGrpSpPr>
            <p:cNvPr id="86048" name="Group 121">
              <a:extLst>
                <a:ext uri="{FF2B5EF4-FFF2-40B4-BE49-F238E27FC236}">
                  <a16:creationId xmlns:a16="http://schemas.microsoft.com/office/drawing/2014/main" id="{B7B21493-4AA1-BE3D-A34C-A0CBC6A4F56F}"/>
                </a:ext>
              </a:extLst>
            </p:cNvPr>
            <p:cNvGrpSpPr>
              <a:grpSpLocks/>
            </p:cNvGrpSpPr>
            <p:nvPr/>
          </p:nvGrpSpPr>
          <p:grpSpPr bwMode="auto">
            <a:xfrm>
              <a:off x="659599" y="3612709"/>
              <a:ext cx="1859138" cy="1865545"/>
              <a:chOff x="10099040" y="-2306320"/>
              <a:chExt cx="2092960" cy="2316480"/>
            </a:xfrm>
          </p:grpSpPr>
          <p:pic>
            <p:nvPicPr>
              <p:cNvPr id="78611" name="Picture 123">
                <a:extLst>
                  <a:ext uri="{FF2B5EF4-FFF2-40B4-BE49-F238E27FC236}">
                    <a16:creationId xmlns:a16="http://schemas.microsoft.com/office/drawing/2014/main" id="{A4BD1432-DE7A-01C4-4B8D-314320F72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9040" y="-2304348"/>
                <a:ext cx="2091174" cy="2316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8612" name="TextBox 124">
                <a:extLst>
                  <a:ext uri="{FF2B5EF4-FFF2-40B4-BE49-F238E27FC236}">
                    <a16:creationId xmlns:a16="http://schemas.microsoft.com/office/drawing/2014/main" id="{3957FD50-D40C-1C53-7E5D-2919222C96CB}"/>
                  </a:ext>
                </a:extLst>
              </p:cNvPr>
              <p:cNvSpPr>
                <a:spLocks noChangeArrowheads="1"/>
              </p:cNvSpPr>
              <p:nvPr/>
            </p:nvSpPr>
            <p:spPr bwMode="auto">
              <a:xfrm rot="21420000">
                <a:off x="10318693" y="-1671506"/>
                <a:ext cx="1701870" cy="12617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000" b="1">
                    <a:solidFill>
                      <a:srgbClr val="920056"/>
                    </a:solidFill>
                    <a:latin typeface="Arial" charset="0"/>
                    <a:ea typeface="ＭＳ Ｐゴシック" charset="0"/>
                  </a:rPr>
                  <a:t>Missing Voices</a:t>
                </a:r>
                <a:r>
                  <a:rPr lang="en-US" sz="1000">
                    <a:solidFill>
                      <a:srgbClr val="000000"/>
                    </a:solidFill>
                    <a:latin typeface="Arial" charset="0"/>
                    <a:ea typeface="ＭＳ Ｐゴシック" charset="0"/>
                  </a:rPr>
                  <a:t>: </a:t>
                </a:r>
                <a:r>
                  <a:rPr lang="en-US" sz="1000">
                    <a:latin typeface="Arial" charset="0"/>
                    <a:ea typeface="ＭＳ Ｐゴシック" charset="0"/>
                  </a:rPr>
                  <a:t>Unintended exclusion can occur based on who is invited, and who does the inviting. </a:t>
                </a:r>
              </a:p>
              <a:p>
                <a:pPr eaLnBrk="0" hangingPunct="0">
                  <a:defRPr/>
                </a:pPr>
                <a:endParaRPr lang="en-US" sz="1000">
                  <a:latin typeface="Arial" charset="0"/>
                  <a:ea typeface="ＭＳ Ｐゴシック" charset="0"/>
                </a:endParaRPr>
              </a:p>
            </p:txBody>
          </p:sp>
        </p:grpSp>
        <p:grpSp>
          <p:nvGrpSpPr>
            <p:cNvPr id="86049" name="Group 130">
              <a:extLst>
                <a:ext uri="{FF2B5EF4-FFF2-40B4-BE49-F238E27FC236}">
                  <a16:creationId xmlns:a16="http://schemas.microsoft.com/office/drawing/2014/main" id="{FB7F215D-6F1A-E19A-1117-6BE29355DB55}"/>
                </a:ext>
              </a:extLst>
            </p:cNvPr>
            <p:cNvGrpSpPr>
              <a:grpSpLocks/>
            </p:cNvGrpSpPr>
            <p:nvPr/>
          </p:nvGrpSpPr>
          <p:grpSpPr bwMode="auto">
            <a:xfrm>
              <a:off x="739583" y="3836001"/>
              <a:ext cx="317500" cy="317500"/>
              <a:chOff x="578847" y="1389314"/>
              <a:chExt cx="822960" cy="822960"/>
            </a:xfrm>
          </p:grpSpPr>
          <p:sp>
            <p:nvSpPr>
              <p:cNvPr id="78614" name="Freeform 92">
                <a:extLst>
                  <a:ext uri="{FF2B5EF4-FFF2-40B4-BE49-F238E27FC236}">
                    <a16:creationId xmlns:a16="http://schemas.microsoft.com/office/drawing/2014/main" id="{8FF9DCCF-838B-3538-488B-A04830262869}"/>
                  </a:ext>
                </a:extLst>
              </p:cNvPr>
              <p:cNvSpPr>
                <a:spLocks noEditPoints="1" noChangeArrowheads="1"/>
              </p:cNvSpPr>
              <p:nvPr/>
            </p:nvSpPr>
            <p:spPr bwMode="auto">
              <a:xfrm>
                <a:off x="577112" y="1390802"/>
                <a:ext cx="826446" cy="823061"/>
              </a:xfrm>
              <a:prstGeom prst="ellipse">
                <a:avLst/>
              </a:prstGeom>
              <a:solidFill>
                <a:srgbClr val="005AA9"/>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a typeface="ＭＳ Ｐゴシック" charset="0"/>
                </a:endParaRPr>
              </a:p>
            </p:txBody>
          </p:sp>
          <p:sp>
            <p:nvSpPr>
              <p:cNvPr id="78615" name="Freeform 20">
                <a:extLst>
                  <a:ext uri="{FF2B5EF4-FFF2-40B4-BE49-F238E27FC236}">
                    <a16:creationId xmlns:a16="http://schemas.microsoft.com/office/drawing/2014/main" id="{32D50462-E2E5-9C5D-A5D9-AFD63F29D093}"/>
                  </a:ext>
                </a:extLst>
              </p:cNvPr>
              <p:cNvSpPr>
                <a:spLocks noEditPoints="1"/>
              </p:cNvSpPr>
              <p:nvPr/>
            </p:nvSpPr>
            <p:spPr bwMode="auto">
              <a:xfrm>
                <a:off x="805467" y="1664259"/>
                <a:ext cx="369720" cy="273071"/>
              </a:xfrm>
              <a:custGeom>
                <a:avLst/>
                <a:gdLst>
                  <a:gd name="T0" fmla="*/ 37270 w 496"/>
                  <a:gd name="T1" fmla="*/ 0 h 396"/>
                  <a:gd name="T2" fmla="*/ 23108 w 496"/>
                  <a:gd name="T3" fmla="*/ 2069 h 396"/>
                  <a:gd name="T4" fmla="*/ 10436 w 496"/>
                  <a:gd name="T5" fmla="*/ 9654 h 396"/>
                  <a:gd name="T6" fmla="*/ 2982 w 496"/>
                  <a:gd name="T7" fmla="*/ 19998 h 396"/>
                  <a:gd name="T8" fmla="*/ 0 w 496"/>
                  <a:gd name="T9" fmla="*/ 33789 h 396"/>
                  <a:gd name="T10" fmla="*/ 745 w 496"/>
                  <a:gd name="T11" fmla="*/ 245488 h 396"/>
                  <a:gd name="T12" fmla="*/ 5963 w 496"/>
                  <a:gd name="T13" fmla="*/ 257900 h 396"/>
                  <a:gd name="T14" fmla="*/ 17144 w 496"/>
                  <a:gd name="T15" fmla="*/ 267554 h 396"/>
                  <a:gd name="T16" fmla="*/ 29816 w 496"/>
                  <a:gd name="T17" fmla="*/ 272381 h 396"/>
                  <a:gd name="T18" fmla="*/ 332450 w 496"/>
                  <a:gd name="T19" fmla="*/ 273071 h 396"/>
                  <a:gd name="T20" fmla="*/ 347358 w 496"/>
                  <a:gd name="T21" fmla="*/ 270313 h 396"/>
                  <a:gd name="T22" fmla="*/ 359284 w 496"/>
                  <a:gd name="T23" fmla="*/ 263417 h 396"/>
                  <a:gd name="T24" fmla="*/ 366738 w 496"/>
                  <a:gd name="T25" fmla="*/ 252384 h 396"/>
                  <a:gd name="T26" fmla="*/ 369720 w 496"/>
                  <a:gd name="T27" fmla="*/ 238592 h 396"/>
                  <a:gd name="T28" fmla="*/ 368975 w 496"/>
                  <a:gd name="T29" fmla="*/ 26893 h 396"/>
                  <a:gd name="T30" fmla="*/ 363757 w 496"/>
                  <a:gd name="T31" fmla="*/ 14481 h 396"/>
                  <a:gd name="T32" fmla="*/ 353321 w 496"/>
                  <a:gd name="T33" fmla="*/ 5517 h 396"/>
                  <a:gd name="T34" fmla="*/ 339904 w 496"/>
                  <a:gd name="T35" fmla="*/ 690 h 396"/>
                  <a:gd name="T36" fmla="*/ 332450 w 496"/>
                  <a:gd name="T37" fmla="*/ 238592 h 396"/>
                  <a:gd name="T38" fmla="*/ 37270 w 496"/>
                  <a:gd name="T39" fmla="*/ 33789 h 396"/>
                  <a:gd name="T40" fmla="*/ 332450 w 496"/>
                  <a:gd name="T41" fmla="*/ 238592 h 396"/>
                  <a:gd name="T42" fmla="*/ 74540 w 496"/>
                  <a:gd name="T43" fmla="*/ 172393 h 396"/>
                  <a:gd name="T44" fmla="*/ 166970 w 496"/>
                  <a:gd name="T45" fmla="*/ 202735 h 396"/>
                  <a:gd name="T46" fmla="*/ 166970 w 496"/>
                  <a:gd name="T47" fmla="*/ 121365 h 396"/>
                  <a:gd name="T48" fmla="*/ 74540 w 496"/>
                  <a:gd name="T49" fmla="*/ 151706 h 396"/>
                  <a:gd name="T50" fmla="*/ 166970 w 496"/>
                  <a:gd name="T51" fmla="*/ 121365 h 396"/>
                  <a:gd name="T52" fmla="*/ 74540 w 496"/>
                  <a:gd name="T53" fmla="*/ 69647 h 396"/>
                  <a:gd name="T54" fmla="*/ 166970 w 496"/>
                  <a:gd name="T55" fmla="*/ 100678 h 396"/>
                  <a:gd name="T56" fmla="*/ 293689 w 496"/>
                  <a:gd name="T57" fmla="*/ 179289 h 396"/>
                  <a:gd name="T58" fmla="*/ 289216 w 496"/>
                  <a:gd name="T59" fmla="*/ 177910 h 396"/>
                  <a:gd name="T60" fmla="*/ 278035 w 496"/>
                  <a:gd name="T61" fmla="*/ 173772 h 396"/>
                  <a:gd name="T62" fmla="*/ 267600 w 496"/>
                  <a:gd name="T63" fmla="*/ 166877 h 396"/>
                  <a:gd name="T64" fmla="*/ 263873 w 496"/>
                  <a:gd name="T65" fmla="*/ 161360 h 396"/>
                  <a:gd name="T66" fmla="*/ 263127 w 496"/>
                  <a:gd name="T67" fmla="*/ 156533 h 396"/>
                  <a:gd name="T68" fmla="*/ 263873 w 496"/>
                  <a:gd name="T69" fmla="*/ 151706 h 396"/>
                  <a:gd name="T70" fmla="*/ 272818 w 496"/>
                  <a:gd name="T71" fmla="*/ 137225 h 396"/>
                  <a:gd name="T72" fmla="*/ 279526 w 496"/>
                  <a:gd name="T73" fmla="*/ 125502 h 396"/>
                  <a:gd name="T74" fmla="*/ 282508 w 496"/>
                  <a:gd name="T75" fmla="*/ 112400 h 396"/>
                  <a:gd name="T76" fmla="*/ 282508 w 496"/>
                  <a:gd name="T77" fmla="*/ 98609 h 396"/>
                  <a:gd name="T78" fmla="*/ 278781 w 496"/>
                  <a:gd name="T79" fmla="*/ 85507 h 396"/>
                  <a:gd name="T80" fmla="*/ 271327 w 496"/>
                  <a:gd name="T81" fmla="*/ 75163 h 396"/>
                  <a:gd name="T82" fmla="*/ 258655 w 496"/>
                  <a:gd name="T83" fmla="*/ 70336 h 396"/>
                  <a:gd name="T84" fmla="*/ 240765 w 496"/>
                  <a:gd name="T85" fmla="*/ 70336 h 396"/>
                  <a:gd name="T86" fmla="*/ 228093 w 496"/>
                  <a:gd name="T87" fmla="*/ 75163 h 396"/>
                  <a:gd name="T88" fmla="*/ 220639 w 496"/>
                  <a:gd name="T89" fmla="*/ 85507 h 396"/>
                  <a:gd name="T90" fmla="*/ 216912 w 496"/>
                  <a:gd name="T91" fmla="*/ 98609 h 396"/>
                  <a:gd name="T92" fmla="*/ 216912 w 496"/>
                  <a:gd name="T93" fmla="*/ 112400 h 396"/>
                  <a:gd name="T94" fmla="*/ 219894 w 496"/>
                  <a:gd name="T95" fmla="*/ 125502 h 396"/>
                  <a:gd name="T96" fmla="*/ 226603 w 496"/>
                  <a:gd name="T97" fmla="*/ 137225 h 396"/>
                  <a:gd name="T98" fmla="*/ 235547 w 496"/>
                  <a:gd name="T99" fmla="*/ 151706 h 396"/>
                  <a:gd name="T100" fmla="*/ 236293 w 496"/>
                  <a:gd name="T101" fmla="*/ 156533 h 396"/>
                  <a:gd name="T102" fmla="*/ 235547 w 496"/>
                  <a:gd name="T103" fmla="*/ 161360 h 396"/>
                  <a:gd name="T104" fmla="*/ 231820 w 496"/>
                  <a:gd name="T105" fmla="*/ 166877 h 396"/>
                  <a:gd name="T106" fmla="*/ 221385 w 496"/>
                  <a:gd name="T107" fmla="*/ 173772 h 396"/>
                  <a:gd name="T108" fmla="*/ 210204 w 496"/>
                  <a:gd name="T109" fmla="*/ 177910 h 396"/>
                  <a:gd name="T110" fmla="*/ 204986 w 496"/>
                  <a:gd name="T111" fmla="*/ 179979 h 396"/>
                  <a:gd name="T112" fmla="*/ 204240 w 496"/>
                  <a:gd name="T113" fmla="*/ 191012 h 396"/>
                  <a:gd name="T114" fmla="*/ 295180 w 496"/>
                  <a:gd name="T115" fmla="*/ 202735 h 396"/>
                  <a:gd name="T116" fmla="*/ 294434 w 496"/>
                  <a:gd name="T117" fmla="*/ 182737 h 396"/>
                  <a:gd name="T118" fmla="*/ 293689 w 496"/>
                  <a:gd name="T119" fmla="*/ 179289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6" h="396">
                    <a:moveTo>
                      <a:pt x="446" y="0"/>
                    </a:moveTo>
                    <a:lnTo>
                      <a:pt x="50" y="0"/>
                    </a:lnTo>
                    <a:lnTo>
                      <a:pt x="40" y="1"/>
                    </a:lnTo>
                    <a:lnTo>
                      <a:pt x="31" y="3"/>
                    </a:lnTo>
                    <a:lnTo>
                      <a:pt x="23" y="8"/>
                    </a:lnTo>
                    <a:lnTo>
                      <a:pt x="14" y="14"/>
                    </a:lnTo>
                    <a:lnTo>
                      <a:pt x="8" y="21"/>
                    </a:lnTo>
                    <a:lnTo>
                      <a:pt x="4" y="29"/>
                    </a:lnTo>
                    <a:lnTo>
                      <a:pt x="1" y="39"/>
                    </a:lnTo>
                    <a:lnTo>
                      <a:pt x="0" y="49"/>
                    </a:lnTo>
                    <a:lnTo>
                      <a:pt x="0" y="346"/>
                    </a:lnTo>
                    <a:lnTo>
                      <a:pt x="1" y="356"/>
                    </a:lnTo>
                    <a:lnTo>
                      <a:pt x="4" y="366"/>
                    </a:lnTo>
                    <a:lnTo>
                      <a:pt x="8" y="374"/>
                    </a:lnTo>
                    <a:lnTo>
                      <a:pt x="14" y="382"/>
                    </a:lnTo>
                    <a:lnTo>
                      <a:pt x="23" y="388"/>
                    </a:lnTo>
                    <a:lnTo>
                      <a:pt x="31" y="392"/>
                    </a:lnTo>
                    <a:lnTo>
                      <a:pt x="40" y="395"/>
                    </a:lnTo>
                    <a:lnTo>
                      <a:pt x="50" y="396"/>
                    </a:lnTo>
                    <a:lnTo>
                      <a:pt x="446" y="396"/>
                    </a:lnTo>
                    <a:lnTo>
                      <a:pt x="456" y="395"/>
                    </a:lnTo>
                    <a:lnTo>
                      <a:pt x="466" y="392"/>
                    </a:lnTo>
                    <a:lnTo>
                      <a:pt x="474" y="388"/>
                    </a:lnTo>
                    <a:lnTo>
                      <a:pt x="482" y="382"/>
                    </a:lnTo>
                    <a:lnTo>
                      <a:pt x="488" y="374"/>
                    </a:lnTo>
                    <a:lnTo>
                      <a:pt x="492" y="366"/>
                    </a:lnTo>
                    <a:lnTo>
                      <a:pt x="495" y="356"/>
                    </a:lnTo>
                    <a:lnTo>
                      <a:pt x="496" y="346"/>
                    </a:lnTo>
                    <a:lnTo>
                      <a:pt x="496" y="49"/>
                    </a:lnTo>
                    <a:lnTo>
                      <a:pt x="495" y="39"/>
                    </a:lnTo>
                    <a:lnTo>
                      <a:pt x="492" y="29"/>
                    </a:lnTo>
                    <a:lnTo>
                      <a:pt x="488" y="21"/>
                    </a:lnTo>
                    <a:lnTo>
                      <a:pt x="482" y="14"/>
                    </a:lnTo>
                    <a:lnTo>
                      <a:pt x="474" y="8"/>
                    </a:lnTo>
                    <a:lnTo>
                      <a:pt x="466" y="3"/>
                    </a:lnTo>
                    <a:lnTo>
                      <a:pt x="456" y="1"/>
                    </a:lnTo>
                    <a:lnTo>
                      <a:pt x="446" y="0"/>
                    </a:lnTo>
                    <a:close/>
                    <a:moveTo>
                      <a:pt x="446" y="346"/>
                    </a:moveTo>
                    <a:lnTo>
                      <a:pt x="50" y="346"/>
                    </a:lnTo>
                    <a:lnTo>
                      <a:pt x="50" y="49"/>
                    </a:lnTo>
                    <a:lnTo>
                      <a:pt x="446" y="49"/>
                    </a:lnTo>
                    <a:lnTo>
                      <a:pt x="446" y="346"/>
                    </a:lnTo>
                    <a:close/>
                    <a:moveTo>
                      <a:pt x="224" y="250"/>
                    </a:moveTo>
                    <a:lnTo>
                      <a:pt x="100" y="250"/>
                    </a:lnTo>
                    <a:lnTo>
                      <a:pt x="100" y="294"/>
                    </a:lnTo>
                    <a:lnTo>
                      <a:pt x="224" y="294"/>
                    </a:lnTo>
                    <a:lnTo>
                      <a:pt x="224" y="250"/>
                    </a:lnTo>
                    <a:close/>
                    <a:moveTo>
                      <a:pt x="224" y="176"/>
                    </a:moveTo>
                    <a:lnTo>
                      <a:pt x="100" y="176"/>
                    </a:lnTo>
                    <a:lnTo>
                      <a:pt x="100" y="220"/>
                    </a:lnTo>
                    <a:lnTo>
                      <a:pt x="224" y="220"/>
                    </a:lnTo>
                    <a:lnTo>
                      <a:pt x="224" y="176"/>
                    </a:lnTo>
                    <a:close/>
                    <a:moveTo>
                      <a:pt x="224" y="101"/>
                    </a:moveTo>
                    <a:lnTo>
                      <a:pt x="100" y="101"/>
                    </a:lnTo>
                    <a:lnTo>
                      <a:pt x="100" y="146"/>
                    </a:lnTo>
                    <a:lnTo>
                      <a:pt x="224" y="146"/>
                    </a:lnTo>
                    <a:lnTo>
                      <a:pt x="224" y="101"/>
                    </a:lnTo>
                    <a:close/>
                    <a:moveTo>
                      <a:pt x="394" y="260"/>
                    </a:moveTo>
                    <a:lnTo>
                      <a:pt x="394" y="260"/>
                    </a:lnTo>
                    <a:lnTo>
                      <a:pt x="388" y="258"/>
                    </a:lnTo>
                    <a:lnTo>
                      <a:pt x="381" y="255"/>
                    </a:lnTo>
                    <a:lnTo>
                      <a:pt x="373" y="252"/>
                    </a:lnTo>
                    <a:lnTo>
                      <a:pt x="366" y="247"/>
                    </a:lnTo>
                    <a:lnTo>
                      <a:pt x="359" y="242"/>
                    </a:lnTo>
                    <a:lnTo>
                      <a:pt x="356" y="239"/>
                    </a:lnTo>
                    <a:lnTo>
                      <a:pt x="354" y="234"/>
                    </a:lnTo>
                    <a:lnTo>
                      <a:pt x="353" y="231"/>
                    </a:lnTo>
                    <a:lnTo>
                      <a:pt x="353" y="227"/>
                    </a:lnTo>
                    <a:lnTo>
                      <a:pt x="353" y="223"/>
                    </a:lnTo>
                    <a:lnTo>
                      <a:pt x="354" y="220"/>
                    </a:lnTo>
                    <a:lnTo>
                      <a:pt x="357" y="213"/>
                    </a:lnTo>
                    <a:lnTo>
                      <a:pt x="366" y="199"/>
                    </a:lnTo>
                    <a:lnTo>
                      <a:pt x="371" y="192"/>
                    </a:lnTo>
                    <a:lnTo>
                      <a:pt x="375" y="182"/>
                    </a:lnTo>
                    <a:lnTo>
                      <a:pt x="378" y="169"/>
                    </a:lnTo>
                    <a:lnTo>
                      <a:pt x="379" y="163"/>
                    </a:lnTo>
                    <a:lnTo>
                      <a:pt x="379" y="155"/>
                    </a:lnTo>
                    <a:lnTo>
                      <a:pt x="379" y="143"/>
                    </a:lnTo>
                    <a:lnTo>
                      <a:pt x="377" y="133"/>
                    </a:lnTo>
                    <a:lnTo>
                      <a:pt x="374" y="124"/>
                    </a:lnTo>
                    <a:lnTo>
                      <a:pt x="370" y="116"/>
                    </a:lnTo>
                    <a:lnTo>
                      <a:pt x="364" y="109"/>
                    </a:lnTo>
                    <a:lnTo>
                      <a:pt x="357" y="104"/>
                    </a:lnTo>
                    <a:lnTo>
                      <a:pt x="347" y="102"/>
                    </a:lnTo>
                    <a:lnTo>
                      <a:pt x="335" y="101"/>
                    </a:lnTo>
                    <a:lnTo>
                      <a:pt x="323" y="102"/>
                    </a:lnTo>
                    <a:lnTo>
                      <a:pt x="313" y="104"/>
                    </a:lnTo>
                    <a:lnTo>
                      <a:pt x="306" y="109"/>
                    </a:lnTo>
                    <a:lnTo>
                      <a:pt x="300" y="116"/>
                    </a:lnTo>
                    <a:lnTo>
                      <a:pt x="296" y="124"/>
                    </a:lnTo>
                    <a:lnTo>
                      <a:pt x="293" y="133"/>
                    </a:lnTo>
                    <a:lnTo>
                      <a:pt x="291" y="143"/>
                    </a:lnTo>
                    <a:lnTo>
                      <a:pt x="291" y="155"/>
                    </a:lnTo>
                    <a:lnTo>
                      <a:pt x="291" y="163"/>
                    </a:lnTo>
                    <a:lnTo>
                      <a:pt x="292" y="169"/>
                    </a:lnTo>
                    <a:lnTo>
                      <a:pt x="295" y="182"/>
                    </a:lnTo>
                    <a:lnTo>
                      <a:pt x="299" y="192"/>
                    </a:lnTo>
                    <a:lnTo>
                      <a:pt x="304" y="199"/>
                    </a:lnTo>
                    <a:lnTo>
                      <a:pt x="313" y="213"/>
                    </a:lnTo>
                    <a:lnTo>
                      <a:pt x="316" y="220"/>
                    </a:lnTo>
                    <a:lnTo>
                      <a:pt x="317" y="223"/>
                    </a:lnTo>
                    <a:lnTo>
                      <a:pt x="317" y="227"/>
                    </a:lnTo>
                    <a:lnTo>
                      <a:pt x="317" y="231"/>
                    </a:lnTo>
                    <a:lnTo>
                      <a:pt x="316" y="234"/>
                    </a:lnTo>
                    <a:lnTo>
                      <a:pt x="314" y="239"/>
                    </a:lnTo>
                    <a:lnTo>
                      <a:pt x="311" y="242"/>
                    </a:lnTo>
                    <a:lnTo>
                      <a:pt x="304" y="247"/>
                    </a:lnTo>
                    <a:lnTo>
                      <a:pt x="297" y="252"/>
                    </a:lnTo>
                    <a:lnTo>
                      <a:pt x="289" y="255"/>
                    </a:lnTo>
                    <a:lnTo>
                      <a:pt x="282" y="258"/>
                    </a:lnTo>
                    <a:lnTo>
                      <a:pt x="276" y="260"/>
                    </a:lnTo>
                    <a:lnTo>
                      <a:pt x="275" y="261"/>
                    </a:lnTo>
                    <a:lnTo>
                      <a:pt x="274" y="265"/>
                    </a:lnTo>
                    <a:lnTo>
                      <a:pt x="274" y="277"/>
                    </a:lnTo>
                    <a:lnTo>
                      <a:pt x="273" y="294"/>
                    </a:lnTo>
                    <a:lnTo>
                      <a:pt x="396" y="294"/>
                    </a:lnTo>
                    <a:lnTo>
                      <a:pt x="396" y="277"/>
                    </a:lnTo>
                    <a:lnTo>
                      <a:pt x="395" y="265"/>
                    </a:lnTo>
                    <a:lnTo>
                      <a:pt x="395" y="261"/>
                    </a:lnTo>
                    <a:lnTo>
                      <a:pt x="394" y="260"/>
                    </a:lnTo>
                    <a:close/>
                  </a:path>
                </a:pathLst>
              </a:custGeom>
              <a:solidFill>
                <a:srgbClr val="FFFFFF"/>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grpSp>
        <p:nvGrpSpPr>
          <p:cNvPr id="78616" name="Group 1">
            <a:extLst>
              <a:ext uri="{FF2B5EF4-FFF2-40B4-BE49-F238E27FC236}">
                <a16:creationId xmlns:a16="http://schemas.microsoft.com/office/drawing/2014/main" id="{390CA4F4-6F1C-AFFB-CF15-E41F8F345843}"/>
              </a:ext>
            </a:extLst>
          </p:cNvPr>
          <p:cNvGrpSpPr>
            <a:grpSpLocks/>
          </p:cNvGrpSpPr>
          <p:nvPr/>
        </p:nvGrpSpPr>
        <p:grpSpPr bwMode="auto">
          <a:xfrm>
            <a:off x="2343150" y="3140075"/>
            <a:ext cx="3270250" cy="1771650"/>
            <a:chOff x="2432908" y="3231896"/>
            <a:chExt cx="3271336" cy="1771185"/>
          </a:xfrm>
        </p:grpSpPr>
        <p:pic>
          <p:nvPicPr>
            <p:cNvPr id="78617" name="Picture 118">
              <a:extLst>
                <a:ext uri="{FF2B5EF4-FFF2-40B4-BE49-F238E27FC236}">
                  <a16:creationId xmlns:a16="http://schemas.microsoft.com/office/drawing/2014/main" id="{31E67468-2AFB-2EF4-7AC5-AB6B2694F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1319" y="3230309"/>
              <a:ext cx="3274512" cy="1774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8618" name="TextBox 119">
              <a:extLst>
                <a:ext uri="{FF2B5EF4-FFF2-40B4-BE49-F238E27FC236}">
                  <a16:creationId xmlns:a16="http://schemas.microsoft.com/office/drawing/2014/main" id="{EDF8CECD-E6A2-FDBA-1482-444A111B66BC}"/>
                </a:ext>
              </a:extLst>
            </p:cNvPr>
            <p:cNvSpPr>
              <a:spLocks noChangeArrowheads="1"/>
            </p:cNvSpPr>
            <p:nvPr/>
          </p:nvSpPr>
          <p:spPr bwMode="auto">
            <a:xfrm rot="21420000">
              <a:off x="2682228" y="3492178"/>
              <a:ext cx="2826688" cy="13236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000" b="1">
                  <a:solidFill>
                    <a:srgbClr val="920056"/>
                  </a:solidFill>
                  <a:latin typeface="Arial" charset="0"/>
                  <a:ea typeface="ＭＳ Ｐゴシック" charset="0"/>
                </a:rPr>
                <a:t>Groupthink &amp; Loudest Voice:</a:t>
              </a:r>
            </a:p>
            <a:p>
              <a:pPr eaLnBrk="0" hangingPunct="0">
                <a:defRPr/>
              </a:pPr>
              <a:r>
                <a:rPr lang="en-US" sz="1000">
                  <a:latin typeface="Arial" charset="0"/>
                  <a:ea typeface="ＭＳ Ｐゴシック" charset="0"/>
                </a:rPr>
                <a:t>Whoever speaks first sets the tone. OR </a:t>
              </a:r>
            </a:p>
            <a:p>
              <a:pPr eaLnBrk="0" hangingPunct="0">
                <a:defRPr/>
              </a:pPr>
              <a:r>
                <a:rPr lang="en-US" sz="1000">
                  <a:latin typeface="Arial" charset="0"/>
                  <a:ea typeface="ＭＳ Ｐゴシック" charset="0"/>
                </a:rPr>
                <a:t>Loud and assertive personalities can dominate the floor. </a:t>
              </a:r>
            </a:p>
            <a:p>
              <a:pPr eaLnBrk="0" hangingPunct="0">
                <a:defRPr/>
              </a:pPr>
              <a:endParaRPr lang="en-US" sz="1000">
                <a:latin typeface="Arial" charset="0"/>
                <a:ea typeface="ＭＳ Ｐゴシック" charset="0"/>
              </a:endParaRPr>
            </a:p>
            <a:p>
              <a:pPr eaLnBrk="0" hangingPunct="0">
                <a:defRPr/>
              </a:pPr>
              <a:r>
                <a:rPr lang="en-US" sz="1000">
                  <a:latin typeface="Arial" charset="0"/>
                  <a:ea typeface="ＭＳ Ｐゴシック" charset="0"/>
                </a:rPr>
                <a:t>Risk of being one-dimensional. </a:t>
              </a:r>
            </a:p>
            <a:p>
              <a:pPr eaLnBrk="0" hangingPunct="0">
                <a:defRPr/>
              </a:pPr>
              <a:r>
                <a:rPr lang="en-US" sz="1000">
                  <a:latin typeface="Arial" charset="0"/>
                  <a:ea typeface="ＭＳ Ｐゴシック" charset="0"/>
                </a:rPr>
                <a:t>Unfair weighting on their point of view and others being influenced.</a:t>
              </a:r>
            </a:p>
          </p:txBody>
        </p:sp>
        <p:grpSp>
          <p:nvGrpSpPr>
            <p:cNvPr id="86045" name="Group 133">
              <a:extLst>
                <a:ext uri="{FF2B5EF4-FFF2-40B4-BE49-F238E27FC236}">
                  <a16:creationId xmlns:a16="http://schemas.microsoft.com/office/drawing/2014/main" id="{A938D0CB-4EB2-CBA1-254A-9021768A92C7}"/>
                </a:ext>
              </a:extLst>
            </p:cNvPr>
            <p:cNvGrpSpPr>
              <a:grpSpLocks/>
            </p:cNvGrpSpPr>
            <p:nvPr/>
          </p:nvGrpSpPr>
          <p:grpSpPr bwMode="auto">
            <a:xfrm>
              <a:off x="2461636" y="3375304"/>
              <a:ext cx="320040" cy="320040"/>
              <a:chOff x="3125204" y="1389314"/>
              <a:chExt cx="822960" cy="822960"/>
            </a:xfrm>
          </p:grpSpPr>
          <p:sp>
            <p:nvSpPr>
              <p:cNvPr id="78620" name="Freeform 92">
                <a:extLst>
                  <a:ext uri="{FF2B5EF4-FFF2-40B4-BE49-F238E27FC236}">
                    <a16:creationId xmlns:a16="http://schemas.microsoft.com/office/drawing/2014/main" id="{897719CF-56DA-7269-A897-E94F76164FB7}"/>
                  </a:ext>
                </a:extLst>
              </p:cNvPr>
              <p:cNvSpPr>
                <a:spLocks noEditPoints="1" noChangeArrowheads="1"/>
              </p:cNvSpPr>
              <p:nvPr/>
            </p:nvSpPr>
            <p:spPr bwMode="auto">
              <a:xfrm>
                <a:off x="3124836" y="1387846"/>
                <a:ext cx="824866" cy="824376"/>
              </a:xfrm>
              <a:prstGeom prst="ellipse">
                <a:avLst/>
              </a:prstGeom>
              <a:solidFill>
                <a:srgbClr val="999085"/>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a typeface="ＭＳ Ｐゴシック" charset="0"/>
                </a:endParaRPr>
              </a:p>
            </p:txBody>
          </p:sp>
          <p:sp>
            <p:nvSpPr>
              <p:cNvPr id="78621" name="Freeform 49">
                <a:extLst>
                  <a:ext uri="{FF2B5EF4-FFF2-40B4-BE49-F238E27FC236}">
                    <a16:creationId xmlns:a16="http://schemas.microsoft.com/office/drawing/2014/main" id="{4D6B2596-CC2A-903E-D08F-737142461BCA}"/>
                  </a:ext>
                </a:extLst>
              </p:cNvPr>
              <p:cNvSpPr>
                <a:spLocks noEditPoints="1"/>
              </p:cNvSpPr>
              <p:nvPr/>
            </p:nvSpPr>
            <p:spPr bwMode="auto">
              <a:xfrm>
                <a:off x="3349817" y="1627923"/>
                <a:ext cx="373735" cy="345743"/>
              </a:xfrm>
              <a:custGeom>
                <a:avLst/>
                <a:gdLst>
                  <a:gd name="T0" fmla="*/ 84090 w 800"/>
                  <a:gd name="T1" fmla="*/ 261900 h 800"/>
                  <a:gd name="T2" fmla="*/ 67272 w 800"/>
                  <a:gd name="T3" fmla="*/ 242020 h 800"/>
                  <a:gd name="T4" fmla="*/ 55126 w 800"/>
                  <a:gd name="T5" fmla="*/ 219547 h 800"/>
                  <a:gd name="T6" fmla="*/ 48586 w 800"/>
                  <a:gd name="T7" fmla="*/ 195345 h 800"/>
                  <a:gd name="T8" fmla="*/ 46717 w 800"/>
                  <a:gd name="T9" fmla="*/ 171143 h 800"/>
                  <a:gd name="T10" fmla="*/ 49520 w 800"/>
                  <a:gd name="T11" fmla="*/ 146076 h 800"/>
                  <a:gd name="T12" fmla="*/ 56995 w 800"/>
                  <a:gd name="T13" fmla="*/ 122739 h 800"/>
                  <a:gd name="T14" fmla="*/ 69141 w 800"/>
                  <a:gd name="T15" fmla="*/ 100265 h 800"/>
                  <a:gd name="T16" fmla="*/ 86893 w 800"/>
                  <a:gd name="T17" fmla="*/ 80385 h 800"/>
                  <a:gd name="T18" fmla="*/ 104646 w 800"/>
                  <a:gd name="T19" fmla="*/ 66556 h 800"/>
                  <a:gd name="T20" fmla="*/ 123333 w 800"/>
                  <a:gd name="T21" fmla="*/ 56183 h 800"/>
                  <a:gd name="T22" fmla="*/ 143888 w 800"/>
                  <a:gd name="T23" fmla="*/ 48404 h 800"/>
                  <a:gd name="T24" fmla="*/ 165378 w 800"/>
                  <a:gd name="T25" fmla="*/ 44082 h 800"/>
                  <a:gd name="T26" fmla="*/ 148560 w 800"/>
                  <a:gd name="T27" fmla="*/ 2593 h 800"/>
                  <a:gd name="T28" fmla="*/ 119595 w 800"/>
                  <a:gd name="T29" fmla="*/ 10372 h 800"/>
                  <a:gd name="T30" fmla="*/ 91565 w 800"/>
                  <a:gd name="T31" fmla="*/ 22473 h 800"/>
                  <a:gd name="T32" fmla="*/ 66338 w 800"/>
                  <a:gd name="T33" fmla="*/ 39760 h 800"/>
                  <a:gd name="T34" fmla="*/ 41111 w 800"/>
                  <a:gd name="T35" fmla="*/ 62234 h 800"/>
                  <a:gd name="T36" fmla="*/ 21490 w 800"/>
                  <a:gd name="T37" fmla="*/ 90758 h 800"/>
                  <a:gd name="T38" fmla="*/ 7475 w 800"/>
                  <a:gd name="T39" fmla="*/ 121874 h 800"/>
                  <a:gd name="T40" fmla="*/ 934 w 800"/>
                  <a:gd name="T41" fmla="*/ 153856 h 800"/>
                  <a:gd name="T42" fmla="*/ 0 w 800"/>
                  <a:gd name="T43" fmla="*/ 187566 h 800"/>
                  <a:gd name="T44" fmla="*/ 6540 w 800"/>
                  <a:gd name="T45" fmla="*/ 219547 h 800"/>
                  <a:gd name="T46" fmla="*/ 19621 w 800"/>
                  <a:gd name="T47" fmla="*/ 250664 h 800"/>
                  <a:gd name="T48" fmla="*/ 39242 w 800"/>
                  <a:gd name="T49" fmla="*/ 279187 h 800"/>
                  <a:gd name="T50" fmla="*/ 11212 w 800"/>
                  <a:gd name="T51" fmla="*/ 330185 h 800"/>
                  <a:gd name="T52" fmla="*/ 136413 w 800"/>
                  <a:gd name="T53" fmla="*/ 213496 h 800"/>
                  <a:gd name="T54" fmla="*/ 235453 w 800"/>
                  <a:gd name="T55" fmla="*/ 9508 h 800"/>
                  <a:gd name="T56" fmla="*/ 288710 w 800"/>
                  <a:gd name="T57" fmla="*/ 83843 h 800"/>
                  <a:gd name="T58" fmla="*/ 305528 w 800"/>
                  <a:gd name="T59" fmla="*/ 104587 h 800"/>
                  <a:gd name="T60" fmla="*/ 317675 w 800"/>
                  <a:gd name="T61" fmla="*/ 127061 h 800"/>
                  <a:gd name="T62" fmla="*/ 324215 w 800"/>
                  <a:gd name="T63" fmla="*/ 151263 h 800"/>
                  <a:gd name="T64" fmla="*/ 327018 w 800"/>
                  <a:gd name="T65" fmla="*/ 175465 h 800"/>
                  <a:gd name="T66" fmla="*/ 324215 w 800"/>
                  <a:gd name="T67" fmla="*/ 199667 h 800"/>
                  <a:gd name="T68" fmla="*/ 315806 w 800"/>
                  <a:gd name="T69" fmla="*/ 223004 h 800"/>
                  <a:gd name="T70" fmla="*/ 303660 w 800"/>
                  <a:gd name="T71" fmla="*/ 245478 h 800"/>
                  <a:gd name="T72" fmla="*/ 285907 w 800"/>
                  <a:gd name="T73" fmla="*/ 265358 h 800"/>
                  <a:gd name="T74" fmla="*/ 268155 w 800"/>
                  <a:gd name="T75" fmla="*/ 279187 h 800"/>
                  <a:gd name="T76" fmla="*/ 249468 w 800"/>
                  <a:gd name="T77" fmla="*/ 290424 h 800"/>
                  <a:gd name="T78" fmla="*/ 228913 w 800"/>
                  <a:gd name="T79" fmla="*/ 297339 h 800"/>
                  <a:gd name="T80" fmla="*/ 208357 w 800"/>
                  <a:gd name="T81" fmla="*/ 302525 h 800"/>
                  <a:gd name="T82" fmla="*/ 224241 w 800"/>
                  <a:gd name="T83" fmla="*/ 344014 h 800"/>
                  <a:gd name="T84" fmla="*/ 253205 w 800"/>
                  <a:gd name="T85" fmla="*/ 336235 h 800"/>
                  <a:gd name="T86" fmla="*/ 281236 w 800"/>
                  <a:gd name="T87" fmla="*/ 323270 h 800"/>
                  <a:gd name="T88" fmla="*/ 307397 w 800"/>
                  <a:gd name="T89" fmla="*/ 306847 h 800"/>
                  <a:gd name="T90" fmla="*/ 331690 w 800"/>
                  <a:gd name="T91" fmla="*/ 283509 h 800"/>
                  <a:gd name="T92" fmla="*/ 352245 w 800"/>
                  <a:gd name="T93" fmla="*/ 254985 h 800"/>
                  <a:gd name="T94" fmla="*/ 365326 w 800"/>
                  <a:gd name="T95" fmla="*/ 223869 h 800"/>
                  <a:gd name="T96" fmla="*/ 372801 w 800"/>
                  <a:gd name="T97" fmla="*/ 191887 h 800"/>
                  <a:gd name="T98" fmla="*/ 372801 w 800"/>
                  <a:gd name="T99" fmla="*/ 159042 h 800"/>
                  <a:gd name="T100" fmla="*/ 366260 w 800"/>
                  <a:gd name="T101" fmla="*/ 126196 h 800"/>
                  <a:gd name="T102" fmla="*/ 353180 w 800"/>
                  <a:gd name="T103" fmla="*/ 95079 h 800"/>
                  <a:gd name="T104" fmla="*/ 333558 w 800"/>
                  <a:gd name="T105" fmla="*/ 66556 h 800"/>
                  <a:gd name="T106" fmla="*/ 361589 w 800"/>
                  <a:gd name="T107" fmla="*/ 16423 h 8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00" h="800">
                    <a:moveTo>
                      <a:pt x="180" y="606"/>
                    </a:moveTo>
                    <a:lnTo>
                      <a:pt x="180" y="606"/>
                    </a:lnTo>
                    <a:lnTo>
                      <a:pt x="162" y="584"/>
                    </a:lnTo>
                    <a:lnTo>
                      <a:pt x="144" y="560"/>
                    </a:lnTo>
                    <a:lnTo>
                      <a:pt x="130" y="534"/>
                    </a:lnTo>
                    <a:lnTo>
                      <a:pt x="118" y="508"/>
                    </a:lnTo>
                    <a:lnTo>
                      <a:pt x="110" y="480"/>
                    </a:lnTo>
                    <a:lnTo>
                      <a:pt x="104" y="452"/>
                    </a:lnTo>
                    <a:lnTo>
                      <a:pt x="100" y="424"/>
                    </a:lnTo>
                    <a:lnTo>
                      <a:pt x="100" y="396"/>
                    </a:lnTo>
                    <a:lnTo>
                      <a:pt x="100" y="366"/>
                    </a:lnTo>
                    <a:lnTo>
                      <a:pt x="106" y="338"/>
                    </a:lnTo>
                    <a:lnTo>
                      <a:pt x="112" y="312"/>
                    </a:lnTo>
                    <a:lnTo>
                      <a:pt x="122" y="284"/>
                    </a:lnTo>
                    <a:lnTo>
                      <a:pt x="134" y="258"/>
                    </a:lnTo>
                    <a:lnTo>
                      <a:pt x="148" y="232"/>
                    </a:lnTo>
                    <a:lnTo>
                      <a:pt x="166" y="208"/>
                    </a:lnTo>
                    <a:lnTo>
                      <a:pt x="186" y="186"/>
                    </a:lnTo>
                    <a:lnTo>
                      <a:pt x="204" y="170"/>
                    </a:lnTo>
                    <a:lnTo>
                      <a:pt x="224" y="154"/>
                    </a:lnTo>
                    <a:lnTo>
                      <a:pt x="244" y="142"/>
                    </a:lnTo>
                    <a:lnTo>
                      <a:pt x="264" y="130"/>
                    </a:lnTo>
                    <a:lnTo>
                      <a:pt x="286" y="120"/>
                    </a:lnTo>
                    <a:lnTo>
                      <a:pt x="308" y="112"/>
                    </a:lnTo>
                    <a:lnTo>
                      <a:pt x="330" y="106"/>
                    </a:lnTo>
                    <a:lnTo>
                      <a:pt x="354" y="102"/>
                    </a:lnTo>
                    <a:lnTo>
                      <a:pt x="350" y="0"/>
                    </a:lnTo>
                    <a:lnTo>
                      <a:pt x="318" y="6"/>
                    </a:lnTo>
                    <a:lnTo>
                      <a:pt x="286" y="14"/>
                    </a:lnTo>
                    <a:lnTo>
                      <a:pt x="256" y="24"/>
                    </a:lnTo>
                    <a:lnTo>
                      <a:pt x="226" y="36"/>
                    </a:lnTo>
                    <a:lnTo>
                      <a:pt x="196" y="52"/>
                    </a:lnTo>
                    <a:lnTo>
                      <a:pt x="168" y="70"/>
                    </a:lnTo>
                    <a:lnTo>
                      <a:pt x="142" y="92"/>
                    </a:lnTo>
                    <a:lnTo>
                      <a:pt x="116" y="114"/>
                    </a:lnTo>
                    <a:lnTo>
                      <a:pt x="88" y="144"/>
                    </a:lnTo>
                    <a:lnTo>
                      <a:pt x="66" y="178"/>
                    </a:lnTo>
                    <a:lnTo>
                      <a:pt x="46" y="210"/>
                    </a:lnTo>
                    <a:lnTo>
                      <a:pt x="28" y="246"/>
                    </a:lnTo>
                    <a:lnTo>
                      <a:pt x="16" y="282"/>
                    </a:lnTo>
                    <a:lnTo>
                      <a:pt x="6" y="320"/>
                    </a:lnTo>
                    <a:lnTo>
                      <a:pt x="2" y="356"/>
                    </a:lnTo>
                    <a:lnTo>
                      <a:pt x="0" y="396"/>
                    </a:lnTo>
                    <a:lnTo>
                      <a:pt x="0" y="434"/>
                    </a:lnTo>
                    <a:lnTo>
                      <a:pt x="6" y="470"/>
                    </a:lnTo>
                    <a:lnTo>
                      <a:pt x="14" y="508"/>
                    </a:lnTo>
                    <a:lnTo>
                      <a:pt x="26" y="544"/>
                    </a:lnTo>
                    <a:lnTo>
                      <a:pt x="42" y="580"/>
                    </a:lnTo>
                    <a:lnTo>
                      <a:pt x="60" y="614"/>
                    </a:lnTo>
                    <a:lnTo>
                      <a:pt x="84" y="646"/>
                    </a:lnTo>
                    <a:lnTo>
                      <a:pt x="110" y="678"/>
                    </a:lnTo>
                    <a:lnTo>
                      <a:pt x="24" y="764"/>
                    </a:lnTo>
                    <a:lnTo>
                      <a:pt x="294" y="778"/>
                    </a:lnTo>
                    <a:lnTo>
                      <a:pt x="292" y="494"/>
                    </a:lnTo>
                    <a:lnTo>
                      <a:pt x="180" y="606"/>
                    </a:lnTo>
                    <a:close/>
                    <a:moveTo>
                      <a:pt x="504" y="22"/>
                    </a:moveTo>
                    <a:lnTo>
                      <a:pt x="506" y="308"/>
                    </a:lnTo>
                    <a:lnTo>
                      <a:pt x="618" y="194"/>
                    </a:lnTo>
                    <a:lnTo>
                      <a:pt x="638" y="218"/>
                    </a:lnTo>
                    <a:lnTo>
                      <a:pt x="654" y="242"/>
                    </a:lnTo>
                    <a:lnTo>
                      <a:pt x="668" y="268"/>
                    </a:lnTo>
                    <a:lnTo>
                      <a:pt x="680" y="294"/>
                    </a:lnTo>
                    <a:lnTo>
                      <a:pt x="688" y="322"/>
                    </a:lnTo>
                    <a:lnTo>
                      <a:pt x="694" y="350"/>
                    </a:lnTo>
                    <a:lnTo>
                      <a:pt x="698" y="378"/>
                    </a:lnTo>
                    <a:lnTo>
                      <a:pt x="700" y="406"/>
                    </a:lnTo>
                    <a:lnTo>
                      <a:pt x="698" y="434"/>
                    </a:lnTo>
                    <a:lnTo>
                      <a:pt x="694" y="462"/>
                    </a:lnTo>
                    <a:lnTo>
                      <a:pt x="686" y="490"/>
                    </a:lnTo>
                    <a:lnTo>
                      <a:pt x="676" y="516"/>
                    </a:lnTo>
                    <a:lnTo>
                      <a:pt x="664" y="544"/>
                    </a:lnTo>
                    <a:lnTo>
                      <a:pt x="650" y="568"/>
                    </a:lnTo>
                    <a:lnTo>
                      <a:pt x="632" y="592"/>
                    </a:lnTo>
                    <a:lnTo>
                      <a:pt x="612" y="614"/>
                    </a:lnTo>
                    <a:lnTo>
                      <a:pt x="594" y="632"/>
                    </a:lnTo>
                    <a:lnTo>
                      <a:pt x="574" y="646"/>
                    </a:lnTo>
                    <a:lnTo>
                      <a:pt x="554" y="660"/>
                    </a:lnTo>
                    <a:lnTo>
                      <a:pt x="534" y="672"/>
                    </a:lnTo>
                    <a:lnTo>
                      <a:pt x="512" y="680"/>
                    </a:lnTo>
                    <a:lnTo>
                      <a:pt x="490" y="688"/>
                    </a:lnTo>
                    <a:lnTo>
                      <a:pt x="468" y="694"/>
                    </a:lnTo>
                    <a:lnTo>
                      <a:pt x="446" y="700"/>
                    </a:lnTo>
                    <a:lnTo>
                      <a:pt x="448" y="800"/>
                    </a:lnTo>
                    <a:lnTo>
                      <a:pt x="480" y="796"/>
                    </a:lnTo>
                    <a:lnTo>
                      <a:pt x="512" y="788"/>
                    </a:lnTo>
                    <a:lnTo>
                      <a:pt x="542" y="778"/>
                    </a:lnTo>
                    <a:lnTo>
                      <a:pt x="574" y="764"/>
                    </a:lnTo>
                    <a:lnTo>
                      <a:pt x="602" y="748"/>
                    </a:lnTo>
                    <a:lnTo>
                      <a:pt x="630" y="730"/>
                    </a:lnTo>
                    <a:lnTo>
                      <a:pt x="658" y="710"/>
                    </a:lnTo>
                    <a:lnTo>
                      <a:pt x="682" y="686"/>
                    </a:lnTo>
                    <a:lnTo>
                      <a:pt x="710" y="656"/>
                    </a:lnTo>
                    <a:lnTo>
                      <a:pt x="734" y="624"/>
                    </a:lnTo>
                    <a:lnTo>
                      <a:pt x="754" y="590"/>
                    </a:lnTo>
                    <a:lnTo>
                      <a:pt x="770" y="554"/>
                    </a:lnTo>
                    <a:lnTo>
                      <a:pt x="782" y="518"/>
                    </a:lnTo>
                    <a:lnTo>
                      <a:pt x="792" y="482"/>
                    </a:lnTo>
                    <a:lnTo>
                      <a:pt x="798" y="444"/>
                    </a:lnTo>
                    <a:lnTo>
                      <a:pt x="800" y="406"/>
                    </a:lnTo>
                    <a:lnTo>
                      <a:pt x="798" y="368"/>
                    </a:lnTo>
                    <a:lnTo>
                      <a:pt x="792" y="330"/>
                    </a:lnTo>
                    <a:lnTo>
                      <a:pt x="784" y="292"/>
                    </a:lnTo>
                    <a:lnTo>
                      <a:pt x="772" y="256"/>
                    </a:lnTo>
                    <a:lnTo>
                      <a:pt x="756" y="220"/>
                    </a:lnTo>
                    <a:lnTo>
                      <a:pt x="738" y="186"/>
                    </a:lnTo>
                    <a:lnTo>
                      <a:pt x="714" y="154"/>
                    </a:lnTo>
                    <a:lnTo>
                      <a:pt x="688" y="124"/>
                    </a:lnTo>
                    <a:lnTo>
                      <a:pt x="774" y="38"/>
                    </a:lnTo>
                    <a:lnTo>
                      <a:pt x="504" y="22"/>
                    </a:lnTo>
                    <a:close/>
                  </a:path>
                </a:pathLst>
              </a:custGeom>
              <a:solidFill>
                <a:srgbClr val="FFFFFF"/>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grpSp>
        <p:nvGrpSpPr>
          <p:cNvPr id="78622" name="Group 2">
            <a:extLst>
              <a:ext uri="{FF2B5EF4-FFF2-40B4-BE49-F238E27FC236}">
                <a16:creationId xmlns:a16="http://schemas.microsoft.com/office/drawing/2014/main" id="{FADB0272-6D07-F64F-859A-DDBB3460A183}"/>
              </a:ext>
            </a:extLst>
          </p:cNvPr>
          <p:cNvGrpSpPr>
            <a:grpSpLocks/>
          </p:cNvGrpSpPr>
          <p:nvPr/>
        </p:nvGrpSpPr>
        <p:grpSpPr bwMode="auto">
          <a:xfrm>
            <a:off x="2552700" y="4703763"/>
            <a:ext cx="3070225" cy="1139825"/>
            <a:chOff x="2642460" y="4795445"/>
            <a:chExt cx="3070251" cy="1140172"/>
          </a:xfrm>
        </p:grpSpPr>
        <p:pic>
          <p:nvPicPr>
            <p:cNvPr id="78623" name="Picture 115">
              <a:extLst>
                <a:ext uri="{FF2B5EF4-FFF2-40B4-BE49-F238E27FC236}">
                  <a16:creationId xmlns:a16="http://schemas.microsoft.com/office/drawing/2014/main" id="{7E5EE988-9DE6-14EF-AC64-656E0B9FF1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0397" y="4797032"/>
              <a:ext cx="3060726" cy="11401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8624" name="TextBox 116">
              <a:extLst>
                <a:ext uri="{FF2B5EF4-FFF2-40B4-BE49-F238E27FC236}">
                  <a16:creationId xmlns:a16="http://schemas.microsoft.com/office/drawing/2014/main" id="{FE3224E3-CC30-4F1B-63FF-7A9BDF1C42B9}"/>
                </a:ext>
              </a:extLst>
            </p:cNvPr>
            <p:cNvSpPr>
              <a:spLocks noChangeArrowheads="1"/>
            </p:cNvSpPr>
            <p:nvPr/>
          </p:nvSpPr>
          <p:spPr bwMode="auto">
            <a:xfrm rot="21420000">
              <a:off x="3007588" y="5046346"/>
              <a:ext cx="2652734" cy="7225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000" b="1">
                  <a:solidFill>
                    <a:srgbClr val="920056"/>
                  </a:solidFill>
                  <a:latin typeface="Arial" charset="0"/>
                  <a:ea typeface="ＭＳ Ｐゴシック" charset="0"/>
                </a:rPr>
                <a:t>Rushed Decision-making</a:t>
              </a:r>
            </a:p>
            <a:p>
              <a:pPr eaLnBrk="0" hangingPunct="0">
                <a:defRPr/>
              </a:pPr>
              <a:r>
                <a:rPr lang="en-US" sz="1000">
                  <a:latin typeface="Arial" charset="0"/>
                  <a:ea typeface="ＭＳ Ｐゴシック" charset="0"/>
                </a:rPr>
                <a:t>Agenda items last on the list may not have the benefit of all perspectives and allow folks to challenge or add to our thinking </a:t>
              </a:r>
            </a:p>
          </p:txBody>
        </p:sp>
        <p:grpSp>
          <p:nvGrpSpPr>
            <p:cNvPr id="86040" name="Group 136">
              <a:extLst>
                <a:ext uri="{FF2B5EF4-FFF2-40B4-BE49-F238E27FC236}">
                  <a16:creationId xmlns:a16="http://schemas.microsoft.com/office/drawing/2014/main" id="{112EA090-D8A1-1501-779D-90A66E3CE90F}"/>
                </a:ext>
              </a:extLst>
            </p:cNvPr>
            <p:cNvGrpSpPr>
              <a:grpSpLocks/>
            </p:cNvGrpSpPr>
            <p:nvPr/>
          </p:nvGrpSpPr>
          <p:grpSpPr bwMode="auto">
            <a:xfrm>
              <a:off x="2642460" y="5038640"/>
              <a:ext cx="320040" cy="320040"/>
              <a:chOff x="5606231" y="1408712"/>
              <a:chExt cx="822960" cy="822960"/>
            </a:xfrm>
          </p:grpSpPr>
          <p:sp>
            <p:nvSpPr>
              <p:cNvPr id="78626" name="Freeform 92">
                <a:extLst>
                  <a:ext uri="{FF2B5EF4-FFF2-40B4-BE49-F238E27FC236}">
                    <a16:creationId xmlns:a16="http://schemas.microsoft.com/office/drawing/2014/main" id="{076FD515-CE47-2114-98A6-3B22DE0B27BE}"/>
                  </a:ext>
                </a:extLst>
              </p:cNvPr>
              <p:cNvSpPr>
                <a:spLocks noEditPoints="1" noChangeArrowheads="1"/>
              </p:cNvSpPr>
              <p:nvPr/>
            </p:nvSpPr>
            <p:spPr bwMode="auto">
              <a:xfrm>
                <a:off x="5606231" y="1408110"/>
                <a:ext cx="824601" cy="824843"/>
              </a:xfrm>
              <a:prstGeom prst="ellipse">
                <a:avLst/>
              </a:prstGeom>
              <a:solidFill>
                <a:srgbClr val="8E2457"/>
              </a:solidFill>
              <a:ln>
                <a:noFill/>
              </a:ln>
              <a:effectLst/>
              <a:extLs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a typeface="ＭＳ Ｐゴシック" charset="0"/>
                </a:endParaRPr>
              </a:p>
            </p:txBody>
          </p:sp>
          <p:sp>
            <p:nvSpPr>
              <p:cNvPr id="78627" name="Freeform 37">
                <a:extLst>
                  <a:ext uri="{FF2B5EF4-FFF2-40B4-BE49-F238E27FC236}">
                    <a16:creationId xmlns:a16="http://schemas.microsoft.com/office/drawing/2014/main" id="{CDA82D74-4873-9F8B-E031-B7A47DA8144B}"/>
                  </a:ext>
                </a:extLst>
              </p:cNvPr>
              <p:cNvSpPr>
                <a:spLocks noEditPoints="1"/>
              </p:cNvSpPr>
              <p:nvPr/>
            </p:nvSpPr>
            <p:spPr bwMode="auto">
              <a:xfrm>
                <a:off x="5767503" y="1704458"/>
                <a:ext cx="500416" cy="231468"/>
              </a:xfrm>
              <a:custGeom>
                <a:avLst/>
                <a:gdLst>
                  <a:gd name="T0" fmla="*/ 450169 w 976"/>
                  <a:gd name="T1" fmla="*/ 0 h 488"/>
                  <a:gd name="T2" fmla="*/ 50247 w 976"/>
                  <a:gd name="T3" fmla="*/ 0 h 488"/>
                  <a:gd name="T4" fmla="*/ 39992 w 976"/>
                  <a:gd name="T5" fmla="*/ 949 h 488"/>
                  <a:gd name="T6" fmla="*/ 30763 w 976"/>
                  <a:gd name="T7" fmla="*/ 3795 h 488"/>
                  <a:gd name="T8" fmla="*/ 22560 w 976"/>
                  <a:gd name="T9" fmla="*/ 7589 h 488"/>
                  <a:gd name="T10" fmla="*/ 15382 w 976"/>
                  <a:gd name="T11" fmla="*/ 13281 h 488"/>
                  <a:gd name="T12" fmla="*/ 9229 w 976"/>
                  <a:gd name="T13" fmla="*/ 20870 h 488"/>
                  <a:gd name="T14" fmla="*/ 4102 w 976"/>
                  <a:gd name="T15" fmla="*/ 28459 h 488"/>
                  <a:gd name="T16" fmla="*/ 1025 w 976"/>
                  <a:gd name="T17" fmla="*/ 36997 h 488"/>
                  <a:gd name="T18" fmla="*/ 0 w 976"/>
                  <a:gd name="T19" fmla="*/ 46483 h 488"/>
                  <a:gd name="T20" fmla="*/ 0 w 976"/>
                  <a:gd name="T21" fmla="*/ 184985 h 488"/>
                  <a:gd name="T22" fmla="*/ 1025 w 976"/>
                  <a:gd name="T23" fmla="*/ 194471 h 488"/>
                  <a:gd name="T24" fmla="*/ 4102 w 976"/>
                  <a:gd name="T25" fmla="*/ 203009 h 488"/>
                  <a:gd name="T26" fmla="*/ 9229 w 976"/>
                  <a:gd name="T27" fmla="*/ 210598 h 488"/>
                  <a:gd name="T28" fmla="*/ 15382 w 976"/>
                  <a:gd name="T29" fmla="*/ 218187 h 488"/>
                  <a:gd name="T30" fmla="*/ 22560 w 976"/>
                  <a:gd name="T31" fmla="*/ 223879 h 488"/>
                  <a:gd name="T32" fmla="*/ 30763 w 976"/>
                  <a:gd name="T33" fmla="*/ 227673 h 488"/>
                  <a:gd name="T34" fmla="*/ 39992 w 976"/>
                  <a:gd name="T35" fmla="*/ 230519 h 488"/>
                  <a:gd name="T36" fmla="*/ 50247 w 976"/>
                  <a:gd name="T37" fmla="*/ 231468 h 488"/>
                  <a:gd name="T38" fmla="*/ 450169 w 976"/>
                  <a:gd name="T39" fmla="*/ 231468 h 488"/>
                  <a:gd name="T40" fmla="*/ 460424 w 976"/>
                  <a:gd name="T41" fmla="*/ 230519 h 488"/>
                  <a:gd name="T42" fmla="*/ 469653 w 976"/>
                  <a:gd name="T43" fmla="*/ 227673 h 488"/>
                  <a:gd name="T44" fmla="*/ 478882 w 976"/>
                  <a:gd name="T45" fmla="*/ 223879 h 488"/>
                  <a:gd name="T46" fmla="*/ 486060 w 976"/>
                  <a:gd name="T47" fmla="*/ 218187 h 488"/>
                  <a:gd name="T48" fmla="*/ 492212 w 976"/>
                  <a:gd name="T49" fmla="*/ 210598 h 488"/>
                  <a:gd name="T50" fmla="*/ 496314 w 976"/>
                  <a:gd name="T51" fmla="*/ 203009 h 488"/>
                  <a:gd name="T52" fmla="*/ 499391 w 976"/>
                  <a:gd name="T53" fmla="*/ 194471 h 488"/>
                  <a:gd name="T54" fmla="*/ 500416 w 976"/>
                  <a:gd name="T55" fmla="*/ 184985 h 488"/>
                  <a:gd name="T56" fmla="*/ 500416 w 976"/>
                  <a:gd name="T57" fmla="*/ 46483 h 488"/>
                  <a:gd name="T58" fmla="*/ 499391 w 976"/>
                  <a:gd name="T59" fmla="*/ 36997 h 488"/>
                  <a:gd name="T60" fmla="*/ 496314 w 976"/>
                  <a:gd name="T61" fmla="*/ 28459 h 488"/>
                  <a:gd name="T62" fmla="*/ 492212 w 976"/>
                  <a:gd name="T63" fmla="*/ 20870 h 488"/>
                  <a:gd name="T64" fmla="*/ 486060 w 976"/>
                  <a:gd name="T65" fmla="*/ 13281 h 488"/>
                  <a:gd name="T66" fmla="*/ 478882 w 976"/>
                  <a:gd name="T67" fmla="*/ 7589 h 488"/>
                  <a:gd name="T68" fmla="*/ 469653 w 976"/>
                  <a:gd name="T69" fmla="*/ 3795 h 488"/>
                  <a:gd name="T70" fmla="*/ 460424 w 976"/>
                  <a:gd name="T71" fmla="*/ 949 h 488"/>
                  <a:gd name="T72" fmla="*/ 450169 w 976"/>
                  <a:gd name="T73" fmla="*/ 0 h 488"/>
                  <a:gd name="T74" fmla="*/ 450169 w 976"/>
                  <a:gd name="T75" fmla="*/ 184985 h 488"/>
                  <a:gd name="T76" fmla="*/ 50247 w 976"/>
                  <a:gd name="T77" fmla="*/ 184985 h 488"/>
                  <a:gd name="T78" fmla="*/ 50247 w 976"/>
                  <a:gd name="T79" fmla="*/ 46483 h 488"/>
                  <a:gd name="T80" fmla="*/ 450169 w 976"/>
                  <a:gd name="T81" fmla="*/ 46483 h 488"/>
                  <a:gd name="T82" fmla="*/ 450169 w 976"/>
                  <a:gd name="T83" fmla="*/ 184985 h 488"/>
                  <a:gd name="T84" fmla="*/ 300455 w 976"/>
                  <a:gd name="T85" fmla="*/ 70199 h 488"/>
                  <a:gd name="T86" fmla="*/ 199961 w 976"/>
                  <a:gd name="T87" fmla="*/ 70199 h 488"/>
                  <a:gd name="T88" fmla="*/ 199961 w 976"/>
                  <a:gd name="T89" fmla="*/ 161269 h 488"/>
                  <a:gd name="T90" fmla="*/ 300455 w 976"/>
                  <a:gd name="T91" fmla="*/ 161269 h 488"/>
                  <a:gd name="T92" fmla="*/ 300455 w 976"/>
                  <a:gd name="T93" fmla="*/ 70199 h 488"/>
                  <a:gd name="T94" fmla="*/ 175351 w 976"/>
                  <a:gd name="T95" fmla="*/ 70199 h 488"/>
                  <a:gd name="T96" fmla="*/ 74857 w 976"/>
                  <a:gd name="T97" fmla="*/ 70199 h 488"/>
                  <a:gd name="T98" fmla="*/ 74857 w 976"/>
                  <a:gd name="T99" fmla="*/ 161269 h 488"/>
                  <a:gd name="T100" fmla="*/ 175351 w 976"/>
                  <a:gd name="T101" fmla="*/ 161269 h 488"/>
                  <a:gd name="T102" fmla="*/ 175351 w 976"/>
                  <a:gd name="T103" fmla="*/ 70199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6" h="488">
                    <a:moveTo>
                      <a:pt x="878" y="0"/>
                    </a:moveTo>
                    <a:lnTo>
                      <a:pt x="98" y="0"/>
                    </a:lnTo>
                    <a:lnTo>
                      <a:pt x="78" y="2"/>
                    </a:lnTo>
                    <a:lnTo>
                      <a:pt x="60" y="8"/>
                    </a:lnTo>
                    <a:lnTo>
                      <a:pt x="44" y="16"/>
                    </a:lnTo>
                    <a:lnTo>
                      <a:pt x="30" y="28"/>
                    </a:lnTo>
                    <a:lnTo>
                      <a:pt x="18" y="44"/>
                    </a:lnTo>
                    <a:lnTo>
                      <a:pt x="8" y="60"/>
                    </a:lnTo>
                    <a:lnTo>
                      <a:pt x="2" y="78"/>
                    </a:lnTo>
                    <a:lnTo>
                      <a:pt x="0" y="98"/>
                    </a:lnTo>
                    <a:lnTo>
                      <a:pt x="0" y="390"/>
                    </a:lnTo>
                    <a:lnTo>
                      <a:pt x="2" y="410"/>
                    </a:lnTo>
                    <a:lnTo>
                      <a:pt x="8" y="428"/>
                    </a:lnTo>
                    <a:lnTo>
                      <a:pt x="18" y="444"/>
                    </a:lnTo>
                    <a:lnTo>
                      <a:pt x="30" y="460"/>
                    </a:lnTo>
                    <a:lnTo>
                      <a:pt x="44" y="472"/>
                    </a:lnTo>
                    <a:lnTo>
                      <a:pt x="60" y="480"/>
                    </a:lnTo>
                    <a:lnTo>
                      <a:pt x="78" y="486"/>
                    </a:lnTo>
                    <a:lnTo>
                      <a:pt x="98" y="488"/>
                    </a:lnTo>
                    <a:lnTo>
                      <a:pt x="878" y="488"/>
                    </a:lnTo>
                    <a:lnTo>
                      <a:pt x="898" y="486"/>
                    </a:lnTo>
                    <a:lnTo>
                      <a:pt x="916" y="480"/>
                    </a:lnTo>
                    <a:lnTo>
                      <a:pt x="934" y="472"/>
                    </a:lnTo>
                    <a:lnTo>
                      <a:pt x="948" y="460"/>
                    </a:lnTo>
                    <a:lnTo>
                      <a:pt x="960" y="444"/>
                    </a:lnTo>
                    <a:lnTo>
                      <a:pt x="968" y="428"/>
                    </a:lnTo>
                    <a:lnTo>
                      <a:pt x="974" y="410"/>
                    </a:lnTo>
                    <a:lnTo>
                      <a:pt x="976" y="390"/>
                    </a:lnTo>
                    <a:lnTo>
                      <a:pt x="976" y="98"/>
                    </a:lnTo>
                    <a:lnTo>
                      <a:pt x="974" y="78"/>
                    </a:lnTo>
                    <a:lnTo>
                      <a:pt x="968" y="60"/>
                    </a:lnTo>
                    <a:lnTo>
                      <a:pt x="960" y="44"/>
                    </a:lnTo>
                    <a:lnTo>
                      <a:pt x="948" y="28"/>
                    </a:lnTo>
                    <a:lnTo>
                      <a:pt x="934" y="16"/>
                    </a:lnTo>
                    <a:lnTo>
                      <a:pt x="916" y="8"/>
                    </a:lnTo>
                    <a:lnTo>
                      <a:pt x="898" y="2"/>
                    </a:lnTo>
                    <a:lnTo>
                      <a:pt x="878" y="0"/>
                    </a:lnTo>
                    <a:close/>
                    <a:moveTo>
                      <a:pt x="878" y="390"/>
                    </a:moveTo>
                    <a:lnTo>
                      <a:pt x="98" y="390"/>
                    </a:lnTo>
                    <a:lnTo>
                      <a:pt x="98" y="98"/>
                    </a:lnTo>
                    <a:lnTo>
                      <a:pt x="878" y="98"/>
                    </a:lnTo>
                    <a:lnTo>
                      <a:pt x="878" y="390"/>
                    </a:lnTo>
                    <a:close/>
                    <a:moveTo>
                      <a:pt x="586" y="148"/>
                    </a:moveTo>
                    <a:lnTo>
                      <a:pt x="390" y="148"/>
                    </a:lnTo>
                    <a:lnTo>
                      <a:pt x="390" y="340"/>
                    </a:lnTo>
                    <a:lnTo>
                      <a:pt x="586" y="340"/>
                    </a:lnTo>
                    <a:lnTo>
                      <a:pt x="586" y="148"/>
                    </a:lnTo>
                    <a:close/>
                    <a:moveTo>
                      <a:pt x="342" y="148"/>
                    </a:moveTo>
                    <a:lnTo>
                      <a:pt x="146" y="148"/>
                    </a:lnTo>
                    <a:lnTo>
                      <a:pt x="146" y="340"/>
                    </a:lnTo>
                    <a:lnTo>
                      <a:pt x="342" y="340"/>
                    </a:lnTo>
                    <a:lnTo>
                      <a:pt x="342" y="148"/>
                    </a:lnTo>
                    <a:close/>
                  </a:path>
                </a:pathLst>
              </a:custGeom>
              <a:solidFill>
                <a:srgbClr val="FFFFFF"/>
              </a:solidFill>
              <a:ln>
                <a:noFill/>
              </a:ln>
              <a:effectLst/>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sp>
        <p:nvSpPr>
          <p:cNvPr id="78630" name="Rectangle 56">
            <a:extLst>
              <a:ext uri="{FF2B5EF4-FFF2-40B4-BE49-F238E27FC236}">
                <a16:creationId xmlns:a16="http://schemas.microsoft.com/office/drawing/2014/main" id="{1D462D64-FB8E-D0E9-BE7E-97814F788449}"/>
              </a:ext>
            </a:extLst>
          </p:cNvPr>
          <p:cNvSpPr>
            <a:spLocks noChangeArrowheads="1"/>
          </p:cNvSpPr>
          <p:nvPr/>
        </p:nvSpPr>
        <p:spPr bwMode="auto">
          <a:xfrm>
            <a:off x="4695825" y="2643188"/>
            <a:ext cx="2124075" cy="3381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18" tIns="45709" rIns="91418" bIns="45709">
            <a:spAutoFit/>
          </a:bodyPr>
          <a:lstStyle/>
          <a:p>
            <a:pPr algn="ctr" eaLnBrk="0" hangingPunct="0">
              <a:spcBef>
                <a:spcPts val="200"/>
              </a:spcBef>
              <a:spcAft>
                <a:spcPts val="200"/>
              </a:spcAft>
              <a:buClr>
                <a:srgbClr val="002776"/>
              </a:buClr>
              <a:defRPr/>
            </a:pPr>
            <a:r>
              <a:rPr lang="en-US" sz="1600" b="1" i="1">
                <a:solidFill>
                  <a:srgbClr val="920056"/>
                </a:solidFill>
                <a:latin typeface="Arial" charset="0"/>
                <a:ea typeface="ＭＳ Ｐゴシック" charset="0"/>
              </a:rPr>
              <a:t>Meetings</a:t>
            </a:r>
          </a:p>
        </p:txBody>
      </p:sp>
      <p:pic>
        <p:nvPicPr>
          <p:cNvPr id="6" name="Picture 2" descr="Use links below to save image.">
            <a:extLst>
              <a:ext uri="{FF2B5EF4-FFF2-40B4-BE49-F238E27FC236}">
                <a16:creationId xmlns:a16="http://schemas.microsoft.com/office/drawing/2014/main" id="{13EC77B2-47F4-C4ED-1CC1-5F6D6B0A4F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6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5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6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6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86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8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8169EE3E-3198-4EDB-BD6D-AAA63290EC11}"/>
              </a:ext>
            </a:extLst>
          </p:cNvPr>
          <p:cNvSpPr>
            <a:spLocks noGrp="1"/>
          </p:cNvSpPr>
          <p:nvPr>
            <p:ph type="title"/>
          </p:nvPr>
        </p:nvSpPr>
        <p:spPr>
          <a:xfrm>
            <a:off x="1139044" y="2090114"/>
            <a:ext cx="3382890" cy="2481886"/>
          </a:xfrm>
        </p:spPr>
        <p:txBody>
          <a:bodyPr>
            <a:normAutofit/>
          </a:bodyPr>
          <a:lstStyle/>
          <a:p>
            <a:pPr algn="ctr"/>
            <a:r>
              <a:rPr lang="en-CA"/>
              <a:t>Tracking EDI Metrics</a:t>
            </a:r>
          </a:p>
        </p:txBody>
      </p:sp>
      <p:sp>
        <p:nvSpPr>
          <p:cNvPr id="8" name="Content Placeholder 7">
            <a:extLst>
              <a:ext uri="{FF2B5EF4-FFF2-40B4-BE49-F238E27FC236}">
                <a16:creationId xmlns:a16="http://schemas.microsoft.com/office/drawing/2014/main" id="{3C9AFF26-E194-34C0-E7A9-FDB044EB31F5}"/>
              </a:ext>
            </a:extLst>
          </p:cNvPr>
          <p:cNvSpPr>
            <a:spLocks noGrp="1"/>
          </p:cNvSpPr>
          <p:nvPr>
            <p:ph idx="1"/>
          </p:nvPr>
        </p:nvSpPr>
        <p:spPr>
          <a:xfrm>
            <a:off x="5365863" y="1381800"/>
            <a:ext cx="6068786" cy="4094399"/>
          </a:xfrm>
        </p:spPr>
        <p:txBody>
          <a:bodyPr anchor="ctr">
            <a:normAutofit/>
          </a:bodyPr>
          <a:lstStyle/>
          <a:p>
            <a:r>
              <a:rPr lang="en-US" sz="2000" dirty="0"/>
              <a:t>TRUST - Ensure anonymity</a:t>
            </a:r>
          </a:p>
          <a:p>
            <a:endParaRPr lang="en-US" sz="2000" dirty="0"/>
          </a:p>
          <a:p>
            <a:r>
              <a:rPr lang="en-US" sz="2000" dirty="0"/>
              <a:t>ASK ABOUT:</a:t>
            </a:r>
          </a:p>
          <a:p>
            <a:r>
              <a:rPr lang="en-US" sz="2000" dirty="0"/>
              <a:t>Demographics</a:t>
            </a:r>
          </a:p>
          <a:p>
            <a:r>
              <a:rPr lang="en-US" sz="2000" dirty="0"/>
              <a:t>Representation</a:t>
            </a:r>
          </a:p>
          <a:p>
            <a:r>
              <a:rPr lang="en-US" sz="2000" dirty="0"/>
              <a:t>Advancements</a:t>
            </a:r>
          </a:p>
          <a:p>
            <a:r>
              <a:rPr lang="en-US" sz="2000" dirty="0"/>
              <a:t>Engagement</a:t>
            </a:r>
          </a:p>
          <a:p>
            <a:r>
              <a:rPr lang="en-US" sz="2000" dirty="0"/>
              <a:t>Inclusion</a:t>
            </a:r>
          </a:p>
          <a:p>
            <a:endParaRPr lang="en-US" sz="2000" dirty="0"/>
          </a:p>
          <a:p>
            <a:r>
              <a:rPr lang="en-US" sz="2000" dirty="0"/>
              <a:t>Establish a baseline and repeat surveying</a:t>
            </a:r>
          </a:p>
        </p:txBody>
      </p:sp>
      <p:pic>
        <p:nvPicPr>
          <p:cNvPr id="6" name="Picture 2" descr="Use links below to save image.">
            <a:extLst>
              <a:ext uri="{FF2B5EF4-FFF2-40B4-BE49-F238E27FC236}">
                <a16:creationId xmlns:a16="http://schemas.microsoft.com/office/drawing/2014/main" id="{34B87660-1AFB-05CD-61C5-BF62770A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3AE871A-4934-927D-6396-260EB54886DE}"/>
              </a:ext>
            </a:extLst>
          </p:cNvPr>
          <p:cNvSpPr>
            <a:spLocks noGrp="1"/>
          </p:cNvSpPr>
          <p:nvPr>
            <p:ph type="title"/>
          </p:nvPr>
        </p:nvSpPr>
        <p:spPr>
          <a:xfrm>
            <a:off x="768563" y="188640"/>
            <a:ext cx="6696453" cy="3643679"/>
          </a:xfrm>
        </p:spPr>
        <p:txBody>
          <a:bodyPr vert="horz" lIns="91440" tIns="45720" rIns="91440" bIns="45720" rtlCol="0" anchor="b">
            <a:normAutofit/>
          </a:bodyPr>
          <a:lstStyle/>
          <a:p>
            <a:r>
              <a:rPr lang="en-US" sz="5200" kern="1200" dirty="0">
                <a:solidFill>
                  <a:schemeClr val="tx1"/>
                </a:solidFill>
                <a:latin typeface="+mj-lt"/>
                <a:ea typeface="+mj-ea"/>
                <a:cs typeface="+mj-cs"/>
              </a:rPr>
              <a:t>EDI and Nunavut</a:t>
            </a:r>
          </a:p>
        </p:txBody>
      </p:sp>
      <p:pic>
        <p:nvPicPr>
          <p:cNvPr id="5" name="Picture 2" descr="Use links below to save image.">
            <a:extLst>
              <a:ext uri="{FF2B5EF4-FFF2-40B4-BE49-F238E27FC236}">
                <a16:creationId xmlns:a16="http://schemas.microsoft.com/office/drawing/2014/main" id="{3F5D3B69-6F4C-A8A3-742F-5C701F84C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91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9D24-E957-0525-B1DD-0EA7735CD127}"/>
              </a:ext>
            </a:extLst>
          </p:cNvPr>
          <p:cNvSpPr>
            <a:spLocks noGrp="1"/>
          </p:cNvSpPr>
          <p:nvPr>
            <p:ph type="title"/>
          </p:nvPr>
        </p:nvSpPr>
        <p:spPr>
          <a:xfrm>
            <a:off x="838199" y="365125"/>
            <a:ext cx="10515600" cy="1325563"/>
          </a:xfrm>
        </p:spPr>
        <p:txBody>
          <a:bodyPr>
            <a:normAutofit/>
          </a:bodyPr>
          <a:lstStyle/>
          <a:p>
            <a:pPr algn="ctr"/>
            <a:r>
              <a:rPr lang="en-US" dirty="0"/>
              <a:t>Diversity, equity and inclusive lessons from a workplace in the Canadian Arctic</a:t>
            </a:r>
            <a:endParaRPr lang="en-CA" dirty="0"/>
          </a:p>
        </p:txBody>
      </p:sp>
      <p:sp>
        <p:nvSpPr>
          <p:cNvPr id="6" name="Content Placeholder 5">
            <a:extLst>
              <a:ext uri="{FF2B5EF4-FFF2-40B4-BE49-F238E27FC236}">
                <a16:creationId xmlns:a16="http://schemas.microsoft.com/office/drawing/2014/main" id="{CC61739A-FCC5-2C53-F551-A1157D7B7958}"/>
              </a:ext>
            </a:extLst>
          </p:cNvPr>
          <p:cNvSpPr>
            <a:spLocks noGrp="1"/>
          </p:cNvSpPr>
          <p:nvPr>
            <p:ph sz="half" idx="1"/>
          </p:nvPr>
        </p:nvSpPr>
        <p:spPr>
          <a:xfrm>
            <a:off x="838200" y="1825625"/>
            <a:ext cx="10515599" cy="3926246"/>
          </a:xfrm>
        </p:spPr>
        <p:txBody>
          <a:bodyPr>
            <a:noAutofit/>
          </a:bodyPr>
          <a:lstStyle/>
          <a:p>
            <a:pPr>
              <a:lnSpc>
                <a:spcPct val="100000"/>
              </a:lnSpc>
            </a:pPr>
            <a:r>
              <a:rPr lang="en-US" sz="2400" dirty="0"/>
              <a:t>“The population of Nunavut is approximately 38,000 of which 85 percent are Inuit. There are 25 communities accessible only by plane during the year and by boat during the summer months. Living and working in this environment has unique challenges and offers learning opportunities about Inuit culture, leadership and its impact on the diversity, equity and inclusion (DEI) in the workplace.”</a:t>
            </a:r>
            <a:endParaRPr lang="en-CA" sz="2400" dirty="0"/>
          </a:p>
          <a:p>
            <a:pPr>
              <a:lnSpc>
                <a:spcPct val="100000"/>
              </a:lnSpc>
            </a:pPr>
            <a:r>
              <a:rPr lang="en-US" sz="2400" dirty="0"/>
              <a:t>“The workforce is diverse, consisting of Inuit employees (30-60%) and others (40-70%) who are of varied ethno-cultural backgrounds, gender, abilities, immigration status and sexual orientation.”</a:t>
            </a:r>
          </a:p>
        </p:txBody>
      </p:sp>
      <p:sp>
        <p:nvSpPr>
          <p:cNvPr id="7" name="Content Placeholder 6">
            <a:extLst>
              <a:ext uri="{FF2B5EF4-FFF2-40B4-BE49-F238E27FC236}">
                <a16:creationId xmlns:a16="http://schemas.microsoft.com/office/drawing/2014/main" id="{6817B330-CBB2-9300-FAF2-63894875EF37}"/>
              </a:ext>
            </a:extLst>
          </p:cNvPr>
          <p:cNvSpPr>
            <a:spLocks noGrp="1"/>
          </p:cNvSpPr>
          <p:nvPr>
            <p:ph sz="half" idx="2"/>
          </p:nvPr>
        </p:nvSpPr>
        <p:spPr>
          <a:xfrm>
            <a:off x="838199" y="6026047"/>
            <a:ext cx="7293078" cy="466828"/>
          </a:xfrm>
        </p:spPr>
        <p:txBody>
          <a:bodyPr>
            <a:normAutofit fontScale="77500" lnSpcReduction="20000"/>
          </a:bodyPr>
          <a:lstStyle/>
          <a:p>
            <a:pPr marL="0" indent="0">
              <a:buNone/>
            </a:pPr>
            <a:r>
              <a:rPr lang="en-US" sz="1800" dirty="0" err="1"/>
              <a:t>Arijana</a:t>
            </a:r>
            <a:r>
              <a:rPr lang="en-US" sz="1800" dirty="0"/>
              <a:t> </a:t>
            </a:r>
            <a:r>
              <a:rPr lang="en-US" sz="1800" dirty="0" err="1"/>
              <a:t>Haramincic</a:t>
            </a:r>
            <a:r>
              <a:rPr lang="en-US" sz="1800" dirty="0"/>
              <a:t>, "Diversity, equity and inclusive lessons from a workplace in the Canadian Arctic." (2022) A Field Guide to Managing Diversity, Equality and Inclusion in </a:t>
            </a:r>
            <a:r>
              <a:rPr lang="en-US" sz="1800" dirty="0" err="1"/>
              <a:t>Organisations</a:t>
            </a:r>
            <a:r>
              <a:rPr lang="en-US" sz="1800" dirty="0"/>
              <a:t> 147.</a:t>
            </a:r>
            <a:endParaRPr lang="en-CA" sz="1800" dirty="0"/>
          </a:p>
        </p:txBody>
      </p:sp>
      <p:pic>
        <p:nvPicPr>
          <p:cNvPr id="5" name="Picture 2" descr="Use links below to save image.">
            <a:extLst>
              <a:ext uri="{FF2B5EF4-FFF2-40B4-BE49-F238E27FC236}">
                <a16:creationId xmlns:a16="http://schemas.microsoft.com/office/drawing/2014/main" id="{95A886CB-C567-24C2-2D4A-82EE5E5DD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423"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4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6">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6" name="Title 5">
            <a:extLst>
              <a:ext uri="{FF2B5EF4-FFF2-40B4-BE49-F238E27FC236}">
                <a16:creationId xmlns:a16="http://schemas.microsoft.com/office/drawing/2014/main" id="{67A966F3-9D33-77DB-A7AF-E5C292CF6847}"/>
              </a:ext>
            </a:extLst>
          </p:cNvPr>
          <p:cNvSpPr>
            <a:spLocks noGrp="1"/>
          </p:cNvSpPr>
          <p:nvPr>
            <p:ph type="title"/>
          </p:nvPr>
        </p:nvSpPr>
        <p:spPr>
          <a:xfrm>
            <a:off x="838200" y="838199"/>
            <a:ext cx="4191000" cy="5338763"/>
          </a:xfrm>
        </p:spPr>
        <p:txBody>
          <a:bodyPr>
            <a:normAutofit/>
          </a:bodyPr>
          <a:lstStyle/>
          <a:p>
            <a:r>
              <a:rPr lang="en-CA"/>
              <a:t>Presentation Recap:</a:t>
            </a:r>
            <a:endParaRPr lang="en-CA" dirty="0"/>
          </a:p>
        </p:txBody>
      </p:sp>
      <p:sp>
        <p:nvSpPr>
          <p:cNvPr id="10" name="Content Placeholder 9">
            <a:extLst>
              <a:ext uri="{FF2B5EF4-FFF2-40B4-BE49-F238E27FC236}">
                <a16:creationId xmlns:a16="http://schemas.microsoft.com/office/drawing/2014/main" id="{CE0061B1-A824-1BAD-036A-EF7191EE1444}"/>
              </a:ext>
            </a:extLst>
          </p:cNvPr>
          <p:cNvSpPr>
            <a:spLocks noGrp="1"/>
          </p:cNvSpPr>
          <p:nvPr>
            <p:ph idx="1"/>
          </p:nvPr>
        </p:nvSpPr>
        <p:spPr>
          <a:xfrm>
            <a:off x="5302332" y="838199"/>
            <a:ext cx="6051468" cy="5338763"/>
          </a:xfrm>
        </p:spPr>
        <p:txBody>
          <a:bodyPr anchor="ctr">
            <a:normAutofit/>
          </a:bodyPr>
          <a:lstStyle/>
          <a:p>
            <a:r>
              <a:rPr lang="en-US" sz="2000"/>
              <a:t>1. EDI Concepts and Terminology </a:t>
            </a:r>
          </a:p>
          <a:p>
            <a:r>
              <a:rPr lang="en-US" sz="2000"/>
              <a:t>2. History of EDI in legal profession</a:t>
            </a:r>
          </a:p>
          <a:p>
            <a:r>
              <a:rPr lang="en-US" sz="2000"/>
              <a:t>3. Some best practice suggestions</a:t>
            </a:r>
          </a:p>
        </p:txBody>
      </p:sp>
      <p:pic>
        <p:nvPicPr>
          <p:cNvPr id="3" name="Picture 2" descr="Use links below to save image.">
            <a:extLst>
              <a:ext uri="{FF2B5EF4-FFF2-40B4-BE49-F238E27FC236}">
                <a16:creationId xmlns:a16="http://schemas.microsoft.com/office/drawing/2014/main" id="{DC032180-3D02-5538-BA46-81EDFD1CD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38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97B7E-6F84-C429-2094-62E5E3404E00}"/>
              </a:ext>
            </a:extLst>
          </p:cNvPr>
          <p:cNvSpPr>
            <a:spLocks noGrp="1"/>
          </p:cNvSpPr>
          <p:nvPr>
            <p:ph type="title"/>
          </p:nvPr>
        </p:nvSpPr>
        <p:spPr/>
        <p:txBody>
          <a:bodyPr/>
          <a:lstStyle/>
          <a:p>
            <a:r>
              <a:rPr lang="en-US" dirty="0"/>
              <a:t>WANT TO KNOW MORE? BOOKS, ARTICLES, AND VIDEOS ON EDI</a:t>
            </a:r>
            <a:endParaRPr lang="en-CA" dirty="0"/>
          </a:p>
        </p:txBody>
      </p:sp>
      <p:sp>
        <p:nvSpPr>
          <p:cNvPr id="84863" name="Text Placeholder 16">
            <a:extLst>
              <a:ext uri="{FF2B5EF4-FFF2-40B4-BE49-F238E27FC236}">
                <a16:creationId xmlns:a16="http://schemas.microsoft.com/office/drawing/2014/main" id="{A197DF1D-D647-7492-6A0F-DA71D475872C}"/>
              </a:ext>
            </a:extLst>
          </p:cNvPr>
          <p:cNvSpPr>
            <a:spLocks noGrp="1" noChangeArrowheads="1"/>
          </p:cNvSpPr>
          <p:nvPr>
            <p:ph type="body" sz="quarter" idx="4294967295"/>
          </p:nvPr>
        </p:nvSpPr>
        <p:spPr>
          <a:xfrm>
            <a:off x="1187450" y="1803400"/>
            <a:ext cx="11004550" cy="40592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graphicFrame>
        <p:nvGraphicFramePr>
          <p:cNvPr id="84867" name="Table 35">
            <a:extLst>
              <a:ext uri="{FF2B5EF4-FFF2-40B4-BE49-F238E27FC236}">
                <a16:creationId xmlns:a16="http://schemas.microsoft.com/office/drawing/2014/main" id="{764B4B6E-F6AF-01CF-41D0-D27CF475B2B8}"/>
              </a:ext>
            </a:extLst>
          </p:cNvPr>
          <p:cNvGraphicFramePr>
            <a:graphicFrameLocks noGrp="1"/>
          </p:cNvGraphicFramePr>
          <p:nvPr/>
        </p:nvGraphicFramePr>
        <p:xfrm>
          <a:off x="635000" y="1806575"/>
          <a:ext cx="3402013" cy="4089400"/>
        </p:xfrm>
        <a:graphic>
          <a:graphicData uri="http://schemas.openxmlformats.org/drawingml/2006/table">
            <a:tbl>
              <a:tblPr/>
              <a:tblGrid>
                <a:gridCol w="1192213">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13716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1" i="0" u="none" strike="noStrike" cap="none" normalizeH="0" baseline="0">
                        <a:ln>
                          <a:noFill/>
                        </a:ln>
                        <a:solidFill>
                          <a:srgbClr val="FFFFFF"/>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Nudge: Improving Decisions About Health, Wealth, and Happiness</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by Richard H. Thaler and Cass R. Sunstein</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Affinity bias in the Legal Profession</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by Stella Tsai and Debra Rosen </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Fear of Being Different Stifles Talent</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by Kenji Yoshino and Christie Smith, HBR article</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84881" name="Picture 69">
            <a:extLst>
              <a:ext uri="{FF2B5EF4-FFF2-40B4-BE49-F238E27FC236}">
                <a16:creationId xmlns:a16="http://schemas.microsoft.com/office/drawing/2014/main" id="{32A78BE3-CE5C-53D6-6C9D-A19F40B51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1833563"/>
            <a:ext cx="1085850" cy="1304925"/>
          </a:xfrm>
          <a:prstGeom prst="rect">
            <a:avLst/>
          </a:prstGeom>
          <a:solidFill>
            <a:srgbClr val="EDEDED"/>
          </a:solidFill>
          <a:ln>
            <a:noFill/>
          </a:ln>
          <a:effectLst/>
          <a:extLst>
            <a:ext uri="{91240B29-F687-4f45-9708-019B960494DF}">
              <a14:hiddenLine xmlns="" xmlns:a14="http://schemas.microsoft.com/office/drawing/2010/main" w="88900">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84882" name="Table 72">
            <a:extLst>
              <a:ext uri="{FF2B5EF4-FFF2-40B4-BE49-F238E27FC236}">
                <a16:creationId xmlns:a16="http://schemas.microsoft.com/office/drawing/2014/main" id="{A8DFB045-D317-3C97-F060-40156B09DDD4}"/>
              </a:ext>
            </a:extLst>
          </p:cNvPr>
          <p:cNvGraphicFramePr>
            <a:graphicFrameLocks noGrp="1"/>
          </p:cNvGraphicFramePr>
          <p:nvPr/>
        </p:nvGraphicFramePr>
        <p:xfrm>
          <a:off x="8180388" y="1806575"/>
          <a:ext cx="3402012" cy="4076700"/>
        </p:xfrm>
        <a:graphic>
          <a:graphicData uri="http://schemas.openxmlformats.org/drawingml/2006/table">
            <a:tbl>
              <a:tblPr/>
              <a:tblGrid>
                <a:gridCol w="1192212">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1" i="0" u="none" strike="noStrike" cap="none" normalizeH="0" baseline="0">
                        <a:ln>
                          <a:noFill/>
                        </a:ln>
                        <a:solidFill>
                          <a:srgbClr val="FFFFFF"/>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Project Implicit Association Test</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Harvard University</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NPR podcast on the role of racial bias in the sharing economy</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NPR podcast on role of gender bias in teaching/learning</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4896" name="Table 74">
            <a:extLst>
              <a:ext uri="{FF2B5EF4-FFF2-40B4-BE49-F238E27FC236}">
                <a16:creationId xmlns:a16="http://schemas.microsoft.com/office/drawing/2014/main" id="{43E3023F-B1A9-7914-C517-F9B311DA64AC}"/>
              </a:ext>
            </a:extLst>
          </p:cNvPr>
          <p:cNvGraphicFramePr>
            <a:graphicFrameLocks noGrp="1"/>
          </p:cNvGraphicFramePr>
          <p:nvPr/>
        </p:nvGraphicFramePr>
        <p:xfrm>
          <a:off x="4408488" y="1806575"/>
          <a:ext cx="3400425" cy="4076700"/>
        </p:xfrm>
        <a:graphic>
          <a:graphicData uri="http://schemas.openxmlformats.org/drawingml/2006/table">
            <a:tbl>
              <a:tblPr/>
              <a:tblGrid>
                <a:gridCol w="1077912">
                  <a:extLst>
                    <a:ext uri="{9D8B030D-6E8A-4147-A177-3AD203B41FA5}">
                      <a16:colId xmlns:a16="http://schemas.microsoft.com/office/drawing/2014/main" val="20000"/>
                    </a:ext>
                  </a:extLst>
                </a:gridCol>
                <a:gridCol w="2322513">
                  <a:extLst>
                    <a:ext uri="{9D8B030D-6E8A-4147-A177-3AD203B41FA5}">
                      <a16:colId xmlns:a16="http://schemas.microsoft.com/office/drawing/2014/main" val="20001"/>
                    </a:ext>
                  </a:extLst>
                </a:gridCol>
              </a:tblGrid>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1" i="0" u="none" strike="noStrike" cap="none" normalizeH="0" baseline="0">
                        <a:ln>
                          <a:noFill/>
                        </a:ln>
                        <a:solidFill>
                          <a:srgbClr val="FFFFFF"/>
                        </a:solidFill>
                        <a:effectLst/>
                        <a:latin typeface="Arial" charset="0"/>
                        <a:ea typeface="ＭＳ Ｐゴシック" charset="0"/>
                        <a:cs typeface="Arial" charset="0"/>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Blindspot: Hidden Biases of Good People</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by Mahzarin R. Banaji and Anthony G. Greenwald</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Which Two Heads Are Better Than One? </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by Juliet Bourke</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Waiter, is that Inclusion in my soup? A New Recipe to Improve Performance</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Deloitte</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84910" name="Picture 76">
            <a:extLst>
              <a:ext uri="{FF2B5EF4-FFF2-40B4-BE49-F238E27FC236}">
                <a16:creationId xmlns:a16="http://schemas.microsoft.com/office/drawing/2014/main" id="{93532BBE-2982-0F40-1D3B-A5E7173C8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3213100"/>
            <a:ext cx="1076325" cy="12747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11" name="Picture 2">
            <a:extLst>
              <a:ext uri="{FF2B5EF4-FFF2-40B4-BE49-F238E27FC236}">
                <a16:creationId xmlns:a16="http://schemas.microsoft.com/office/drawing/2014/main" id="{9092581A-C4FE-A68E-B3DC-16EDBA4418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72000"/>
            <a:ext cx="1082675" cy="1285875"/>
          </a:xfrm>
          <a:prstGeom prst="rect">
            <a:avLst/>
          </a:prstGeom>
          <a:solidFill>
            <a:srgbClr val="EDEDED"/>
          </a:solidFill>
          <a:ln>
            <a:noFill/>
          </a:ln>
          <a:effectLst/>
          <a:extLst>
            <a:ext uri="{91240B29-F687-4f45-9708-019B960494DF}">
              <a14:hiddenLine xmlns="" xmlns:a14="http://schemas.microsoft.com/office/drawing/2010/main" w="88900">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12" name="Picture 83">
            <a:extLst>
              <a:ext uri="{FF2B5EF4-FFF2-40B4-BE49-F238E27FC236}">
                <a16:creationId xmlns:a16="http://schemas.microsoft.com/office/drawing/2014/main" id="{A295AD97-DA67-6B1B-E995-77AFBC44C9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013" y="1827213"/>
            <a:ext cx="1044575" cy="1316037"/>
          </a:xfrm>
          <a:prstGeom prst="rect">
            <a:avLst/>
          </a:prstGeom>
          <a:solidFill>
            <a:srgbClr val="EDEDED"/>
          </a:solidFill>
          <a:ln>
            <a:noFill/>
          </a:ln>
          <a:effectLst/>
          <a:extLst>
            <a:ext uri="{91240B29-F687-4f45-9708-019B960494DF}">
              <a14:hiddenLine xmlns="" xmlns:a14="http://schemas.microsoft.com/office/drawing/2010/main" w="88900">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13" name="Picture 84">
            <a:extLst>
              <a:ext uri="{FF2B5EF4-FFF2-40B4-BE49-F238E27FC236}">
                <a16:creationId xmlns:a16="http://schemas.microsoft.com/office/drawing/2014/main" id="{C42FAEF8-0CF2-C094-9B3D-2D71A67595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8013" y="3227388"/>
            <a:ext cx="1011237" cy="1246187"/>
          </a:xfrm>
          <a:prstGeom prst="rect">
            <a:avLst/>
          </a:prstGeom>
          <a:solidFill>
            <a:srgbClr val="EDEDED"/>
          </a:solidFill>
          <a:ln>
            <a:noFill/>
          </a:ln>
          <a:effectLst/>
          <a:extLst>
            <a:ext uri="{91240B29-F687-4f45-9708-019B960494DF}">
              <a14:hiddenLine xmlns="" xmlns:a14="http://schemas.microsoft.com/office/drawing/2010/main" w="88900">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92212" name="Group 85">
            <a:extLst>
              <a:ext uri="{FF2B5EF4-FFF2-40B4-BE49-F238E27FC236}">
                <a16:creationId xmlns:a16="http://schemas.microsoft.com/office/drawing/2014/main" id="{12B81FFF-AC34-354B-00D7-C8B22D740459}"/>
              </a:ext>
            </a:extLst>
          </p:cNvPr>
          <p:cNvGrpSpPr>
            <a:grpSpLocks/>
          </p:cNvGrpSpPr>
          <p:nvPr/>
        </p:nvGrpSpPr>
        <p:grpSpPr bwMode="auto">
          <a:xfrm>
            <a:off x="4424363" y="4583113"/>
            <a:ext cx="1039812" cy="1263650"/>
            <a:chOff x="0" y="0"/>
            <a:chExt cx="4566054" cy="5188008"/>
          </a:xfrm>
        </p:grpSpPr>
        <p:pic>
          <p:nvPicPr>
            <p:cNvPr id="84915" name="Picture 86">
              <a:extLst>
                <a:ext uri="{FF2B5EF4-FFF2-40B4-BE49-F238E27FC236}">
                  <a16:creationId xmlns:a16="http://schemas.microsoft.com/office/drawing/2014/main" id="{A4A81DE5-D716-45F6-C7CA-6D1012B486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034" t="13661" r="20020" b="1324"/>
            <a:stretch>
              <a:fillRect/>
            </a:stretch>
          </p:blipFill>
          <p:spPr bwMode="auto">
            <a:xfrm>
              <a:off x="104564" y="1668505"/>
              <a:ext cx="4461490" cy="351950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16" name="Picture 87">
              <a:extLst>
                <a:ext uri="{FF2B5EF4-FFF2-40B4-BE49-F238E27FC236}">
                  <a16:creationId xmlns:a16="http://schemas.microsoft.com/office/drawing/2014/main" id="{3FB14D70-7B1F-901C-6F11-219A395DD8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549" t="19360" r="2284" b="60201"/>
            <a:stretch>
              <a:fillRect/>
            </a:stretch>
          </p:blipFill>
          <p:spPr bwMode="auto">
            <a:xfrm>
              <a:off x="0" y="0"/>
              <a:ext cx="4566054" cy="5409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pic>
        <p:nvPicPr>
          <p:cNvPr id="92213" name="Picture 88">
            <a:extLst>
              <a:ext uri="{FF2B5EF4-FFF2-40B4-BE49-F238E27FC236}">
                <a16:creationId xmlns:a16="http://schemas.microsoft.com/office/drawing/2014/main" id="{451BC35E-516A-0F20-34B8-A4455C52DE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6900" y="2159000"/>
            <a:ext cx="1116013" cy="652463"/>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92214" name="Picture 89">
            <a:extLst>
              <a:ext uri="{FF2B5EF4-FFF2-40B4-BE49-F238E27FC236}">
                <a16:creationId xmlns:a16="http://schemas.microsoft.com/office/drawing/2014/main" id="{5FDCE160-FABD-C25E-842A-C8D7AEC13F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4838" y="3219450"/>
            <a:ext cx="1063625" cy="126365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92215" name="Picture 90">
            <a:extLst>
              <a:ext uri="{FF2B5EF4-FFF2-40B4-BE49-F238E27FC236}">
                <a16:creationId xmlns:a16="http://schemas.microsoft.com/office/drawing/2014/main" id="{4EE870A1-8A0E-0673-5FA0-94F659E184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34363" y="4584700"/>
            <a:ext cx="1047750" cy="1260475"/>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92216" name="Freeform 952">
            <a:extLst>
              <a:ext uri="{FF2B5EF4-FFF2-40B4-BE49-F238E27FC236}">
                <a16:creationId xmlns:a16="http://schemas.microsoft.com/office/drawing/2014/main" id="{B841C8F1-00F6-C026-EE02-728BA07BCE80}"/>
              </a:ext>
            </a:extLst>
          </p:cNvPr>
          <p:cNvSpPr>
            <a:spLocks noChangeArrowheads="1"/>
          </p:cNvSpPr>
          <p:nvPr/>
        </p:nvSpPr>
        <p:spPr bwMode="auto">
          <a:xfrm>
            <a:off x="0" y="0"/>
            <a:ext cx="0" cy="0"/>
          </a:xfrm>
          <a:custGeom>
            <a:avLst/>
            <a:gdLst/>
            <a:ahLst/>
            <a:cxnLst/>
            <a:rect l="0" t="0" r="0" b="0"/>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 name="Picture 2" descr="Use links below to save image.">
            <a:extLst>
              <a:ext uri="{FF2B5EF4-FFF2-40B4-BE49-F238E27FC236}">
                <a16:creationId xmlns:a16="http://schemas.microsoft.com/office/drawing/2014/main" id="{1C58A17A-C0EF-D1C1-607F-6983CE4144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123B7-FF22-7C6B-50ED-7F56C8413B48}"/>
              </a:ext>
            </a:extLst>
          </p:cNvPr>
          <p:cNvSpPr>
            <a:spLocks noGrp="1"/>
          </p:cNvSpPr>
          <p:nvPr>
            <p:ph type="title"/>
          </p:nvPr>
        </p:nvSpPr>
        <p:spPr/>
        <p:txBody>
          <a:bodyPr/>
          <a:lstStyle/>
          <a:p>
            <a:r>
              <a:rPr lang="en-US" dirty="0"/>
              <a:t>WANT TO KNOW MORE? BOOKS, ARTICLES, AND VIDEOS ON EDI (CONTINUED)</a:t>
            </a:r>
            <a:endParaRPr lang="en-CA" dirty="0"/>
          </a:p>
        </p:txBody>
      </p:sp>
      <p:sp>
        <p:nvSpPr>
          <p:cNvPr id="85947" name="Text Placeholder 16">
            <a:extLst>
              <a:ext uri="{FF2B5EF4-FFF2-40B4-BE49-F238E27FC236}">
                <a16:creationId xmlns:a16="http://schemas.microsoft.com/office/drawing/2014/main" id="{F9B8FE7D-A31A-3C0E-F02C-C0A1A9226BA2}"/>
              </a:ext>
            </a:extLst>
          </p:cNvPr>
          <p:cNvSpPr>
            <a:spLocks noGrp="1" noChangeArrowheads="1"/>
          </p:cNvSpPr>
          <p:nvPr>
            <p:ph type="body" sz="quarter" idx="4294967295"/>
          </p:nvPr>
        </p:nvSpPr>
        <p:spPr>
          <a:xfrm>
            <a:off x="1187450" y="1803400"/>
            <a:ext cx="11004550" cy="40592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graphicFrame>
        <p:nvGraphicFramePr>
          <p:cNvPr id="85951" name="Table 69">
            <a:extLst>
              <a:ext uri="{FF2B5EF4-FFF2-40B4-BE49-F238E27FC236}">
                <a16:creationId xmlns:a16="http://schemas.microsoft.com/office/drawing/2014/main" id="{14EEB5C6-A969-89F3-01A5-141D8106C703}"/>
              </a:ext>
            </a:extLst>
          </p:cNvPr>
          <p:cNvGraphicFramePr>
            <a:graphicFrameLocks noGrp="1"/>
          </p:cNvGraphicFramePr>
          <p:nvPr/>
        </p:nvGraphicFramePr>
        <p:xfrm>
          <a:off x="635000" y="1806575"/>
          <a:ext cx="3402013" cy="4076700"/>
        </p:xfrm>
        <a:graphic>
          <a:graphicData uri="http://schemas.openxmlformats.org/drawingml/2006/table">
            <a:tbl>
              <a:tblPr/>
              <a:tblGrid>
                <a:gridCol w="1192213">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1" i="0" u="none" strike="noStrike" cap="none" normalizeH="0" baseline="0">
                        <a:ln>
                          <a:noFill/>
                        </a:ln>
                        <a:solidFill>
                          <a:srgbClr val="FFFFFF"/>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What Does My Headscarf Mean to You?</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by Yassmin Abdel-Magied</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Diversity of Thinking</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by Juliet Bourke</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How Corporate America is Tackling Unconscious Bias</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Fortune Magazine</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5965" name="Table 70">
            <a:extLst>
              <a:ext uri="{FF2B5EF4-FFF2-40B4-BE49-F238E27FC236}">
                <a16:creationId xmlns:a16="http://schemas.microsoft.com/office/drawing/2014/main" id="{922FED84-280F-14BD-230A-F49028361172}"/>
              </a:ext>
            </a:extLst>
          </p:cNvPr>
          <p:cNvGraphicFramePr>
            <a:graphicFrameLocks noGrp="1"/>
          </p:cNvGraphicFramePr>
          <p:nvPr/>
        </p:nvGraphicFramePr>
        <p:xfrm>
          <a:off x="8180388" y="1806575"/>
          <a:ext cx="3402012" cy="4076700"/>
        </p:xfrm>
        <a:graphic>
          <a:graphicData uri="http://schemas.openxmlformats.org/drawingml/2006/table">
            <a:tbl>
              <a:tblPr/>
              <a:tblGrid>
                <a:gridCol w="1192212">
                  <a:extLst>
                    <a:ext uri="{9D8B030D-6E8A-4147-A177-3AD203B41FA5}">
                      <a16:colId xmlns:a16="http://schemas.microsoft.com/office/drawing/2014/main" val="1572965070"/>
                    </a:ext>
                  </a:extLst>
                </a:gridCol>
                <a:gridCol w="2209800">
                  <a:extLst>
                    <a:ext uri="{9D8B030D-6E8A-4147-A177-3AD203B41FA5}">
                      <a16:colId xmlns:a16="http://schemas.microsoft.com/office/drawing/2014/main" val="755808886"/>
                    </a:ext>
                  </a:extLst>
                </a:gridCol>
              </a:tblGrid>
              <a:tr h="1358900">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defTabSz="912813" eaLnBrk="0" hangingPunct="0">
                        <a:lnSpc>
                          <a:spcPts val="1600"/>
                        </a:lnSpc>
                        <a:spcBef>
                          <a:spcPts val="1600"/>
                        </a:spcBef>
                        <a:buFont typeface="Arial" panose="020B0604020202020204" pitchFamily="34" charset="0"/>
                        <a:tabLst>
                          <a:tab pos="4283075" algn="l"/>
                        </a:tabLst>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In &amp; Out: Diverging Perspectives on LGBT Inclusion in the Workplace</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by CCDI</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3661540"/>
                  </a:ext>
                </a:extLst>
              </a:tr>
              <a:tr h="1358900">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defTabSz="912813" eaLnBrk="0" hangingPunct="0">
                        <a:lnSpc>
                          <a:spcPts val="1600"/>
                        </a:lnSpc>
                        <a:spcBef>
                          <a:spcPts val="1600"/>
                        </a:spcBef>
                        <a:buFont typeface="Arial" panose="020B0604020202020204" pitchFamily="34" charset="0"/>
                        <a:tabLst>
                          <a:tab pos="4283075" algn="l"/>
                        </a:tabLst>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Covering at Work </a:t>
                      </a:r>
                      <a:r>
                        <a:rPr kumimoji="0" lang="en-US" altLang="en-US" sz="1400" b="0"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by Christie Smith</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561043"/>
                  </a:ext>
                </a:extLst>
              </a:tr>
              <a:tr h="1358900">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defTabSz="912813" eaLnBrk="0" hangingPunct="0">
                        <a:lnSpc>
                          <a:spcPts val="1600"/>
                        </a:lnSpc>
                        <a:spcBef>
                          <a:spcPts val="1600"/>
                        </a:spcBef>
                        <a:buFont typeface="Arial" panose="020B0604020202020204" pitchFamily="34" charset="0"/>
                        <a:tabLst>
                          <a:tab pos="4283075" algn="l"/>
                        </a:tabLst>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ja-JP"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a:t>
                      </a:r>
                      <a:r>
                        <a:rPr kumimoji="0" lang="en-US" altLang="ja-JP"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Whitening</a:t>
                      </a:r>
                      <a:r>
                        <a:rPr kumimoji="0" lang="ja-JP"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a:t>
                      </a:r>
                      <a:r>
                        <a:rPr kumimoji="0" lang="en-US" altLang="ja-JP"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 the Resume</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altLang="en-US" sz="1400" b="0"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New York Times, 2009</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3955613"/>
                  </a:ext>
                </a:extLst>
              </a:tr>
            </a:tbl>
          </a:graphicData>
        </a:graphic>
      </p:graphicFrame>
      <p:graphicFrame>
        <p:nvGraphicFramePr>
          <p:cNvPr id="85979" name="Table 71">
            <a:extLst>
              <a:ext uri="{FF2B5EF4-FFF2-40B4-BE49-F238E27FC236}">
                <a16:creationId xmlns:a16="http://schemas.microsoft.com/office/drawing/2014/main" id="{2DA64BFE-9544-8E1F-98DB-2190C91DE133}"/>
              </a:ext>
            </a:extLst>
          </p:cNvPr>
          <p:cNvGraphicFramePr>
            <a:graphicFrameLocks noGrp="1"/>
          </p:cNvGraphicFramePr>
          <p:nvPr/>
        </p:nvGraphicFramePr>
        <p:xfrm>
          <a:off x="4408488" y="1806575"/>
          <a:ext cx="3400425" cy="4076700"/>
        </p:xfrm>
        <a:graphic>
          <a:graphicData uri="http://schemas.openxmlformats.org/drawingml/2006/table">
            <a:tbl>
              <a:tblPr/>
              <a:tblGrid>
                <a:gridCol w="1077912">
                  <a:extLst>
                    <a:ext uri="{9D8B030D-6E8A-4147-A177-3AD203B41FA5}">
                      <a16:colId xmlns:a16="http://schemas.microsoft.com/office/drawing/2014/main" val="3128034442"/>
                    </a:ext>
                  </a:extLst>
                </a:gridCol>
                <a:gridCol w="2322513">
                  <a:extLst>
                    <a:ext uri="{9D8B030D-6E8A-4147-A177-3AD203B41FA5}">
                      <a16:colId xmlns:a16="http://schemas.microsoft.com/office/drawing/2014/main" val="865600191"/>
                    </a:ext>
                  </a:extLst>
                </a:gridCol>
              </a:tblGrid>
              <a:tr h="1358900">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Everyday Bias: Identifying and Navigating Unconscious</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by Howard J. Ross</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796262"/>
                  </a:ext>
                </a:extLst>
              </a:tr>
              <a:tr h="1358900">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The motherhood penalty</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The Globe and Mail </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altLang="en-US" sz="1400" b="0"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by Anne-Marei Slaughter</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8652757"/>
                  </a:ext>
                </a:extLst>
              </a:tr>
              <a:tr h="1358900">
                <a:tc>
                  <a:txBody>
                    <a:bodyPr/>
                    <a:lstStyle>
                      <a:lvl1pPr defTabSz="912813" eaLnBrk="0" hangingPunct="0">
                        <a:lnSpc>
                          <a:spcPts val="1600"/>
                        </a:lnSpc>
                        <a:spcBef>
                          <a:spcPts val="1600"/>
                        </a:spcBef>
                        <a:buFont typeface="Arial" panose="020B0604020202020204" pitchFamily="34" charset="0"/>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defTabSz="912813" eaLnBrk="0" hangingPunct="0">
                        <a:lnSpc>
                          <a:spcPts val="1600"/>
                        </a:lnSpc>
                        <a:spcBef>
                          <a:spcPts val="1600"/>
                        </a:spcBef>
                        <a:buFont typeface="Arial" panose="020B0604020202020204" pitchFamily="34" charset="0"/>
                        <a:tabLst>
                          <a:tab pos="4283075" algn="l"/>
                        </a:tabLst>
                        <a:defRPr sz="1600">
                          <a:solidFill>
                            <a:srgbClr val="301C42"/>
                          </a:solidFill>
                          <a:latin typeface="Arial" panose="020B0604020202020204" pitchFamily="34" charset="0"/>
                          <a:ea typeface="ＭＳ Ｐゴシック" panose="020B0600070205080204" pitchFamily="34" charset="-128"/>
                        </a:defRPr>
                      </a:lvl1pPr>
                      <a:lvl2pPr marL="742950" indent="-285750" defTabSz="912813" eaLnBrk="0" hangingPunct="0">
                        <a:lnSpc>
                          <a:spcPts val="1600"/>
                        </a:lnSpc>
                        <a:spcBef>
                          <a:spcPts val="46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2pPr>
                      <a:lvl3pPr marL="11430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3pPr>
                      <a:lvl4pPr marL="16002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4pPr>
                      <a:lvl5pPr marL="2057400" indent="-228600" defTabSz="912813" eaLnBrk="0" hangingPunct="0">
                        <a:lnSpc>
                          <a:spcPct val="90000"/>
                        </a:lnSpc>
                        <a:spcBef>
                          <a:spcPts val="500"/>
                        </a:spcBef>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5pPr>
                      <a:lvl6pPr marL="25146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6pPr>
                      <a:lvl7pPr marL="29718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7pPr>
                      <a:lvl8pPr marL="34290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8pPr>
                      <a:lvl9pPr marL="3886200" indent="-228600" defTabSz="912813" eaLnBrk="0" fontAlgn="base" hangingPunct="0">
                        <a:lnSpc>
                          <a:spcPct val="90000"/>
                        </a:lnSpc>
                        <a:spcBef>
                          <a:spcPts val="500"/>
                        </a:spcBef>
                        <a:spcAft>
                          <a:spcPct val="0"/>
                        </a:spcAft>
                        <a:buSzPct val="100000"/>
                        <a:buFont typeface="Arial" panose="020B0604020202020204" pitchFamily="34" charset="0"/>
                        <a:tabLst>
                          <a:tab pos="4283075" algn="l"/>
                        </a:tabLst>
                        <a:defRPr sz="1600">
                          <a:solidFill>
                            <a:srgbClr val="9C938A"/>
                          </a:solidFill>
                          <a:latin typeface="Arial" panose="020B0604020202020204" pitchFamily="34" charset="0"/>
                          <a:ea typeface="ＭＳ Ｐゴシック"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altLang="en-US" sz="1400" b="1"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Handbook of Race, Racism and the Developing Child</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altLang="en-US" sz="1400" b="0" i="0" u="none" strike="noStrike" cap="none" normalizeH="0" baseline="0">
                          <a:ln>
                            <a:noFill/>
                          </a:ln>
                          <a:solidFill>
                            <a:srgbClr val="979283"/>
                          </a:solidFill>
                          <a:effectLst/>
                          <a:latin typeface="Arial" panose="020B0604020202020204" pitchFamily="34" charset="0"/>
                          <a:ea typeface="ＭＳ Ｐゴシック" panose="020B0600070205080204" pitchFamily="34" charset="-128"/>
                        </a:rPr>
                        <a:t>by Stephen M. Quintana and Clark McKown</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1858027"/>
                  </a:ext>
                </a:extLst>
              </a:tr>
            </a:tbl>
          </a:graphicData>
        </a:graphic>
      </p:graphicFrame>
      <p:pic>
        <p:nvPicPr>
          <p:cNvPr id="85993" name="Picture 73">
            <a:extLst>
              <a:ext uri="{FF2B5EF4-FFF2-40B4-BE49-F238E27FC236}">
                <a16:creationId xmlns:a16="http://schemas.microsoft.com/office/drawing/2014/main" id="{00CB7A0C-C7E8-B97E-EC8C-C1831834B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3213100"/>
            <a:ext cx="1009650" cy="1262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4256" name="Picture 75">
            <a:extLst>
              <a:ext uri="{FF2B5EF4-FFF2-40B4-BE49-F238E27FC236}">
                <a16:creationId xmlns:a16="http://schemas.microsoft.com/office/drawing/2014/main" id="{2801E556-AF9D-9CC3-F47A-39CB78580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857375"/>
            <a:ext cx="1009650" cy="1260475"/>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85995" name="Picture 6">
            <a:extLst>
              <a:ext uri="{FF2B5EF4-FFF2-40B4-BE49-F238E27FC236}">
                <a16:creationId xmlns:a16="http://schemas.microsoft.com/office/drawing/2014/main" id="{558FC5C3-A584-1DB7-BED8-682980E519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72" r="17715"/>
          <a:stretch>
            <a:fillRect/>
          </a:stretch>
        </p:blipFill>
        <p:spPr bwMode="auto">
          <a:xfrm>
            <a:off x="704850" y="4573588"/>
            <a:ext cx="1054100" cy="1254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5996" name="Picture 8">
            <a:extLst>
              <a:ext uri="{FF2B5EF4-FFF2-40B4-BE49-F238E27FC236}">
                <a16:creationId xmlns:a16="http://schemas.microsoft.com/office/drawing/2014/main" id="{1F8308A0-1E35-4626-1804-D2CCDD971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356" r="17055"/>
          <a:stretch>
            <a:fillRect/>
          </a:stretch>
        </p:blipFill>
        <p:spPr bwMode="auto">
          <a:xfrm>
            <a:off x="4448175" y="4543425"/>
            <a:ext cx="1009650" cy="1314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5997" name="Picture 4">
            <a:extLst>
              <a:ext uri="{FF2B5EF4-FFF2-40B4-BE49-F238E27FC236}">
                <a16:creationId xmlns:a16="http://schemas.microsoft.com/office/drawing/2014/main" id="{2D62BE67-AA2E-9E2C-7DED-26EAF95FC3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2297" r="13010"/>
          <a:stretch>
            <a:fillRect/>
          </a:stretch>
        </p:blipFill>
        <p:spPr bwMode="auto">
          <a:xfrm>
            <a:off x="4449763" y="3249613"/>
            <a:ext cx="1004887" cy="1190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5998" name="Picture 2">
            <a:extLst>
              <a:ext uri="{FF2B5EF4-FFF2-40B4-BE49-F238E27FC236}">
                <a16:creationId xmlns:a16="http://schemas.microsoft.com/office/drawing/2014/main" id="{68521555-E79D-9FC9-FF33-E077D59962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0238" y="1847850"/>
            <a:ext cx="1023937" cy="1279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5999" name="Picture 10">
            <a:extLst>
              <a:ext uri="{FF2B5EF4-FFF2-40B4-BE49-F238E27FC236}">
                <a16:creationId xmlns:a16="http://schemas.microsoft.com/office/drawing/2014/main" id="{3426E565-B62E-F407-4BD2-6F60A33A16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697" r="8847"/>
          <a:stretch>
            <a:fillRect/>
          </a:stretch>
        </p:blipFill>
        <p:spPr bwMode="auto">
          <a:xfrm>
            <a:off x="8239125" y="4560888"/>
            <a:ext cx="1057275" cy="1279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6000" name="Picture 87">
            <a:extLst>
              <a:ext uri="{FF2B5EF4-FFF2-40B4-BE49-F238E27FC236}">
                <a16:creationId xmlns:a16="http://schemas.microsoft.com/office/drawing/2014/main" id="{EB24BE33-312F-F0C1-0633-28BDBB2942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4055" t="14706" r="35271" b="10716"/>
          <a:stretch>
            <a:fillRect/>
          </a:stretch>
        </p:blipFill>
        <p:spPr bwMode="auto">
          <a:xfrm>
            <a:off x="8253413" y="1833563"/>
            <a:ext cx="1042987" cy="13096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6001" name="Picture 88">
            <a:extLst>
              <a:ext uri="{FF2B5EF4-FFF2-40B4-BE49-F238E27FC236}">
                <a16:creationId xmlns:a16="http://schemas.microsoft.com/office/drawing/2014/main" id="{9967AB29-B101-7EB7-D2B7-B332660F3D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6588" y="3201988"/>
            <a:ext cx="1036637" cy="1285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4264" name="Freeform 1010">
            <a:extLst>
              <a:ext uri="{FF2B5EF4-FFF2-40B4-BE49-F238E27FC236}">
                <a16:creationId xmlns:a16="http://schemas.microsoft.com/office/drawing/2014/main" id="{C4C52975-29A2-C14F-94B1-71224C154F73}"/>
              </a:ext>
            </a:extLst>
          </p:cNvPr>
          <p:cNvSpPr>
            <a:spLocks noChangeArrowheads="1"/>
          </p:cNvSpPr>
          <p:nvPr/>
        </p:nvSpPr>
        <p:spPr bwMode="auto">
          <a:xfrm>
            <a:off x="0" y="0"/>
            <a:ext cx="0" cy="0"/>
          </a:xfrm>
          <a:custGeom>
            <a:avLst/>
            <a:gdLst/>
            <a:ahLst/>
            <a:cxnLst/>
            <a:rect l="0" t="0" r="0" b="0"/>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 name="Picture 2" descr="Use links below to save image.">
            <a:extLst>
              <a:ext uri="{FF2B5EF4-FFF2-40B4-BE49-F238E27FC236}">
                <a16:creationId xmlns:a16="http://schemas.microsoft.com/office/drawing/2014/main" id="{7EFD4757-C958-66ED-6EEA-5BB913802E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7FAE-3048-5CDC-0516-AE381AF8A7DB}"/>
              </a:ext>
            </a:extLst>
          </p:cNvPr>
          <p:cNvSpPr>
            <a:spLocks noGrp="1"/>
          </p:cNvSpPr>
          <p:nvPr>
            <p:ph type="title"/>
          </p:nvPr>
        </p:nvSpPr>
        <p:spPr/>
        <p:txBody>
          <a:bodyPr>
            <a:normAutofit fontScale="90000"/>
          </a:bodyPr>
          <a:lstStyle/>
          <a:p>
            <a:r>
              <a:rPr lang="en-US" dirty="0"/>
              <a:t>WANT TO KNOW MORE? BOOKS, ARTICLES, AND VIDEOS ON UNCONSCIOUS BIAS (CONTINUED)</a:t>
            </a:r>
            <a:endParaRPr lang="en-CA" dirty="0"/>
          </a:p>
        </p:txBody>
      </p:sp>
      <p:sp>
        <p:nvSpPr>
          <p:cNvPr id="87029" name="Text Placeholder 16">
            <a:extLst>
              <a:ext uri="{FF2B5EF4-FFF2-40B4-BE49-F238E27FC236}">
                <a16:creationId xmlns:a16="http://schemas.microsoft.com/office/drawing/2014/main" id="{74E3BEE2-92F5-F117-21D6-CFC948B957A8}"/>
              </a:ext>
            </a:extLst>
          </p:cNvPr>
          <p:cNvSpPr>
            <a:spLocks noGrp="1" noChangeArrowheads="1"/>
          </p:cNvSpPr>
          <p:nvPr>
            <p:ph type="body" sz="quarter" idx="4294967295"/>
          </p:nvPr>
        </p:nvSpPr>
        <p:spPr>
          <a:xfrm>
            <a:off x="1187450" y="1803400"/>
            <a:ext cx="11004550" cy="4059238"/>
          </a:xfrm>
        </p:spPr>
        <p:txBody>
          <a:bodyPr/>
          <a:lstStyle/>
          <a:p>
            <a:pPr marL="0" indent="0" eaLnBrk="1" hangingPunct="1">
              <a:lnSpc>
                <a:spcPct val="100000"/>
              </a:lnSpc>
              <a:spcBef>
                <a:spcPts val="1200"/>
              </a:spcBef>
              <a:spcAft>
                <a:spcPts val="600"/>
              </a:spcAft>
              <a:buClr>
                <a:srgbClr val="E33238"/>
              </a:buClr>
              <a:buSzPct val="126000"/>
              <a:buFont typeface="Arial" charset="0"/>
              <a:buNone/>
              <a:defRPr/>
            </a:pPr>
            <a:r>
              <a:rPr lang="en-US" sz="2000" b="1"/>
              <a:t> </a:t>
            </a:r>
          </a:p>
        </p:txBody>
      </p:sp>
      <p:sp>
        <p:nvSpPr>
          <p:cNvPr id="87031" name="Content Placeholder 17">
            <a:extLst>
              <a:ext uri="{FF2B5EF4-FFF2-40B4-BE49-F238E27FC236}">
                <a16:creationId xmlns:a16="http://schemas.microsoft.com/office/drawing/2014/main" id="{A3222F00-00D8-FF36-F10A-F793206450EB}"/>
              </a:ext>
            </a:extLst>
          </p:cNvPr>
          <p:cNvSpPr>
            <a:spLocks noGrp="1" noChangeArrowheads="1"/>
          </p:cNvSpPr>
          <p:nvPr>
            <p:ph sz="quarter" idx="4294967295"/>
          </p:nvPr>
        </p:nvSpPr>
        <p:spPr>
          <a:xfrm>
            <a:off x="0" y="122238"/>
            <a:ext cx="8050213" cy="258762"/>
          </a:xfrm>
        </p:spPr>
        <p:txBody>
          <a:bodyPr>
            <a:normAutofit fontScale="47500" lnSpcReduction="20000"/>
          </a:bodyPr>
          <a:lstStyle/>
          <a:p>
            <a:pPr marL="0" indent="0" eaLnBrk="1" hangingPunct="1">
              <a:buFont typeface="Arial" charset="0"/>
              <a:buNone/>
              <a:defRPr/>
            </a:pPr>
            <a:r>
              <a:rPr lang="en-US"/>
              <a:t>WRAP UP</a:t>
            </a:r>
          </a:p>
        </p:txBody>
      </p:sp>
      <p:graphicFrame>
        <p:nvGraphicFramePr>
          <p:cNvPr id="87032" name="Table 44">
            <a:extLst>
              <a:ext uri="{FF2B5EF4-FFF2-40B4-BE49-F238E27FC236}">
                <a16:creationId xmlns:a16="http://schemas.microsoft.com/office/drawing/2014/main" id="{616AC0B8-70B0-641D-F422-0742BF8C5540}"/>
              </a:ext>
            </a:extLst>
          </p:cNvPr>
          <p:cNvGraphicFramePr>
            <a:graphicFrameLocks noGrp="1"/>
          </p:cNvGraphicFramePr>
          <p:nvPr/>
        </p:nvGraphicFramePr>
        <p:xfrm>
          <a:off x="635000" y="1806575"/>
          <a:ext cx="3402013" cy="2730500"/>
        </p:xfrm>
        <a:graphic>
          <a:graphicData uri="http://schemas.openxmlformats.org/drawingml/2006/table">
            <a:tbl>
              <a:tblPr/>
              <a:tblGrid>
                <a:gridCol w="1192213">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1" i="0" u="none" strike="noStrike" cap="none" normalizeH="0" baseline="0">
                        <a:ln>
                          <a:noFill/>
                        </a:ln>
                        <a:solidFill>
                          <a:srgbClr val="FFFFFF"/>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The 2017 Deloitte Millennial Survey</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Deloitte</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Widening the Circle: Increasing Opportunities for Aboriginal People in the Workplace</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Deloitte</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7043" name="Table 46">
            <a:extLst>
              <a:ext uri="{FF2B5EF4-FFF2-40B4-BE49-F238E27FC236}">
                <a16:creationId xmlns:a16="http://schemas.microsoft.com/office/drawing/2014/main" id="{5D80ED26-1E2D-748B-E99C-5B1906862BFA}"/>
              </a:ext>
            </a:extLst>
          </p:cNvPr>
          <p:cNvGraphicFramePr>
            <a:graphicFrameLocks noGrp="1"/>
          </p:cNvGraphicFramePr>
          <p:nvPr/>
        </p:nvGraphicFramePr>
        <p:xfrm>
          <a:off x="8180388" y="1806575"/>
          <a:ext cx="3402012" cy="2717800"/>
        </p:xfrm>
        <a:graphic>
          <a:graphicData uri="http://schemas.openxmlformats.org/drawingml/2006/table">
            <a:tbl>
              <a:tblPr/>
              <a:tblGrid>
                <a:gridCol w="1192212">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1" i="0" u="none" strike="noStrike" cap="none" normalizeH="0" baseline="0">
                        <a:ln>
                          <a:noFill/>
                        </a:ln>
                        <a:solidFill>
                          <a:srgbClr val="FFFFFF"/>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The Paradox of Meritocracy in Organizations</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by Emilio J. Castilla Stephan Benard</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Role Models: Benchmarking LGBTQ Equality </a:t>
                      </a:r>
                    </a:p>
                    <a:p>
                      <a:pPr marL="0" marR="0" lvl="0" indent="0" algn="l" defTabSz="912813" rtl="0" eaLnBrk="1" fontAlgn="base" latinLnBrk="0" hangingPunct="1">
                        <a:lnSpc>
                          <a:spcPct val="100000"/>
                        </a:lnSpc>
                        <a:spcBef>
                          <a:spcPct val="0"/>
                        </a:spcBef>
                        <a:spcAft>
                          <a:spcPct val="0"/>
                        </a:spcAft>
                        <a:buClrTx/>
                        <a:buSzPct val="100000"/>
                        <a:buFontTx/>
                        <a:buNone/>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Deloitte </a:t>
                      </a:r>
                    </a:p>
                  </a:txBody>
                  <a:tcPr marL="91454" marR="91454"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7054" name="Table 47">
            <a:extLst>
              <a:ext uri="{FF2B5EF4-FFF2-40B4-BE49-F238E27FC236}">
                <a16:creationId xmlns:a16="http://schemas.microsoft.com/office/drawing/2014/main" id="{FF6FB67F-53CD-85C5-D69C-0E1A3198551E}"/>
              </a:ext>
            </a:extLst>
          </p:cNvPr>
          <p:cNvGraphicFramePr>
            <a:graphicFrameLocks noGrp="1"/>
          </p:cNvGraphicFramePr>
          <p:nvPr/>
        </p:nvGraphicFramePr>
        <p:xfrm>
          <a:off x="4408488" y="1806575"/>
          <a:ext cx="3400425" cy="2717800"/>
        </p:xfrm>
        <a:graphic>
          <a:graphicData uri="http://schemas.openxmlformats.org/drawingml/2006/table">
            <a:tbl>
              <a:tblPr/>
              <a:tblGrid>
                <a:gridCol w="1077912">
                  <a:extLst>
                    <a:ext uri="{9D8B030D-6E8A-4147-A177-3AD203B41FA5}">
                      <a16:colId xmlns:a16="http://schemas.microsoft.com/office/drawing/2014/main" val="20000"/>
                    </a:ext>
                  </a:extLst>
                </a:gridCol>
                <a:gridCol w="2322513">
                  <a:extLst>
                    <a:ext uri="{9D8B030D-6E8A-4147-A177-3AD203B41FA5}">
                      <a16:colId xmlns:a16="http://schemas.microsoft.com/office/drawing/2014/main" val="20001"/>
                    </a:ext>
                  </a:extLst>
                </a:gridCol>
              </a:tblGrid>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1" i="0" u="none" strike="noStrike" cap="none" normalizeH="0" baseline="0">
                        <a:ln>
                          <a:noFill/>
                        </a:ln>
                        <a:solidFill>
                          <a:srgbClr val="FFFFFF"/>
                        </a:solidFill>
                        <a:effectLst/>
                        <a:latin typeface="Arial" charset="0"/>
                        <a:ea typeface="ＭＳ Ｐゴシック" charset="0"/>
                        <a:cs typeface="Arial" charset="0"/>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No Names, No Bias?</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The Economist</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8900">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1" i="0" u="none" strike="noStrike" cap="none" normalizeH="0" baseline="0">
                          <a:ln>
                            <a:noFill/>
                          </a:ln>
                          <a:solidFill>
                            <a:srgbClr val="979283"/>
                          </a:solidFill>
                          <a:effectLst/>
                          <a:latin typeface="Arial" charset="0"/>
                          <a:ea typeface="ＭＳ Ｐゴシック" charset="0"/>
                          <a:cs typeface="Arial" charset="0"/>
                        </a:rPr>
                        <a:t>Bias Unveiled: Religion in the Workplace</a:t>
                      </a:r>
                    </a:p>
                    <a:p>
                      <a:pPr marL="0" marR="0" lvl="0" indent="0" algn="l" defTabSz="912813" rtl="0" eaLnBrk="1" fontAlgn="base" latinLnBrk="0" hangingPunct="1">
                        <a:lnSpc>
                          <a:spcPct val="100000"/>
                        </a:lnSpc>
                        <a:spcBef>
                          <a:spcPct val="0"/>
                        </a:spcBef>
                        <a:spcAft>
                          <a:spcPct val="0"/>
                        </a:spcAft>
                        <a:buClrTx/>
                        <a:buSzPct val="100000"/>
                        <a:buFontTx/>
                        <a:buNone/>
                        <a:tabLst>
                          <a:tab pos="4283075" algn="l"/>
                        </a:tabLst>
                      </a:pPr>
                      <a:r>
                        <a:rPr kumimoji="0" lang="en-US" sz="1400" b="0" i="0" u="none" strike="noStrike" cap="none" normalizeH="0" baseline="0">
                          <a:ln>
                            <a:noFill/>
                          </a:ln>
                          <a:solidFill>
                            <a:srgbClr val="979283"/>
                          </a:solidFill>
                          <a:effectLst/>
                          <a:latin typeface="Arial" charset="0"/>
                          <a:ea typeface="ＭＳ Ｐゴシック" charset="0"/>
                          <a:cs typeface="Arial" charset="0"/>
                        </a:rPr>
                        <a:t>The Economist</a:t>
                      </a:r>
                    </a:p>
                  </a:txBody>
                  <a:tcPr marL="91411" marR="91411"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87065" name="Picture 49">
            <a:extLst>
              <a:ext uri="{FF2B5EF4-FFF2-40B4-BE49-F238E27FC236}">
                <a16:creationId xmlns:a16="http://schemas.microsoft.com/office/drawing/2014/main" id="{5214EE20-AC6C-8AC8-65AC-E437E5CFD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7538"/>
            <a:ext cx="1116012" cy="1125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7066" name="Picture 4">
            <a:extLst>
              <a:ext uri="{FF2B5EF4-FFF2-40B4-BE49-F238E27FC236}">
                <a16:creationId xmlns:a16="http://schemas.microsoft.com/office/drawing/2014/main" id="{519549A8-B9A6-E1FC-DD6E-D4A89942B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363" t="3864" r="6300" b="15385"/>
          <a:stretch>
            <a:fillRect/>
          </a:stretch>
        </p:blipFill>
        <p:spPr bwMode="auto">
          <a:xfrm>
            <a:off x="4473575" y="3311525"/>
            <a:ext cx="958850" cy="1055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7067" name="Picture 2">
            <a:extLst>
              <a:ext uri="{FF2B5EF4-FFF2-40B4-BE49-F238E27FC236}">
                <a16:creationId xmlns:a16="http://schemas.microsoft.com/office/drawing/2014/main" id="{6E33E4D9-9B45-5993-0A4C-855447D3FA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272" t="-774" r="27814" b="774"/>
          <a:stretch>
            <a:fillRect/>
          </a:stretch>
        </p:blipFill>
        <p:spPr bwMode="auto">
          <a:xfrm>
            <a:off x="4449763" y="1898650"/>
            <a:ext cx="987425"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7068" name="Picture 57">
            <a:extLst>
              <a:ext uri="{FF2B5EF4-FFF2-40B4-BE49-F238E27FC236}">
                <a16:creationId xmlns:a16="http://schemas.microsoft.com/office/drawing/2014/main" id="{5C00C293-15AB-83A6-8C13-B420A6307B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189" t="14645" r="32162" b="7599"/>
          <a:stretch>
            <a:fillRect/>
          </a:stretch>
        </p:blipFill>
        <p:spPr bwMode="auto">
          <a:xfrm>
            <a:off x="687388" y="3168650"/>
            <a:ext cx="1125537" cy="1341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7069" name="Picture 58">
            <a:extLst>
              <a:ext uri="{FF2B5EF4-FFF2-40B4-BE49-F238E27FC236}">
                <a16:creationId xmlns:a16="http://schemas.microsoft.com/office/drawing/2014/main" id="{263A682C-DD26-9D60-F084-86591354DC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275" t="18198" r="31593"/>
          <a:stretch>
            <a:fillRect/>
          </a:stretch>
        </p:blipFill>
        <p:spPr bwMode="auto">
          <a:xfrm>
            <a:off x="8237538" y="3192463"/>
            <a:ext cx="1089025" cy="1292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7070" name="Picture 60">
            <a:extLst>
              <a:ext uri="{FF2B5EF4-FFF2-40B4-BE49-F238E27FC236}">
                <a16:creationId xmlns:a16="http://schemas.microsoft.com/office/drawing/2014/main" id="{D2B1BD39-B972-D649-5F11-26EB23FD5D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2" b="1031"/>
          <a:stretch>
            <a:fillRect/>
          </a:stretch>
        </p:blipFill>
        <p:spPr bwMode="auto">
          <a:xfrm>
            <a:off x="657225" y="1947863"/>
            <a:ext cx="1116013" cy="1004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6301" name="Freeform 1057">
            <a:extLst>
              <a:ext uri="{FF2B5EF4-FFF2-40B4-BE49-F238E27FC236}">
                <a16:creationId xmlns:a16="http://schemas.microsoft.com/office/drawing/2014/main" id="{F7729228-4E7B-D6AC-498E-56C8EC3B78A0}"/>
              </a:ext>
            </a:extLst>
          </p:cNvPr>
          <p:cNvSpPr>
            <a:spLocks noChangeArrowheads="1"/>
          </p:cNvSpPr>
          <p:nvPr/>
        </p:nvSpPr>
        <p:spPr bwMode="auto">
          <a:xfrm>
            <a:off x="0" y="0"/>
            <a:ext cx="0" cy="0"/>
          </a:xfrm>
          <a:custGeom>
            <a:avLst/>
            <a:gdLst/>
            <a:ahLst/>
            <a:cxnLst/>
            <a:rect l="0" t="0" r="0" b="0"/>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 name="Picture 2" descr="Use links below to save image.">
            <a:extLst>
              <a:ext uri="{FF2B5EF4-FFF2-40B4-BE49-F238E27FC236}">
                <a16:creationId xmlns:a16="http://schemas.microsoft.com/office/drawing/2014/main" id="{67410619-9822-148E-924A-7F9A4E3B47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0493B9D6-57DB-0F13-6348-ADC74A0B418A}"/>
              </a:ext>
            </a:extLst>
          </p:cNvPr>
          <p:cNvSpPr>
            <a:spLocks noGrp="1"/>
          </p:cNvSpPr>
          <p:nvPr>
            <p:ph type="title"/>
          </p:nvPr>
        </p:nvSpPr>
        <p:spPr>
          <a:xfrm>
            <a:off x="1139044" y="2090114"/>
            <a:ext cx="3382890" cy="2481886"/>
          </a:xfrm>
        </p:spPr>
        <p:txBody>
          <a:bodyPr>
            <a:normAutofit/>
          </a:bodyPr>
          <a:lstStyle/>
          <a:p>
            <a:pPr algn="ctr"/>
            <a:r>
              <a:rPr lang="en-CA"/>
              <a:t>Thank you</a:t>
            </a:r>
          </a:p>
        </p:txBody>
      </p:sp>
      <p:sp>
        <p:nvSpPr>
          <p:cNvPr id="7" name="Content Placeholder 6">
            <a:extLst>
              <a:ext uri="{FF2B5EF4-FFF2-40B4-BE49-F238E27FC236}">
                <a16:creationId xmlns:a16="http://schemas.microsoft.com/office/drawing/2014/main" id="{EFEE8E95-6463-C1E8-DF98-FC7FE84FC302}"/>
              </a:ext>
            </a:extLst>
          </p:cNvPr>
          <p:cNvSpPr>
            <a:spLocks noGrp="1"/>
          </p:cNvSpPr>
          <p:nvPr>
            <p:ph idx="1"/>
          </p:nvPr>
        </p:nvSpPr>
        <p:spPr>
          <a:xfrm>
            <a:off x="5285014" y="964850"/>
            <a:ext cx="6068786" cy="4928300"/>
          </a:xfrm>
        </p:spPr>
        <p:txBody>
          <a:bodyPr anchor="ctr">
            <a:normAutofit/>
          </a:bodyPr>
          <a:lstStyle/>
          <a:p>
            <a:r>
              <a:rPr lang="en-CA" sz="2000"/>
              <a:t>Dr. Rebecca Bromwich, PhD, MBA, LLM, LLB</a:t>
            </a:r>
          </a:p>
          <a:p>
            <a:r>
              <a:rPr lang="en-CA" sz="2000"/>
              <a:t>Rebecca@apstrom.ca</a:t>
            </a:r>
          </a:p>
        </p:txBody>
      </p:sp>
      <p:pic>
        <p:nvPicPr>
          <p:cNvPr id="3" name="Picture 2" descr="Use links below to save image.">
            <a:extLst>
              <a:ext uri="{FF2B5EF4-FFF2-40B4-BE49-F238E27FC236}">
                <a16:creationId xmlns:a16="http://schemas.microsoft.com/office/drawing/2014/main" id="{F620D742-C45A-5EA1-6136-71904A4F3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7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D55D-0CD4-A0DA-44FD-4A5341AD603C}"/>
              </a:ext>
            </a:extLst>
          </p:cNvPr>
          <p:cNvSpPr>
            <a:spLocks noGrp="1"/>
          </p:cNvSpPr>
          <p:nvPr>
            <p:ph type="title"/>
          </p:nvPr>
        </p:nvSpPr>
        <p:spPr>
          <a:xfrm>
            <a:off x="6456040" y="908720"/>
            <a:ext cx="5291663" cy="2232248"/>
          </a:xfrm>
        </p:spPr>
        <p:txBody>
          <a:bodyPr vert="horz" lIns="91440" tIns="45720" rIns="91440" bIns="45720" rtlCol="0" anchor="b">
            <a:normAutofit/>
          </a:bodyPr>
          <a:lstStyle/>
          <a:p>
            <a:r>
              <a:rPr lang="en-US" sz="2800" kern="1200" dirty="0">
                <a:latin typeface="+mj-lt"/>
                <a:ea typeface="+mj-ea"/>
                <a:cs typeface="+mj-cs"/>
              </a:rPr>
              <a:t>What is equity?</a:t>
            </a:r>
            <a:br>
              <a:rPr lang="en-US" sz="2800" kern="1200" dirty="0">
                <a:latin typeface="+mj-lt"/>
                <a:ea typeface="+mj-ea"/>
                <a:cs typeface="+mj-cs"/>
              </a:rPr>
            </a:br>
            <a:br>
              <a:rPr lang="en-US" sz="2800" kern="1200" dirty="0">
                <a:latin typeface="+mj-lt"/>
                <a:ea typeface="+mj-ea"/>
                <a:cs typeface="+mj-cs"/>
              </a:rPr>
            </a:br>
            <a:r>
              <a:rPr lang="en-US" sz="2800" kern="1200" dirty="0">
                <a:latin typeface="+mj-lt"/>
                <a:ea typeface="+mj-ea"/>
                <a:cs typeface="+mj-cs"/>
              </a:rPr>
              <a:t>”substantive equality” s. 15(2) </a:t>
            </a:r>
            <a:r>
              <a:rPr lang="en-US" sz="2800" i="1" kern="1200" dirty="0">
                <a:latin typeface="+mj-lt"/>
                <a:ea typeface="+mj-ea"/>
                <a:cs typeface="+mj-cs"/>
              </a:rPr>
              <a:t>Charter</a:t>
            </a:r>
            <a:endParaRPr lang="en-US" sz="2800" kern="1200" dirty="0">
              <a:latin typeface="+mj-lt"/>
              <a:ea typeface="+mj-ea"/>
              <a:cs typeface="+mj-cs"/>
            </a:endParaRPr>
          </a:p>
        </p:txBody>
      </p:sp>
      <p:pic>
        <p:nvPicPr>
          <p:cNvPr id="5" name="Content Placeholder 4" descr="A picture containing text, poster, cartoon&#10;&#10;Description automatically generated">
            <a:extLst>
              <a:ext uri="{FF2B5EF4-FFF2-40B4-BE49-F238E27FC236}">
                <a16:creationId xmlns:a16="http://schemas.microsoft.com/office/drawing/2014/main" id="{4AECA69E-B3BA-64E3-A4D4-8F8A1E946BC4}"/>
              </a:ext>
            </a:extLst>
          </p:cNvPr>
          <p:cNvPicPr>
            <a:picLocks noChangeAspect="1"/>
          </p:cNvPicPr>
          <p:nvPr/>
        </p:nvPicPr>
        <p:blipFill rotWithShape="1">
          <a:blip r:embed="rId2"/>
          <a:srcRect t="179" r="1" b="1"/>
          <a:stretch/>
        </p:blipFill>
        <p:spPr>
          <a:xfrm>
            <a:off x="2" y="1587"/>
            <a:ext cx="6312022"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6" name="Picture 2" descr="Use links below to save image.">
            <a:extLst>
              <a:ext uri="{FF2B5EF4-FFF2-40B4-BE49-F238E27FC236}">
                <a16:creationId xmlns:a16="http://schemas.microsoft.com/office/drawing/2014/main" id="{1550479E-B1FA-17D2-1C57-AD9ACF46B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EAFCF0A-CAC7-5F3D-A1CF-7198265547CC}"/>
              </a:ext>
            </a:extLst>
          </p:cNvPr>
          <p:cNvSpPr>
            <a:spLocks noGrp="1"/>
          </p:cNvSpPr>
          <p:nvPr>
            <p:ph type="title"/>
          </p:nvPr>
        </p:nvSpPr>
        <p:spPr>
          <a:xfrm>
            <a:off x="1564643" y="366091"/>
            <a:ext cx="9062714" cy="993775"/>
          </a:xfrm>
        </p:spPr>
        <p:txBody>
          <a:bodyPr>
            <a:normAutofit fontScale="90000"/>
          </a:bodyPr>
          <a:lstStyle/>
          <a:p>
            <a:pPr defTabSz="684610">
              <a:defRPr/>
            </a:pPr>
            <a:r>
              <a:rPr lang="en-CA" dirty="0">
                <a:ea typeface="+mj-ea"/>
              </a:rPr>
              <a:t>What do “diversity” and “Inclusion” mean?</a:t>
            </a:r>
            <a:endParaRPr lang="en-US" dirty="0">
              <a:ea typeface="+mj-ea"/>
            </a:endParaRPr>
          </a:p>
        </p:txBody>
      </p:sp>
      <p:pic>
        <p:nvPicPr>
          <p:cNvPr id="2" name="Picture 1">
            <a:extLst>
              <a:ext uri="{FF2B5EF4-FFF2-40B4-BE49-F238E27FC236}">
                <a16:creationId xmlns:a16="http://schemas.microsoft.com/office/drawing/2014/main" id="{A0757EAB-EA61-9AF7-65F1-94C245097770}"/>
              </a:ext>
            </a:extLst>
          </p:cNvPr>
          <p:cNvPicPr>
            <a:picLocks noChangeAspect="1"/>
          </p:cNvPicPr>
          <p:nvPr/>
        </p:nvPicPr>
        <p:blipFill>
          <a:blip r:embed="rId3">
            <a:extLst>
              <a:ext uri="{28A0092B-C50C-407E-A947-70E740481C1C}">
                <a14:useLocalDpi xmlns:a14="http://schemas.microsoft.com/office/drawing/2010/main" val="0"/>
              </a:ext>
            </a:extLst>
          </a:blip>
          <a:srcRect t="8086" b="2686"/>
          <a:stretch>
            <a:fillRect/>
          </a:stretch>
        </p:blipFill>
        <p:spPr bwMode="auto">
          <a:xfrm>
            <a:off x="4504909" y="1700808"/>
            <a:ext cx="3182183" cy="42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Rectangle 8">
            <a:extLst>
              <a:ext uri="{FF2B5EF4-FFF2-40B4-BE49-F238E27FC236}">
                <a16:creationId xmlns:a16="http://schemas.microsoft.com/office/drawing/2014/main" id="{46FFA3BC-2322-0C99-CCAE-BF0D5747C138}"/>
              </a:ext>
            </a:extLst>
          </p:cNvPr>
          <p:cNvSpPr>
            <a:spLocks noChangeArrowheads="1"/>
          </p:cNvSpPr>
          <p:nvPr/>
        </p:nvSpPr>
        <p:spPr bwMode="auto">
          <a:xfrm>
            <a:off x="8024014" y="1282579"/>
            <a:ext cx="3182183" cy="2554545"/>
          </a:xfrm>
          <a:prstGeom prst="rect">
            <a:avLst/>
          </a:prstGeom>
          <a:noFill/>
          <a:ln w="9525">
            <a:noFill/>
            <a:miter lim="800000"/>
            <a:headEnd/>
            <a:tailEnd/>
          </a:ln>
        </p:spPr>
        <p:txBody>
          <a:bodyPr wrap="square" anchor="ctr">
            <a:spAutoFit/>
          </a:bodyPr>
          <a:lstStyle/>
          <a:p>
            <a:pPr>
              <a:defRPr/>
            </a:pPr>
            <a:r>
              <a:rPr lang="en-US" sz="1600" dirty="0">
                <a:solidFill>
                  <a:prstClr val="black"/>
                </a:solidFill>
                <a:ea typeface="+mn-ea"/>
              </a:rPr>
              <a:t>Any uniqueness that can be used to differentiate groups and people from one another. It means respect for and appreciation of the full range of differences (and similarities) in ethnicity, gender, age, national origin, disability, sexual orientation, education, and religion. </a:t>
            </a:r>
            <a:endParaRPr lang="en-GB" sz="1600" dirty="0">
              <a:solidFill>
                <a:prstClr val="black"/>
              </a:solidFill>
              <a:ea typeface="+mn-ea"/>
              <a:cs typeface="Arial" charset="0"/>
            </a:endParaRPr>
          </a:p>
        </p:txBody>
      </p:sp>
      <p:sp>
        <p:nvSpPr>
          <p:cNvPr id="31" name="Freeform 52">
            <a:extLst>
              <a:ext uri="{FF2B5EF4-FFF2-40B4-BE49-F238E27FC236}">
                <a16:creationId xmlns:a16="http://schemas.microsoft.com/office/drawing/2014/main" id="{CBC9713A-F155-58BE-685E-BA292412FC8B}"/>
              </a:ext>
            </a:extLst>
          </p:cNvPr>
          <p:cNvSpPr>
            <a:spLocks noEditPoints="1"/>
          </p:cNvSpPr>
          <p:nvPr/>
        </p:nvSpPr>
        <p:spPr bwMode="auto">
          <a:xfrm>
            <a:off x="1025560" y="3297935"/>
            <a:ext cx="2383253" cy="1087810"/>
          </a:xfrm>
          <a:prstGeom prst="homePlate">
            <a:avLst/>
          </a:prstGeom>
          <a:solidFill>
            <a:schemeClr val="accent1"/>
          </a:solidFill>
          <a:ln w="6350">
            <a:solidFill>
              <a:schemeClr val="accent1"/>
            </a:solidFill>
            <a:round/>
            <a:headEnd/>
            <a:tailEnd/>
          </a:ln>
        </p:spPr>
        <p:txBody>
          <a:bodyPr lIns="68580" tIns="34290" rIns="68580" bIns="34290" anchor="ctr"/>
          <a:lstStyle/>
          <a:p>
            <a:pPr algn="ctr">
              <a:defRPr/>
            </a:pPr>
            <a:r>
              <a:rPr lang="en-US" sz="1600" b="1">
                <a:solidFill>
                  <a:prstClr val="white"/>
                </a:solidFill>
                <a:ea typeface="+mn-ea"/>
              </a:rPr>
              <a:t>Diversity</a:t>
            </a:r>
            <a:endParaRPr lang="en-US" sz="1600" b="1" dirty="0">
              <a:solidFill>
                <a:prstClr val="white"/>
              </a:solidFill>
              <a:ea typeface="+mn-ea"/>
            </a:endParaRPr>
          </a:p>
        </p:txBody>
      </p:sp>
      <p:sp>
        <p:nvSpPr>
          <p:cNvPr id="32" name="Rectangle 8">
            <a:extLst>
              <a:ext uri="{FF2B5EF4-FFF2-40B4-BE49-F238E27FC236}">
                <a16:creationId xmlns:a16="http://schemas.microsoft.com/office/drawing/2014/main" id="{F1B6A557-B7CA-C5AA-B9AE-ADB952FB1BF7}"/>
              </a:ext>
            </a:extLst>
          </p:cNvPr>
          <p:cNvSpPr>
            <a:spLocks noChangeArrowheads="1"/>
          </p:cNvSpPr>
          <p:nvPr/>
        </p:nvSpPr>
        <p:spPr bwMode="auto">
          <a:xfrm>
            <a:off x="8092388" y="4728087"/>
            <a:ext cx="2784976" cy="584775"/>
          </a:xfrm>
          <a:prstGeom prst="rect">
            <a:avLst/>
          </a:prstGeom>
          <a:noFill/>
          <a:ln w="9525">
            <a:noFill/>
            <a:miter lim="800000"/>
            <a:headEnd/>
            <a:tailEnd/>
          </a:ln>
        </p:spPr>
        <p:txBody>
          <a:bodyPr wrap="square" anchor="ctr">
            <a:spAutoFit/>
          </a:bodyPr>
          <a:lstStyle/>
          <a:p>
            <a:pPr>
              <a:defRPr/>
            </a:pPr>
            <a:r>
              <a:rPr lang="en-US" sz="1600" dirty="0">
                <a:solidFill>
                  <a:prstClr val="black"/>
                </a:solidFill>
                <a:ea typeface="+mn-ea"/>
              </a:rPr>
              <a:t>But many which are </a:t>
            </a:r>
            <a:r>
              <a:rPr lang="en-US" sz="1600" b="1" dirty="0">
                <a:solidFill>
                  <a:prstClr val="black"/>
                </a:solidFill>
                <a:ea typeface="+mn-ea"/>
              </a:rPr>
              <a:t>INVISIBLE</a:t>
            </a:r>
            <a:r>
              <a:rPr lang="en-US" sz="1600" dirty="0">
                <a:solidFill>
                  <a:prstClr val="black"/>
                </a:solidFill>
                <a:ea typeface="+mn-ea"/>
              </a:rPr>
              <a:t>…</a:t>
            </a:r>
            <a:endParaRPr lang="en-GB" sz="1600" dirty="0">
              <a:solidFill>
                <a:prstClr val="black"/>
              </a:solidFill>
              <a:ea typeface="+mn-ea"/>
              <a:cs typeface="Arial" charset="0"/>
            </a:endParaRPr>
          </a:p>
        </p:txBody>
      </p:sp>
      <p:sp>
        <p:nvSpPr>
          <p:cNvPr id="33" name="Rectangle 8">
            <a:extLst>
              <a:ext uri="{FF2B5EF4-FFF2-40B4-BE49-F238E27FC236}">
                <a16:creationId xmlns:a16="http://schemas.microsoft.com/office/drawing/2014/main" id="{7EFF778B-0988-30B7-26E6-EF28CF5D9FB8}"/>
              </a:ext>
            </a:extLst>
          </p:cNvPr>
          <p:cNvSpPr>
            <a:spLocks noChangeArrowheads="1"/>
          </p:cNvSpPr>
          <p:nvPr/>
        </p:nvSpPr>
        <p:spPr bwMode="auto">
          <a:xfrm>
            <a:off x="8072862" y="3935353"/>
            <a:ext cx="2784976" cy="584775"/>
          </a:xfrm>
          <a:prstGeom prst="rect">
            <a:avLst/>
          </a:prstGeom>
          <a:noFill/>
          <a:ln w="9525">
            <a:noFill/>
            <a:miter lim="800000"/>
            <a:headEnd/>
            <a:tailEnd/>
          </a:ln>
        </p:spPr>
        <p:txBody>
          <a:bodyPr wrap="square" anchor="ctr">
            <a:spAutoFit/>
          </a:bodyPr>
          <a:lstStyle/>
          <a:p>
            <a:pPr>
              <a:defRPr/>
            </a:pPr>
            <a:r>
              <a:rPr lang="en-US" sz="1600" dirty="0">
                <a:solidFill>
                  <a:prstClr val="black"/>
                </a:solidFill>
                <a:ea typeface="+mn-ea"/>
              </a:rPr>
              <a:t>Some of which are </a:t>
            </a:r>
            <a:r>
              <a:rPr lang="en-US" sz="1600" b="1" dirty="0">
                <a:solidFill>
                  <a:prstClr val="black"/>
                </a:solidFill>
                <a:ea typeface="+mn-ea"/>
              </a:rPr>
              <a:t>VISIBLE…</a:t>
            </a:r>
            <a:endParaRPr lang="en-GB" sz="1600" b="1" dirty="0">
              <a:solidFill>
                <a:prstClr val="black"/>
              </a:solidFill>
              <a:ea typeface="+mn-ea"/>
              <a:cs typeface="Arial" charset="0"/>
            </a:endParaRPr>
          </a:p>
        </p:txBody>
      </p:sp>
      <p:pic>
        <p:nvPicPr>
          <p:cNvPr id="3" name="Picture 4" descr="Use links below to save image.">
            <a:extLst>
              <a:ext uri="{FF2B5EF4-FFF2-40B4-BE49-F238E27FC236}">
                <a16:creationId xmlns:a16="http://schemas.microsoft.com/office/drawing/2014/main" id="{F2E2BE66-5BFC-5870-EB42-E062C3C55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e 107">
            <a:extLst>
              <a:ext uri="{FF2B5EF4-FFF2-40B4-BE49-F238E27FC236}">
                <a16:creationId xmlns:a16="http://schemas.microsoft.com/office/drawing/2014/main" id="{F57F4745-A473-837A-6A59-C5F586D3FB92}"/>
              </a:ext>
            </a:extLst>
          </p:cNvPr>
          <p:cNvSpPr>
            <a:spLocks noChangeArrowheads="1"/>
          </p:cNvSpPr>
          <p:nvPr/>
        </p:nvSpPr>
        <p:spPr bwMode="auto">
          <a:xfrm>
            <a:off x="4521893" y="4076075"/>
            <a:ext cx="3182182" cy="1739900"/>
          </a:xfrm>
          <a:prstGeom prst="bracePair">
            <a:avLst>
              <a:gd name="adj" fmla="val 8333"/>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100">
              <a:solidFill>
                <a:srgbClr val="000000"/>
              </a:solidFill>
            </a:endParaRPr>
          </a:p>
        </p:txBody>
      </p:sp>
      <p:sp>
        <p:nvSpPr>
          <p:cNvPr id="7" name="TextBox 109">
            <a:extLst>
              <a:ext uri="{FF2B5EF4-FFF2-40B4-BE49-F238E27FC236}">
                <a16:creationId xmlns:a16="http://schemas.microsoft.com/office/drawing/2014/main" id="{9094271E-413E-D8A1-BB61-CDF99CC3C8E7}"/>
              </a:ext>
            </a:extLst>
          </p:cNvPr>
          <p:cNvSpPr>
            <a:spLocks noChangeArrowheads="1"/>
          </p:cNvSpPr>
          <p:nvPr/>
        </p:nvSpPr>
        <p:spPr bwMode="auto">
          <a:xfrm>
            <a:off x="4640862" y="4221740"/>
            <a:ext cx="1106141"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Nationality</a:t>
            </a:r>
          </a:p>
        </p:txBody>
      </p:sp>
      <p:sp>
        <p:nvSpPr>
          <p:cNvPr id="8" name="TextBox 110">
            <a:extLst>
              <a:ext uri="{FF2B5EF4-FFF2-40B4-BE49-F238E27FC236}">
                <a16:creationId xmlns:a16="http://schemas.microsoft.com/office/drawing/2014/main" id="{56EF1762-FACC-13CD-068A-70CD47B586B2}"/>
              </a:ext>
            </a:extLst>
          </p:cNvPr>
          <p:cNvSpPr>
            <a:spLocks noChangeArrowheads="1"/>
          </p:cNvSpPr>
          <p:nvPr/>
        </p:nvSpPr>
        <p:spPr bwMode="auto">
          <a:xfrm>
            <a:off x="6407531" y="4534069"/>
            <a:ext cx="1211976"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Non-visible disabilities</a:t>
            </a:r>
          </a:p>
        </p:txBody>
      </p:sp>
      <p:sp>
        <p:nvSpPr>
          <p:cNvPr id="9" name="TextBox 113">
            <a:extLst>
              <a:ext uri="{FF2B5EF4-FFF2-40B4-BE49-F238E27FC236}">
                <a16:creationId xmlns:a16="http://schemas.microsoft.com/office/drawing/2014/main" id="{F0CE74A9-3BAA-B545-6846-8073C635D10A}"/>
              </a:ext>
            </a:extLst>
          </p:cNvPr>
          <p:cNvSpPr>
            <a:spLocks noChangeArrowheads="1"/>
          </p:cNvSpPr>
          <p:nvPr/>
        </p:nvSpPr>
        <p:spPr bwMode="auto">
          <a:xfrm>
            <a:off x="5600881" y="5047626"/>
            <a:ext cx="1024205"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Sexual orientation</a:t>
            </a:r>
          </a:p>
        </p:txBody>
      </p:sp>
      <p:sp>
        <p:nvSpPr>
          <p:cNvPr id="10" name="TextBox 114">
            <a:extLst>
              <a:ext uri="{FF2B5EF4-FFF2-40B4-BE49-F238E27FC236}">
                <a16:creationId xmlns:a16="http://schemas.microsoft.com/office/drawing/2014/main" id="{F253B37D-B1AB-8EDF-47CB-DDBEA0D1157D}"/>
              </a:ext>
            </a:extLst>
          </p:cNvPr>
          <p:cNvSpPr>
            <a:spLocks noChangeArrowheads="1"/>
          </p:cNvSpPr>
          <p:nvPr/>
        </p:nvSpPr>
        <p:spPr bwMode="auto">
          <a:xfrm>
            <a:off x="4649298" y="4893638"/>
            <a:ext cx="1370728"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Religion</a:t>
            </a:r>
          </a:p>
        </p:txBody>
      </p:sp>
      <p:sp>
        <p:nvSpPr>
          <p:cNvPr id="11" name="TextBox 115">
            <a:extLst>
              <a:ext uri="{FF2B5EF4-FFF2-40B4-BE49-F238E27FC236}">
                <a16:creationId xmlns:a16="http://schemas.microsoft.com/office/drawing/2014/main" id="{27A14924-51A0-8C03-14A0-B407BC17128B}"/>
              </a:ext>
            </a:extLst>
          </p:cNvPr>
          <p:cNvSpPr>
            <a:spLocks noChangeArrowheads="1"/>
          </p:cNvSpPr>
          <p:nvPr/>
        </p:nvSpPr>
        <p:spPr bwMode="auto">
          <a:xfrm>
            <a:off x="6442819" y="4972672"/>
            <a:ext cx="1107848"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Life experiences</a:t>
            </a:r>
          </a:p>
        </p:txBody>
      </p:sp>
      <p:sp>
        <p:nvSpPr>
          <p:cNvPr id="12" name="TextBox 121">
            <a:extLst>
              <a:ext uri="{FF2B5EF4-FFF2-40B4-BE49-F238E27FC236}">
                <a16:creationId xmlns:a16="http://schemas.microsoft.com/office/drawing/2014/main" id="{E594DD25-70A2-BC41-A967-24C3F462547B}"/>
              </a:ext>
            </a:extLst>
          </p:cNvPr>
          <p:cNvSpPr>
            <a:spLocks noChangeArrowheads="1"/>
          </p:cNvSpPr>
          <p:nvPr/>
        </p:nvSpPr>
        <p:spPr bwMode="auto">
          <a:xfrm>
            <a:off x="5792297" y="4518988"/>
            <a:ext cx="752791" cy="261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a:solidFill>
                  <a:srgbClr val="FFFFFF"/>
                </a:solidFill>
                <a:latin typeface="Arial" charset="0"/>
                <a:ea typeface="ＭＳ Ｐゴシック" charset="0"/>
              </a:rPr>
              <a:t>Talents</a:t>
            </a:r>
          </a:p>
        </p:txBody>
      </p:sp>
      <p:sp>
        <p:nvSpPr>
          <p:cNvPr id="13" name="TextBox 122">
            <a:extLst>
              <a:ext uri="{FF2B5EF4-FFF2-40B4-BE49-F238E27FC236}">
                <a16:creationId xmlns:a16="http://schemas.microsoft.com/office/drawing/2014/main" id="{EFD28C09-63D4-604E-EFC0-4FC821AA7966}"/>
              </a:ext>
            </a:extLst>
          </p:cNvPr>
          <p:cNvSpPr>
            <a:spLocks noChangeArrowheads="1"/>
          </p:cNvSpPr>
          <p:nvPr/>
        </p:nvSpPr>
        <p:spPr bwMode="auto">
          <a:xfrm>
            <a:off x="5714671" y="4819315"/>
            <a:ext cx="751026"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defRPr/>
            </a:pPr>
            <a:r>
              <a:rPr lang="en-US" sz="1100" b="1" dirty="0">
                <a:solidFill>
                  <a:srgbClr val="FFFFFF"/>
                </a:solidFill>
                <a:latin typeface="Arial" charset="0"/>
                <a:ea typeface="ＭＳ Ｐゴシック" charset="0"/>
              </a:rPr>
              <a:t>Beliefs</a:t>
            </a:r>
          </a:p>
        </p:txBody>
      </p:sp>
      <p:sp>
        <p:nvSpPr>
          <p:cNvPr id="14" name="TextBox 124">
            <a:extLst>
              <a:ext uri="{FF2B5EF4-FFF2-40B4-BE49-F238E27FC236}">
                <a16:creationId xmlns:a16="http://schemas.microsoft.com/office/drawing/2014/main" id="{8EB570B7-7971-0574-0F16-926FA3963E79}"/>
              </a:ext>
            </a:extLst>
          </p:cNvPr>
          <p:cNvSpPr>
            <a:spLocks noChangeArrowheads="1"/>
          </p:cNvSpPr>
          <p:nvPr/>
        </p:nvSpPr>
        <p:spPr bwMode="auto">
          <a:xfrm>
            <a:off x="5427620" y="4226080"/>
            <a:ext cx="1370728"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Education</a:t>
            </a:r>
          </a:p>
        </p:txBody>
      </p:sp>
      <p:sp>
        <p:nvSpPr>
          <p:cNvPr id="15" name="TextBox 125">
            <a:extLst>
              <a:ext uri="{FF2B5EF4-FFF2-40B4-BE49-F238E27FC236}">
                <a16:creationId xmlns:a16="http://schemas.microsoft.com/office/drawing/2014/main" id="{77630C1F-681B-7DBB-6A3B-AA741224BDEE}"/>
              </a:ext>
            </a:extLst>
          </p:cNvPr>
          <p:cNvSpPr>
            <a:spLocks noChangeArrowheads="1"/>
          </p:cNvSpPr>
          <p:nvPr/>
        </p:nvSpPr>
        <p:spPr bwMode="auto">
          <a:xfrm>
            <a:off x="5744750" y="5496121"/>
            <a:ext cx="1826036"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Career responsibilities</a:t>
            </a:r>
          </a:p>
        </p:txBody>
      </p:sp>
      <p:sp>
        <p:nvSpPr>
          <p:cNvPr id="17" name="TextBox 126">
            <a:extLst>
              <a:ext uri="{FF2B5EF4-FFF2-40B4-BE49-F238E27FC236}">
                <a16:creationId xmlns:a16="http://schemas.microsoft.com/office/drawing/2014/main" id="{E6832371-10E5-E637-CDD4-3B622FAD052A}"/>
              </a:ext>
            </a:extLst>
          </p:cNvPr>
          <p:cNvSpPr>
            <a:spLocks noChangeArrowheads="1"/>
          </p:cNvSpPr>
          <p:nvPr/>
        </p:nvSpPr>
        <p:spPr bwMode="auto">
          <a:xfrm>
            <a:off x="4604848" y="4564780"/>
            <a:ext cx="1322267"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Gender identity</a:t>
            </a:r>
          </a:p>
        </p:txBody>
      </p:sp>
      <p:sp>
        <p:nvSpPr>
          <p:cNvPr id="18" name="TextBox 111">
            <a:extLst>
              <a:ext uri="{FF2B5EF4-FFF2-40B4-BE49-F238E27FC236}">
                <a16:creationId xmlns:a16="http://schemas.microsoft.com/office/drawing/2014/main" id="{1DC8A11A-9AAA-377C-EA81-13CAA17A1719}"/>
              </a:ext>
            </a:extLst>
          </p:cNvPr>
          <p:cNvSpPr>
            <a:spLocks noChangeArrowheads="1"/>
          </p:cNvSpPr>
          <p:nvPr/>
        </p:nvSpPr>
        <p:spPr bwMode="auto">
          <a:xfrm>
            <a:off x="6464343" y="4148990"/>
            <a:ext cx="1017377"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Heritage</a:t>
            </a:r>
          </a:p>
        </p:txBody>
      </p:sp>
      <p:sp>
        <p:nvSpPr>
          <p:cNvPr id="19" name="TextBox 112">
            <a:extLst>
              <a:ext uri="{FF2B5EF4-FFF2-40B4-BE49-F238E27FC236}">
                <a16:creationId xmlns:a16="http://schemas.microsoft.com/office/drawing/2014/main" id="{2F701DB2-B42A-447D-6EC9-C15540EAE2D2}"/>
              </a:ext>
            </a:extLst>
          </p:cNvPr>
          <p:cNvSpPr>
            <a:spLocks noChangeArrowheads="1"/>
          </p:cNvSpPr>
          <p:nvPr/>
        </p:nvSpPr>
        <p:spPr bwMode="auto">
          <a:xfrm>
            <a:off x="4742808" y="5497791"/>
            <a:ext cx="1119797"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chemeClr val="bg1"/>
                </a:solidFill>
                <a:latin typeface="Arial" charset="0"/>
                <a:ea typeface="ＭＳ Ｐゴシック" charset="0"/>
              </a:rPr>
              <a:t>Marital status</a:t>
            </a:r>
          </a:p>
        </p:txBody>
      </p:sp>
      <p:sp>
        <p:nvSpPr>
          <p:cNvPr id="20" name="TextBox 123">
            <a:extLst>
              <a:ext uri="{FF2B5EF4-FFF2-40B4-BE49-F238E27FC236}">
                <a16:creationId xmlns:a16="http://schemas.microsoft.com/office/drawing/2014/main" id="{1D276E11-70E9-8A27-B1D3-0D8D8B3F1698}"/>
              </a:ext>
            </a:extLst>
          </p:cNvPr>
          <p:cNvSpPr>
            <a:spLocks noChangeArrowheads="1"/>
          </p:cNvSpPr>
          <p:nvPr/>
        </p:nvSpPr>
        <p:spPr bwMode="auto">
          <a:xfrm>
            <a:off x="4604848" y="5196850"/>
            <a:ext cx="1370728" cy="261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a:solidFill>
                  <a:schemeClr val="bg1"/>
                </a:solidFill>
                <a:latin typeface="Arial" charset="0"/>
                <a:ea typeface="ＭＳ Ｐゴシック" charset="0"/>
              </a:rPr>
              <a:t>Education</a:t>
            </a:r>
          </a:p>
        </p:txBody>
      </p:sp>
      <p:sp>
        <p:nvSpPr>
          <p:cNvPr id="21" name="Left Brace 106">
            <a:extLst>
              <a:ext uri="{FF2B5EF4-FFF2-40B4-BE49-F238E27FC236}">
                <a16:creationId xmlns:a16="http://schemas.microsoft.com/office/drawing/2014/main" id="{46974B6C-FAC7-8052-84B5-AFC429C0DB76}"/>
              </a:ext>
            </a:extLst>
          </p:cNvPr>
          <p:cNvSpPr>
            <a:spLocks noChangeArrowheads="1"/>
          </p:cNvSpPr>
          <p:nvPr/>
        </p:nvSpPr>
        <p:spPr bwMode="auto">
          <a:xfrm>
            <a:off x="5121573" y="2268298"/>
            <a:ext cx="261167" cy="1198772"/>
          </a:xfrm>
          <a:prstGeom prst="leftBrace">
            <a:avLst>
              <a:gd name="adj1" fmla="val 8330"/>
              <a:gd name="adj2" fmla="val 50000"/>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100">
              <a:solidFill>
                <a:srgbClr val="000000"/>
              </a:solidFill>
            </a:endParaRPr>
          </a:p>
        </p:txBody>
      </p:sp>
      <p:sp>
        <p:nvSpPr>
          <p:cNvPr id="22" name="TextBox 116">
            <a:extLst>
              <a:ext uri="{FF2B5EF4-FFF2-40B4-BE49-F238E27FC236}">
                <a16:creationId xmlns:a16="http://schemas.microsoft.com/office/drawing/2014/main" id="{10F5D777-2296-B078-3450-E5CA00EF7E17}"/>
              </a:ext>
            </a:extLst>
          </p:cNvPr>
          <p:cNvSpPr>
            <a:spLocks noChangeArrowheads="1"/>
          </p:cNvSpPr>
          <p:nvPr/>
        </p:nvSpPr>
        <p:spPr bwMode="auto">
          <a:xfrm>
            <a:off x="5380038" y="2645894"/>
            <a:ext cx="715962" cy="261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1100" b="1" dirty="0">
                <a:solidFill>
                  <a:schemeClr val="bg1"/>
                </a:solidFill>
                <a:latin typeface="Arial" charset="0"/>
                <a:ea typeface="ＭＳ Ｐゴシック" charset="0"/>
              </a:rPr>
              <a:t>Gender</a:t>
            </a:r>
          </a:p>
        </p:txBody>
      </p:sp>
      <p:sp>
        <p:nvSpPr>
          <p:cNvPr id="23" name="TextBox 117">
            <a:extLst>
              <a:ext uri="{FF2B5EF4-FFF2-40B4-BE49-F238E27FC236}">
                <a16:creationId xmlns:a16="http://schemas.microsoft.com/office/drawing/2014/main" id="{024A317D-F7E9-D5FB-2EC6-DCBB3A511034}"/>
              </a:ext>
            </a:extLst>
          </p:cNvPr>
          <p:cNvSpPr>
            <a:spLocks noChangeArrowheads="1"/>
          </p:cNvSpPr>
          <p:nvPr/>
        </p:nvSpPr>
        <p:spPr bwMode="auto">
          <a:xfrm>
            <a:off x="5975551" y="2938980"/>
            <a:ext cx="990600" cy="201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1100" b="1" dirty="0">
                <a:solidFill>
                  <a:schemeClr val="bg1"/>
                </a:solidFill>
                <a:latin typeface="Arial" charset="0"/>
                <a:ea typeface="ＭＳ Ｐゴシック" charset="0"/>
              </a:rPr>
              <a:t>Race &amp; ethnicity</a:t>
            </a:r>
          </a:p>
        </p:txBody>
      </p:sp>
      <p:sp>
        <p:nvSpPr>
          <p:cNvPr id="24" name="TextBox 118">
            <a:extLst>
              <a:ext uri="{FF2B5EF4-FFF2-40B4-BE49-F238E27FC236}">
                <a16:creationId xmlns:a16="http://schemas.microsoft.com/office/drawing/2014/main" id="{41A95CFB-40DC-81EB-6646-129C66717956}"/>
              </a:ext>
            </a:extLst>
          </p:cNvPr>
          <p:cNvSpPr>
            <a:spLocks noChangeArrowheads="1"/>
          </p:cNvSpPr>
          <p:nvPr/>
        </p:nvSpPr>
        <p:spPr bwMode="auto">
          <a:xfrm>
            <a:off x="5448517" y="2948237"/>
            <a:ext cx="984250" cy="200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100" b="1" dirty="0">
                <a:solidFill>
                  <a:schemeClr val="bg1"/>
                </a:solidFill>
                <a:latin typeface="Arial" charset="0"/>
                <a:ea typeface="ＭＳ Ｐゴシック" charset="0"/>
              </a:rPr>
              <a:t>Physical</a:t>
            </a:r>
            <a:r>
              <a:rPr lang="en-US" sz="1100" b="1" dirty="0">
                <a:solidFill>
                  <a:srgbClr val="2C3AB2"/>
                </a:solidFill>
                <a:latin typeface="Arial" charset="0"/>
                <a:ea typeface="ＭＳ Ｐゴシック" charset="0"/>
              </a:rPr>
              <a:t> </a:t>
            </a:r>
            <a:r>
              <a:rPr lang="en-US" sz="1100" b="1" dirty="0">
                <a:solidFill>
                  <a:schemeClr val="bg1"/>
                </a:solidFill>
                <a:latin typeface="Arial" charset="0"/>
                <a:ea typeface="ＭＳ Ｐゴシック" charset="0"/>
              </a:rPr>
              <a:t>ability</a:t>
            </a:r>
          </a:p>
        </p:txBody>
      </p:sp>
      <p:sp>
        <p:nvSpPr>
          <p:cNvPr id="25" name="TextBox 119">
            <a:extLst>
              <a:ext uri="{FF2B5EF4-FFF2-40B4-BE49-F238E27FC236}">
                <a16:creationId xmlns:a16="http://schemas.microsoft.com/office/drawing/2014/main" id="{160182E9-311C-48C9-6623-2956626C45ED}"/>
              </a:ext>
            </a:extLst>
          </p:cNvPr>
          <p:cNvSpPr>
            <a:spLocks noChangeArrowheads="1"/>
          </p:cNvSpPr>
          <p:nvPr/>
        </p:nvSpPr>
        <p:spPr bwMode="auto">
          <a:xfrm>
            <a:off x="5681567" y="2287809"/>
            <a:ext cx="549275" cy="201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100" b="1" dirty="0">
                <a:solidFill>
                  <a:schemeClr val="bg1"/>
                </a:solidFill>
                <a:latin typeface="Arial" charset="0"/>
                <a:ea typeface="ＭＳ Ｐゴシック" charset="0"/>
              </a:rPr>
              <a:t>Age</a:t>
            </a:r>
          </a:p>
        </p:txBody>
      </p:sp>
      <p:sp>
        <p:nvSpPr>
          <p:cNvPr id="26" name="TextBox 120">
            <a:extLst>
              <a:ext uri="{FF2B5EF4-FFF2-40B4-BE49-F238E27FC236}">
                <a16:creationId xmlns:a16="http://schemas.microsoft.com/office/drawing/2014/main" id="{9D82CC10-59DE-9928-A0AE-AFF745B28EC9}"/>
              </a:ext>
            </a:extLst>
          </p:cNvPr>
          <p:cNvSpPr>
            <a:spLocks noChangeArrowheads="1"/>
          </p:cNvSpPr>
          <p:nvPr/>
        </p:nvSpPr>
        <p:spPr bwMode="auto">
          <a:xfrm>
            <a:off x="5956557" y="2476901"/>
            <a:ext cx="1235075" cy="201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100" b="1" dirty="0">
                <a:solidFill>
                  <a:schemeClr val="bg1"/>
                </a:solidFill>
                <a:latin typeface="Arial" charset="0"/>
                <a:ea typeface="ＭＳ Ｐゴシック" charset="0"/>
              </a:rPr>
              <a:t>Gender expression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0"/>
                            </p:stCondLst>
                            <p:childTnLst>
                              <p:par>
                                <p:cTn id="14" presetID="31"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 calcmode="lin" valueType="num">
                                      <p:cBhvr>
                                        <p:cTn id="18" dur="500" fill="hold"/>
                                        <p:tgtEl>
                                          <p:spTgt spid="33"/>
                                        </p:tgtEl>
                                        <p:attrNameLst>
                                          <p:attrName>style.rotation</p:attrName>
                                        </p:attrNameLst>
                                      </p:cBhvr>
                                      <p:tavLst>
                                        <p:tav tm="0">
                                          <p:val>
                                            <p:fltVal val="90"/>
                                          </p:val>
                                        </p:tav>
                                        <p:tav tm="100000">
                                          <p:val>
                                            <p:fltVal val="0"/>
                                          </p:val>
                                        </p:tav>
                                      </p:tavLst>
                                    </p:anim>
                                    <p:animEffect transition="in" filter="fade">
                                      <p:cBhvr>
                                        <p:cTn id="19" dur="500"/>
                                        <p:tgtEl>
                                          <p:spTgt spid="33"/>
                                        </p:tgtEl>
                                      </p:cBhvr>
                                    </p:animEffect>
                                  </p:childTnLst>
                                </p:cTn>
                              </p:par>
                            </p:childTnLst>
                          </p:cTn>
                        </p:par>
                        <p:par>
                          <p:cTn id="20" fill="hold">
                            <p:stCondLst>
                              <p:cond delay="500"/>
                            </p:stCondLst>
                            <p:childTnLst>
                              <p:par>
                                <p:cTn id="21" presetID="10" presetClass="exit" presetSubtype="0" fill="hold" nodeType="afterEffect">
                                  <p:stCondLst>
                                    <p:cond delay="0"/>
                                  </p:stCondLst>
                                  <p:childTnLst>
                                    <p:animEffect transition="out" filter="fade">
                                      <p:cBhvr>
                                        <p:cTn id="22" dur="3000"/>
                                        <p:tgtEl>
                                          <p:spTgt spid="32"/>
                                        </p:tgtEl>
                                      </p:cBhvr>
                                    </p:animEffect>
                                    <p:set>
                                      <p:cBhvr>
                                        <p:cTn id="23" dur="1" fill="hold">
                                          <p:stCondLst>
                                            <p:cond delay="2999"/>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32" grpId="0"/>
      <p:bldP spid="32" grpId="1"/>
      <p:bldP spid="33"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EFEA51-288D-6E1D-92F8-DD0427AFB9BA}"/>
              </a:ext>
            </a:extLst>
          </p:cNvPr>
          <p:cNvSpPr>
            <a:spLocks noGrp="1"/>
          </p:cNvSpPr>
          <p:nvPr>
            <p:ph type="title"/>
          </p:nvPr>
        </p:nvSpPr>
        <p:spPr>
          <a:xfrm>
            <a:off x="349250" y="365125"/>
            <a:ext cx="11363374" cy="1325563"/>
          </a:xfrm>
        </p:spPr>
        <p:txBody>
          <a:bodyPr/>
          <a:lstStyle/>
          <a:p>
            <a:pPr algn="ctr"/>
            <a:r>
              <a:rPr lang="en-US" dirty="0"/>
              <a:t>THE GROUND-LINE OF VISIBILITY: HOW MUCH DO YOU REALLY KNOW SOMEONE?</a:t>
            </a:r>
            <a:endParaRPr lang="en-CA" dirty="0"/>
          </a:p>
        </p:txBody>
      </p:sp>
      <p:sp>
        <p:nvSpPr>
          <p:cNvPr id="50639" name="TextBox 104">
            <a:extLst>
              <a:ext uri="{FF2B5EF4-FFF2-40B4-BE49-F238E27FC236}">
                <a16:creationId xmlns:a16="http://schemas.microsoft.com/office/drawing/2014/main" id="{756E55B1-1EF6-FB1E-FD47-E337C1AF5490}"/>
              </a:ext>
            </a:extLst>
          </p:cNvPr>
          <p:cNvSpPr>
            <a:spLocks noChangeArrowheads="1"/>
          </p:cNvSpPr>
          <p:nvPr/>
        </p:nvSpPr>
        <p:spPr bwMode="auto">
          <a:xfrm>
            <a:off x="358802" y="2316679"/>
            <a:ext cx="4015739" cy="1015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solidFill>
                  <a:schemeClr val="accent2"/>
                </a:solidFill>
              </a:rPr>
              <a:t>“This is what people perceive about me”</a:t>
            </a:r>
          </a:p>
          <a:p>
            <a:pPr algn="ctr"/>
            <a:endParaRPr lang="en-US" altLang="en-US" sz="1000" dirty="0">
              <a:solidFill>
                <a:schemeClr val="accent2"/>
              </a:solidFill>
            </a:endParaRPr>
          </a:p>
          <a:p>
            <a:pPr algn="ctr"/>
            <a:r>
              <a:rPr lang="en-US" altLang="en-US" sz="1600" dirty="0">
                <a:solidFill>
                  <a:schemeClr val="accent2"/>
                </a:solidFill>
              </a:rPr>
              <a:t>Visible characteristics of a person </a:t>
            </a:r>
          </a:p>
        </p:txBody>
      </p:sp>
      <p:sp>
        <p:nvSpPr>
          <p:cNvPr id="50640" name="TextBox 105">
            <a:extLst>
              <a:ext uri="{FF2B5EF4-FFF2-40B4-BE49-F238E27FC236}">
                <a16:creationId xmlns:a16="http://schemas.microsoft.com/office/drawing/2014/main" id="{8898D9B7-B483-222D-FEE9-D3D289250490}"/>
              </a:ext>
            </a:extLst>
          </p:cNvPr>
          <p:cNvSpPr>
            <a:spLocks noChangeArrowheads="1"/>
          </p:cNvSpPr>
          <p:nvPr/>
        </p:nvSpPr>
        <p:spPr bwMode="auto">
          <a:xfrm>
            <a:off x="347428" y="4044681"/>
            <a:ext cx="4012830" cy="1477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solidFill>
                  <a:schemeClr val="accent2"/>
                </a:solidFill>
              </a:rPr>
              <a:t>“This is what people don’t realize about me” </a:t>
            </a:r>
          </a:p>
          <a:p>
            <a:pPr algn="ctr"/>
            <a:endParaRPr lang="en-US" altLang="en-US" sz="1000" dirty="0">
              <a:solidFill>
                <a:schemeClr val="accent2"/>
              </a:solidFill>
            </a:endParaRPr>
          </a:p>
          <a:p>
            <a:pPr algn="ctr"/>
            <a:r>
              <a:rPr lang="en-US" altLang="en-US" sz="1600" dirty="0">
                <a:solidFill>
                  <a:schemeClr val="accent2"/>
                </a:solidFill>
              </a:rPr>
              <a:t>The underlying characteristics which make up the vast majority of someone lie below the surface, out of sight</a:t>
            </a:r>
          </a:p>
        </p:txBody>
      </p:sp>
      <p:sp>
        <p:nvSpPr>
          <p:cNvPr id="50641" name="TextBox 108">
            <a:extLst>
              <a:ext uri="{FF2B5EF4-FFF2-40B4-BE49-F238E27FC236}">
                <a16:creationId xmlns:a16="http://schemas.microsoft.com/office/drawing/2014/main" id="{1557BBC3-6004-9C4B-B486-DE8182FF1017}"/>
              </a:ext>
            </a:extLst>
          </p:cNvPr>
          <p:cNvSpPr>
            <a:spLocks noChangeArrowheads="1"/>
          </p:cNvSpPr>
          <p:nvPr/>
        </p:nvSpPr>
        <p:spPr bwMode="auto">
          <a:xfrm>
            <a:off x="4300601" y="4504712"/>
            <a:ext cx="2478576" cy="261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a:solidFill>
                  <a:srgbClr val="FFFFFF"/>
                </a:solidFill>
                <a:latin typeface="Arial" charset="0"/>
                <a:ea typeface="ＭＳ Ｐゴシック" charset="0"/>
              </a:rPr>
              <a:t>Languages</a:t>
            </a:r>
          </a:p>
        </p:txBody>
      </p:sp>
      <p:pic>
        <p:nvPicPr>
          <p:cNvPr id="50642" name="Picture 1">
            <a:extLst>
              <a:ext uri="{FF2B5EF4-FFF2-40B4-BE49-F238E27FC236}">
                <a16:creationId xmlns:a16="http://schemas.microsoft.com/office/drawing/2014/main" id="{8A8A538C-8254-BFAB-D17B-CE759BB02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86" b="2686"/>
          <a:stretch>
            <a:fillRect/>
          </a:stretch>
        </p:blipFill>
        <p:spPr bwMode="auto">
          <a:xfrm>
            <a:off x="4504909" y="1689789"/>
            <a:ext cx="3182183" cy="4261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0643" name="Left Brace 106">
            <a:extLst>
              <a:ext uri="{FF2B5EF4-FFF2-40B4-BE49-F238E27FC236}">
                <a16:creationId xmlns:a16="http://schemas.microsoft.com/office/drawing/2014/main" id="{753FFEBB-D3A3-C868-8E66-D69CEB769AF9}"/>
              </a:ext>
            </a:extLst>
          </p:cNvPr>
          <p:cNvSpPr>
            <a:spLocks noChangeArrowheads="1"/>
          </p:cNvSpPr>
          <p:nvPr/>
        </p:nvSpPr>
        <p:spPr bwMode="auto">
          <a:xfrm>
            <a:off x="5145875" y="2251603"/>
            <a:ext cx="261167" cy="1198772"/>
          </a:xfrm>
          <a:prstGeom prst="leftBrace">
            <a:avLst>
              <a:gd name="adj1" fmla="val 8330"/>
              <a:gd name="adj2" fmla="val 50000"/>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100">
              <a:solidFill>
                <a:srgbClr val="000000"/>
              </a:solidFill>
            </a:endParaRPr>
          </a:p>
        </p:txBody>
      </p:sp>
      <p:sp>
        <p:nvSpPr>
          <p:cNvPr id="50644" name="Double Brace 107">
            <a:extLst>
              <a:ext uri="{FF2B5EF4-FFF2-40B4-BE49-F238E27FC236}">
                <a16:creationId xmlns:a16="http://schemas.microsoft.com/office/drawing/2014/main" id="{683CC943-5D3B-4EAF-E081-74C64F0DD18F}"/>
              </a:ext>
            </a:extLst>
          </p:cNvPr>
          <p:cNvSpPr>
            <a:spLocks noChangeArrowheads="1"/>
          </p:cNvSpPr>
          <p:nvPr/>
        </p:nvSpPr>
        <p:spPr bwMode="auto">
          <a:xfrm>
            <a:off x="4539054" y="4044459"/>
            <a:ext cx="3182182" cy="1739900"/>
          </a:xfrm>
          <a:prstGeom prst="bracePair">
            <a:avLst>
              <a:gd name="adj" fmla="val 8333"/>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1100">
              <a:solidFill>
                <a:srgbClr val="000000"/>
              </a:solidFill>
            </a:endParaRPr>
          </a:p>
        </p:txBody>
      </p:sp>
      <p:sp>
        <p:nvSpPr>
          <p:cNvPr id="50645" name="TextBox 109">
            <a:extLst>
              <a:ext uri="{FF2B5EF4-FFF2-40B4-BE49-F238E27FC236}">
                <a16:creationId xmlns:a16="http://schemas.microsoft.com/office/drawing/2014/main" id="{04A82D37-2EE3-BC1B-409C-326A9601AEFC}"/>
              </a:ext>
            </a:extLst>
          </p:cNvPr>
          <p:cNvSpPr>
            <a:spLocks noChangeArrowheads="1"/>
          </p:cNvSpPr>
          <p:nvPr/>
        </p:nvSpPr>
        <p:spPr bwMode="auto">
          <a:xfrm>
            <a:off x="4658023" y="4190124"/>
            <a:ext cx="1106141"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Nationality</a:t>
            </a:r>
          </a:p>
        </p:txBody>
      </p:sp>
      <p:sp>
        <p:nvSpPr>
          <p:cNvPr id="50646" name="TextBox 110">
            <a:extLst>
              <a:ext uri="{FF2B5EF4-FFF2-40B4-BE49-F238E27FC236}">
                <a16:creationId xmlns:a16="http://schemas.microsoft.com/office/drawing/2014/main" id="{F2345A18-D7F1-F6A1-F6DE-9DC4D64A9CAD}"/>
              </a:ext>
            </a:extLst>
          </p:cNvPr>
          <p:cNvSpPr>
            <a:spLocks noChangeArrowheads="1"/>
          </p:cNvSpPr>
          <p:nvPr/>
        </p:nvSpPr>
        <p:spPr bwMode="auto">
          <a:xfrm>
            <a:off x="6424692" y="4502453"/>
            <a:ext cx="1211976"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Non-visible disabilities</a:t>
            </a:r>
          </a:p>
        </p:txBody>
      </p:sp>
      <p:sp>
        <p:nvSpPr>
          <p:cNvPr id="50647" name="TextBox 113">
            <a:extLst>
              <a:ext uri="{FF2B5EF4-FFF2-40B4-BE49-F238E27FC236}">
                <a16:creationId xmlns:a16="http://schemas.microsoft.com/office/drawing/2014/main" id="{FC4DFDAF-E29C-9FCA-1323-F4BFFE354571}"/>
              </a:ext>
            </a:extLst>
          </p:cNvPr>
          <p:cNvSpPr>
            <a:spLocks noChangeArrowheads="1"/>
          </p:cNvSpPr>
          <p:nvPr/>
        </p:nvSpPr>
        <p:spPr bwMode="auto">
          <a:xfrm>
            <a:off x="5618042" y="5016010"/>
            <a:ext cx="1024205"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Sexual orientation</a:t>
            </a:r>
          </a:p>
        </p:txBody>
      </p:sp>
      <p:sp>
        <p:nvSpPr>
          <p:cNvPr id="50648" name="TextBox 114">
            <a:extLst>
              <a:ext uri="{FF2B5EF4-FFF2-40B4-BE49-F238E27FC236}">
                <a16:creationId xmlns:a16="http://schemas.microsoft.com/office/drawing/2014/main" id="{32FAEDF3-1041-361B-38AF-DE768592CC0F}"/>
              </a:ext>
            </a:extLst>
          </p:cNvPr>
          <p:cNvSpPr>
            <a:spLocks noChangeArrowheads="1"/>
          </p:cNvSpPr>
          <p:nvPr/>
        </p:nvSpPr>
        <p:spPr bwMode="auto">
          <a:xfrm>
            <a:off x="4666459" y="4862022"/>
            <a:ext cx="1370728"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Religion</a:t>
            </a:r>
          </a:p>
        </p:txBody>
      </p:sp>
      <p:sp>
        <p:nvSpPr>
          <p:cNvPr id="50649" name="TextBox 115">
            <a:extLst>
              <a:ext uri="{FF2B5EF4-FFF2-40B4-BE49-F238E27FC236}">
                <a16:creationId xmlns:a16="http://schemas.microsoft.com/office/drawing/2014/main" id="{D48506F1-7C66-0EBE-6C4C-5BFF8F2B8521}"/>
              </a:ext>
            </a:extLst>
          </p:cNvPr>
          <p:cNvSpPr>
            <a:spLocks noChangeArrowheads="1"/>
          </p:cNvSpPr>
          <p:nvPr/>
        </p:nvSpPr>
        <p:spPr bwMode="auto">
          <a:xfrm>
            <a:off x="6459980" y="4941056"/>
            <a:ext cx="1107848"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Life experiences</a:t>
            </a:r>
          </a:p>
        </p:txBody>
      </p:sp>
      <p:sp>
        <p:nvSpPr>
          <p:cNvPr id="50650" name="TextBox 116">
            <a:extLst>
              <a:ext uri="{FF2B5EF4-FFF2-40B4-BE49-F238E27FC236}">
                <a16:creationId xmlns:a16="http://schemas.microsoft.com/office/drawing/2014/main" id="{680DEDF8-DFFA-AFAC-8B8E-0E8240003502}"/>
              </a:ext>
            </a:extLst>
          </p:cNvPr>
          <p:cNvSpPr>
            <a:spLocks noChangeArrowheads="1"/>
          </p:cNvSpPr>
          <p:nvPr/>
        </p:nvSpPr>
        <p:spPr bwMode="auto">
          <a:xfrm>
            <a:off x="5404340" y="2629199"/>
            <a:ext cx="715962" cy="261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1100" b="1" dirty="0">
                <a:solidFill>
                  <a:schemeClr val="bg1"/>
                </a:solidFill>
                <a:latin typeface="Arial" charset="0"/>
                <a:ea typeface="ＭＳ Ｐゴシック" charset="0"/>
              </a:rPr>
              <a:t>Gender</a:t>
            </a:r>
          </a:p>
        </p:txBody>
      </p:sp>
      <p:sp>
        <p:nvSpPr>
          <p:cNvPr id="50651" name="TextBox 117">
            <a:extLst>
              <a:ext uri="{FF2B5EF4-FFF2-40B4-BE49-F238E27FC236}">
                <a16:creationId xmlns:a16="http://schemas.microsoft.com/office/drawing/2014/main" id="{7AFAC1CF-2444-CC00-4D76-1913A5C23FFC}"/>
              </a:ext>
            </a:extLst>
          </p:cNvPr>
          <p:cNvSpPr>
            <a:spLocks noChangeArrowheads="1"/>
          </p:cNvSpPr>
          <p:nvPr/>
        </p:nvSpPr>
        <p:spPr bwMode="auto">
          <a:xfrm>
            <a:off x="5999853" y="2922285"/>
            <a:ext cx="990600" cy="201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defRPr/>
            </a:pPr>
            <a:r>
              <a:rPr lang="en-US" sz="1100" b="1" dirty="0">
                <a:solidFill>
                  <a:schemeClr val="bg1"/>
                </a:solidFill>
                <a:latin typeface="Arial" charset="0"/>
                <a:ea typeface="ＭＳ Ｐゴシック" charset="0"/>
              </a:rPr>
              <a:t>Race &amp; ethnicity</a:t>
            </a:r>
          </a:p>
        </p:txBody>
      </p:sp>
      <p:sp>
        <p:nvSpPr>
          <p:cNvPr id="50652" name="TextBox 118">
            <a:extLst>
              <a:ext uri="{FF2B5EF4-FFF2-40B4-BE49-F238E27FC236}">
                <a16:creationId xmlns:a16="http://schemas.microsoft.com/office/drawing/2014/main" id="{506AAC9F-56E6-EC1E-82BA-FFF1ABF2ACCE}"/>
              </a:ext>
            </a:extLst>
          </p:cNvPr>
          <p:cNvSpPr>
            <a:spLocks noChangeArrowheads="1"/>
          </p:cNvSpPr>
          <p:nvPr/>
        </p:nvSpPr>
        <p:spPr bwMode="auto">
          <a:xfrm>
            <a:off x="5472819" y="2931542"/>
            <a:ext cx="984250" cy="200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100" b="1" dirty="0">
                <a:solidFill>
                  <a:schemeClr val="bg1"/>
                </a:solidFill>
                <a:latin typeface="Arial" charset="0"/>
                <a:ea typeface="ＭＳ Ｐゴシック" charset="0"/>
              </a:rPr>
              <a:t>Physical</a:t>
            </a:r>
            <a:r>
              <a:rPr lang="en-US" sz="1100" b="1" dirty="0">
                <a:solidFill>
                  <a:srgbClr val="2C3AB2"/>
                </a:solidFill>
                <a:latin typeface="Arial" charset="0"/>
                <a:ea typeface="ＭＳ Ｐゴシック" charset="0"/>
              </a:rPr>
              <a:t> </a:t>
            </a:r>
            <a:r>
              <a:rPr lang="en-US" sz="1100" b="1" dirty="0">
                <a:solidFill>
                  <a:schemeClr val="bg1"/>
                </a:solidFill>
                <a:latin typeface="Arial" charset="0"/>
                <a:ea typeface="ＭＳ Ｐゴシック" charset="0"/>
              </a:rPr>
              <a:t>ability</a:t>
            </a:r>
          </a:p>
        </p:txBody>
      </p:sp>
      <p:sp>
        <p:nvSpPr>
          <p:cNvPr id="50653" name="TextBox 119">
            <a:extLst>
              <a:ext uri="{FF2B5EF4-FFF2-40B4-BE49-F238E27FC236}">
                <a16:creationId xmlns:a16="http://schemas.microsoft.com/office/drawing/2014/main" id="{A47FD27B-F575-4347-7221-D1C5EC9502C3}"/>
              </a:ext>
            </a:extLst>
          </p:cNvPr>
          <p:cNvSpPr>
            <a:spLocks noChangeArrowheads="1"/>
          </p:cNvSpPr>
          <p:nvPr/>
        </p:nvSpPr>
        <p:spPr bwMode="auto">
          <a:xfrm>
            <a:off x="5705869" y="2271114"/>
            <a:ext cx="549275" cy="201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1100" b="1" dirty="0">
                <a:solidFill>
                  <a:schemeClr val="bg1"/>
                </a:solidFill>
                <a:latin typeface="Arial" charset="0"/>
                <a:ea typeface="ＭＳ Ｐゴシック" charset="0"/>
              </a:rPr>
              <a:t>Age</a:t>
            </a:r>
          </a:p>
        </p:txBody>
      </p:sp>
      <p:sp>
        <p:nvSpPr>
          <p:cNvPr id="50654" name="TextBox 120">
            <a:extLst>
              <a:ext uri="{FF2B5EF4-FFF2-40B4-BE49-F238E27FC236}">
                <a16:creationId xmlns:a16="http://schemas.microsoft.com/office/drawing/2014/main" id="{AE3591A8-A3E8-6555-FD6B-293D0192597A}"/>
              </a:ext>
            </a:extLst>
          </p:cNvPr>
          <p:cNvSpPr>
            <a:spLocks noChangeArrowheads="1"/>
          </p:cNvSpPr>
          <p:nvPr/>
        </p:nvSpPr>
        <p:spPr bwMode="auto">
          <a:xfrm>
            <a:off x="5980859" y="2460206"/>
            <a:ext cx="1235075" cy="201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100" b="1" dirty="0">
                <a:solidFill>
                  <a:schemeClr val="bg1"/>
                </a:solidFill>
                <a:latin typeface="Arial" charset="0"/>
                <a:ea typeface="ＭＳ Ｐゴシック" charset="0"/>
              </a:rPr>
              <a:t>Gender expression</a:t>
            </a:r>
          </a:p>
        </p:txBody>
      </p:sp>
      <p:sp>
        <p:nvSpPr>
          <p:cNvPr id="50655" name="TextBox 121">
            <a:extLst>
              <a:ext uri="{FF2B5EF4-FFF2-40B4-BE49-F238E27FC236}">
                <a16:creationId xmlns:a16="http://schemas.microsoft.com/office/drawing/2014/main" id="{1D08AB59-8914-2CDC-7BD5-8C5DF7D08E6B}"/>
              </a:ext>
            </a:extLst>
          </p:cNvPr>
          <p:cNvSpPr>
            <a:spLocks noChangeArrowheads="1"/>
          </p:cNvSpPr>
          <p:nvPr/>
        </p:nvSpPr>
        <p:spPr bwMode="auto">
          <a:xfrm>
            <a:off x="5809458" y="4487372"/>
            <a:ext cx="752791" cy="261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a:solidFill>
                  <a:srgbClr val="FFFFFF"/>
                </a:solidFill>
                <a:latin typeface="Arial" charset="0"/>
                <a:ea typeface="ＭＳ Ｐゴシック" charset="0"/>
              </a:rPr>
              <a:t>Talents</a:t>
            </a:r>
          </a:p>
        </p:txBody>
      </p:sp>
      <p:sp>
        <p:nvSpPr>
          <p:cNvPr id="50656" name="TextBox 122">
            <a:extLst>
              <a:ext uri="{FF2B5EF4-FFF2-40B4-BE49-F238E27FC236}">
                <a16:creationId xmlns:a16="http://schemas.microsoft.com/office/drawing/2014/main" id="{022F91F0-4E80-8BF0-DAB0-2AA13A2A04B6}"/>
              </a:ext>
            </a:extLst>
          </p:cNvPr>
          <p:cNvSpPr>
            <a:spLocks noChangeArrowheads="1"/>
          </p:cNvSpPr>
          <p:nvPr/>
        </p:nvSpPr>
        <p:spPr bwMode="auto">
          <a:xfrm>
            <a:off x="5731832" y="4787699"/>
            <a:ext cx="751026"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defRPr/>
            </a:pPr>
            <a:r>
              <a:rPr lang="en-US" sz="1100" b="1" dirty="0">
                <a:solidFill>
                  <a:srgbClr val="FFFFFF"/>
                </a:solidFill>
                <a:latin typeface="Arial" charset="0"/>
                <a:ea typeface="ＭＳ Ｐゴシック" charset="0"/>
              </a:rPr>
              <a:t>Beliefs</a:t>
            </a:r>
          </a:p>
        </p:txBody>
      </p:sp>
      <p:sp>
        <p:nvSpPr>
          <p:cNvPr id="50657" name="TextBox 124">
            <a:extLst>
              <a:ext uri="{FF2B5EF4-FFF2-40B4-BE49-F238E27FC236}">
                <a16:creationId xmlns:a16="http://schemas.microsoft.com/office/drawing/2014/main" id="{0F4BA753-7196-B099-CF2A-E3FDF0800E5A}"/>
              </a:ext>
            </a:extLst>
          </p:cNvPr>
          <p:cNvSpPr>
            <a:spLocks noChangeArrowheads="1"/>
          </p:cNvSpPr>
          <p:nvPr/>
        </p:nvSpPr>
        <p:spPr bwMode="auto">
          <a:xfrm>
            <a:off x="5444781" y="4194464"/>
            <a:ext cx="1370728"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Education</a:t>
            </a:r>
          </a:p>
        </p:txBody>
      </p:sp>
      <p:sp>
        <p:nvSpPr>
          <p:cNvPr id="50658" name="TextBox 125">
            <a:extLst>
              <a:ext uri="{FF2B5EF4-FFF2-40B4-BE49-F238E27FC236}">
                <a16:creationId xmlns:a16="http://schemas.microsoft.com/office/drawing/2014/main" id="{C63B340E-1C2C-3190-A4A7-78A3B1133C17}"/>
              </a:ext>
            </a:extLst>
          </p:cNvPr>
          <p:cNvSpPr>
            <a:spLocks noChangeArrowheads="1"/>
          </p:cNvSpPr>
          <p:nvPr/>
        </p:nvSpPr>
        <p:spPr bwMode="auto">
          <a:xfrm>
            <a:off x="5761911" y="5464505"/>
            <a:ext cx="1826036"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Career responsibilities</a:t>
            </a:r>
          </a:p>
        </p:txBody>
      </p:sp>
      <p:sp>
        <p:nvSpPr>
          <p:cNvPr id="50659" name="TextBox 126">
            <a:extLst>
              <a:ext uri="{FF2B5EF4-FFF2-40B4-BE49-F238E27FC236}">
                <a16:creationId xmlns:a16="http://schemas.microsoft.com/office/drawing/2014/main" id="{7043E727-8D40-A6CD-A54D-C96B869961C7}"/>
              </a:ext>
            </a:extLst>
          </p:cNvPr>
          <p:cNvSpPr>
            <a:spLocks noChangeArrowheads="1"/>
          </p:cNvSpPr>
          <p:nvPr/>
        </p:nvSpPr>
        <p:spPr bwMode="auto">
          <a:xfrm>
            <a:off x="4622009" y="4533164"/>
            <a:ext cx="1322267"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Gender identity</a:t>
            </a:r>
          </a:p>
        </p:txBody>
      </p:sp>
      <p:sp>
        <p:nvSpPr>
          <p:cNvPr id="50660" name="TextBox 111">
            <a:extLst>
              <a:ext uri="{FF2B5EF4-FFF2-40B4-BE49-F238E27FC236}">
                <a16:creationId xmlns:a16="http://schemas.microsoft.com/office/drawing/2014/main" id="{22272598-6960-D1BA-9DD4-B73B7A59F2AD}"/>
              </a:ext>
            </a:extLst>
          </p:cNvPr>
          <p:cNvSpPr>
            <a:spLocks noChangeArrowheads="1"/>
          </p:cNvSpPr>
          <p:nvPr/>
        </p:nvSpPr>
        <p:spPr bwMode="auto">
          <a:xfrm>
            <a:off x="6481504" y="4117374"/>
            <a:ext cx="1017377"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rgbClr val="FFFFFF"/>
                </a:solidFill>
                <a:latin typeface="Arial" charset="0"/>
                <a:ea typeface="ＭＳ Ｐゴシック" charset="0"/>
              </a:rPr>
              <a:t>Heritage</a:t>
            </a:r>
          </a:p>
        </p:txBody>
      </p:sp>
      <p:sp>
        <p:nvSpPr>
          <p:cNvPr id="50661" name="Rectangle 8">
            <a:extLst>
              <a:ext uri="{FF2B5EF4-FFF2-40B4-BE49-F238E27FC236}">
                <a16:creationId xmlns:a16="http://schemas.microsoft.com/office/drawing/2014/main" id="{CE3D109C-30B9-158E-69B7-CDA0092E5EC0}"/>
              </a:ext>
            </a:extLst>
          </p:cNvPr>
          <p:cNvSpPr>
            <a:spLocks noChangeArrowheads="1"/>
          </p:cNvSpPr>
          <p:nvPr/>
        </p:nvSpPr>
        <p:spPr bwMode="auto">
          <a:xfrm>
            <a:off x="7875184" y="1720850"/>
            <a:ext cx="3966170" cy="39354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marL="173038" indent="-173038"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6pPr>
            <a:lvl7pPr marL="29718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7pPr>
            <a:lvl8pPr marL="34290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8pPr>
            <a:lvl9pPr marL="3886200" indent="-228600" defTabSz="712788" eaLnBrk="0" fontAlgn="base" hangingPunct="0">
              <a:spcBef>
                <a:spcPct val="0"/>
              </a:spcBef>
              <a:spcAft>
                <a:spcPct val="0"/>
              </a:spcAft>
              <a:buSzPct val="100000"/>
              <a:defRPr sz="1400">
                <a:solidFill>
                  <a:schemeClr val="tx1"/>
                </a:solidFill>
                <a:latin typeface="Arial" panose="020B0604020202020204" pitchFamily="34" charset="0"/>
                <a:ea typeface="ＭＳ Ｐゴシック" panose="020B0600070205080204" pitchFamily="34" charset="-128"/>
              </a:defRPr>
            </a:lvl9pPr>
          </a:lstStyle>
          <a:p>
            <a:r>
              <a:rPr lang="en-GB" altLang="en-US" sz="1800" dirty="0"/>
              <a:t>Unconscious bias operates at a very subtle level and below our awareness </a:t>
            </a:r>
          </a:p>
          <a:p>
            <a:endParaRPr lang="en-GB" altLang="en-US" sz="1000" dirty="0"/>
          </a:p>
          <a:p>
            <a:r>
              <a:rPr lang="en-GB" altLang="en-US" sz="1800" dirty="0"/>
              <a:t>It results in almost unnoticeable behaviours – micro behaviours – such as:</a:t>
            </a:r>
          </a:p>
          <a:p>
            <a:endParaRPr lang="en-GB" altLang="en-US" sz="1000" dirty="0"/>
          </a:p>
          <a:p>
            <a:pPr>
              <a:buFontTx/>
              <a:buChar char="•"/>
            </a:pPr>
            <a:r>
              <a:rPr lang="en-GB" altLang="en-US" sz="1800" dirty="0">
                <a:solidFill>
                  <a:schemeClr val="accent2"/>
                </a:solidFill>
              </a:rPr>
              <a:t>paying a little less attention to what the other person says</a:t>
            </a:r>
          </a:p>
          <a:p>
            <a:pPr>
              <a:buFontTx/>
              <a:buChar char="•"/>
            </a:pPr>
            <a:endParaRPr lang="en-GB" altLang="en-US" sz="1050" dirty="0">
              <a:solidFill>
                <a:schemeClr val="accent2"/>
              </a:solidFill>
            </a:endParaRPr>
          </a:p>
          <a:p>
            <a:pPr>
              <a:buFontTx/>
              <a:buChar char="•"/>
            </a:pPr>
            <a:r>
              <a:rPr lang="en-GB" altLang="en-US" sz="1800" dirty="0">
                <a:solidFill>
                  <a:schemeClr val="accent2"/>
                </a:solidFill>
              </a:rPr>
              <a:t>addressing a person less warmly or talking less to them </a:t>
            </a:r>
          </a:p>
          <a:p>
            <a:endParaRPr lang="en-GB" altLang="en-US" sz="1000" dirty="0">
              <a:solidFill>
                <a:schemeClr val="accent2"/>
              </a:solidFill>
            </a:endParaRPr>
          </a:p>
          <a:p>
            <a:r>
              <a:rPr lang="en-GB" altLang="en-US" sz="1800" dirty="0"/>
              <a:t>These are cumulative and may create disadvantage</a:t>
            </a:r>
          </a:p>
        </p:txBody>
      </p:sp>
      <p:sp>
        <p:nvSpPr>
          <p:cNvPr id="50662" name="TextBox 112">
            <a:extLst>
              <a:ext uri="{FF2B5EF4-FFF2-40B4-BE49-F238E27FC236}">
                <a16:creationId xmlns:a16="http://schemas.microsoft.com/office/drawing/2014/main" id="{433E420E-AC97-4773-C830-361AD2920290}"/>
              </a:ext>
            </a:extLst>
          </p:cNvPr>
          <p:cNvSpPr>
            <a:spLocks noChangeArrowheads="1"/>
          </p:cNvSpPr>
          <p:nvPr/>
        </p:nvSpPr>
        <p:spPr bwMode="auto">
          <a:xfrm>
            <a:off x="4759969" y="5466175"/>
            <a:ext cx="1119797" cy="261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dirty="0">
                <a:solidFill>
                  <a:schemeClr val="bg1"/>
                </a:solidFill>
                <a:latin typeface="Arial" charset="0"/>
                <a:ea typeface="ＭＳ Ｐゴシック" charset="0"/>
              </a:rPr>
              <a:t>Marital status</a:t>
            </a:r>
          </a:p>
        </p:txBody>
      </p:sp>
      <p:sp>
        <p:nvSpPr>
          <p:cNvPr id="50663" name="TextBox 123">
            <a:extLst>
              <a:ext uri="{FF2B5EF4-FFF2-40B4-BE49-F238E27FC236}">
                <a16:creationId xmlns:a16="http://schemas.microsoft.com/office/drawing/2014/main" id="{189463D1-AC30-E9FC-E65B-99C8CF37202D}"/>
              </a:ext>
            </a:extLst>
          </p:cNvPr>
          <p:cNvSpPr>
            <a:spLocks noChangeArrowheads="1"/>
          </p:cNvSpPr>
          <p:nvPr/>
        </p:nvSpPr>
        <p:spPr bwMode="auto">
          <a:xfrm>
            <a:off x="4622009" y="5165234"/>
            <a:ext cx="1370728" cy="261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1100" b="1">
                <a:solidFill>
                  <a:schemeClr val="bg1"/>
                </a:solidFill>
                <a:latin typeface="Arial" charset="0"/>
                <a:ea typeface="ＭＳ Ｐゴシック" charset="0"/>
              </a:rPr>
              <a:t>Education</a:t>
            </a:r>
          </a:p>
        </p:txBody>
      </p:sp>
      <p:pic>
        <p:nvPicPr>
          <p:cNvPr id="7" name="Picture 2" descr="Use links below to save image.">
            <a:extLst>
              <a:ext uri="{FF2B5EF4-FFF2-40B4-BE49-F238E27FC236}">
                <a16:creationId xmlns:a16="http://schemas.microsoft.com/office/drawing/2014/main" id="{0221D4EC-0CFE-6C9C-7C4F-FC6C4006C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423" y="5429250"/>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6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6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06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06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6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6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6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6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64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06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6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6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6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6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6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6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6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6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6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6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6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06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5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39" grpId="0" animBg="1"/>
      <p:bldP spid="50640" grpId="0" animBg="1"/>
      <p:bldP spid="50643" grpId="0" animBg="1"/>
      <p:bldP spid="50644" grpId="0" animBg="1"/>
      <p:bldP spid="50645" grpId="0" animBg="1"/>
      <p:bldP spid="50646" grpId="0" animBg="1"/>
      <p:bldP spid="50647" grpId="0" animBg="1"/>
      <p:bldP spid="50648" grpId="0" animBg="1"/>
      <p:bldP spid="50649" grpId="0" animBg="1"/>
      <p:bldP spid="50650" grpId="0" animBg="1"/>
      <p:bldP spid="50651" grpId="0" animBg="1"/>
      <p:bldP spid="50652" grpId="0" animBg="1"/>
      <p:bldP spid="50653" grpId="0" animBg="1"/>
      <p:bldP spid="50654" grpId="0" animBg="1"/>
      <p:bldP spid="50655" grpId="0" animBg="1"/>
      <p:bldP spid="50656" grpId="0" animBg="1"/>
      <p:bldP spid="50657" grpId="0" animBg="1"/>
      <p:bldP spid="50658" grpId="0" animBg="1"/>
      <p:bldP spid="50659" grpId="0" animBg="1"/>
      <p:bldP spid="50660" grpId="0" animBg="1"/>
      <p:bldP spid="50661" grpId="0" animBg="1"/>
      <p:bldP spid="50662" grpId="0" animBg="1"/>
      <p:bldP spid="506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55F6C-F337-AFC0-0594-158211C30AE0}"/>
              </a:ext>
            </a:extLst>
          </p:cNvPr>
          <p:cNvSpPr>
            <a:spLocks noGrp="1"/>
          </p:cNvSpPr>
          <p:nvPr>
            <p:ph type="title"/>
          </p:nvPr>
        </p:nvSpPr>
        <p:spPr>
          <a:xfrm>
            <a:off x="695400" y="949326"/>
            <a:ext cx="9793088" cy="993775"/>
          </a:xfrm>
        </p:spPr>
        <p:txBody>
          <a:bodyPr>
            <a:normAutofit fontScale="90000"/>
          </a:bodyPr>
          <a:lstStyle/>
          <a:p>
            <a:pPr defTabSz="684610">
              <a:defRPr/>
            </a:pPr>
            <a:r>
              <a:rPr lang="en-CA" dirty="0">
                <a:ea typeface="+mj-ea"/>
              </a:rPr>
              <a:t>What does “diversity” and “Inclusion” mean?</a:t>
            </a:r>
          </a:p>
        </p:txBody>
      </p:sp>
      <p:sp>
        <p:nvSpPr>
          <p:cNvPr id="2" name="Content Placeholder 1">
            <a:extLst>
              <a:ext uri="{FF2B5EF4-FFF2-40B4-BE49-F238E27FC236}">
                <a16:creationId xmlns:a16="http://schemas.microsoft.com/office/drawing/2014/main" id="{84934CA0-4B1F-CFD5-2F22-B651C587745C}"/>
              </a:ext>
            </a:extLst>
          </p:cNvPr>
          <p:cNvSpPr>
            <a:spLocks noGrp="1"/>
          </p:cNvSpPr>
          <p:nvPr>
            <p:ph idx="1"/>
          </p:nvPr>
        </p:nvSpPr>
        <p:spPr>
          <a:xfrm>
            <a:off x="4838700" y="2957514"/>
            <a:ext cx="5359400" cy="1311275"/>
          </a:xfrm>
        </p:spPr>
        <p:txBody>
          <a:bodyPr>
            <a:normAutofit fontScale="92500" lnSpcReduction="10000"/>
          </a:bodyPr>
          <a:lstStyle/>
          <a:p>
            <a:pPr marL="0" indent="0" defTabSz="684610">
              <a:buNone/>
              <a:defRPr/>
            </a:pPr>
            <a:r>
              <a:rPr lang="en-US" sz="1800" dirty="0"/>
              <a:t>Recognizing, respecting, and welcoming the diversity of others to create an environment that promotes equality and fosters feelings of individual value and belonging.</a:t>
            </a:r>
          </a:p>
          <a:p>
            <a:pPr marL="0" indent="0" defTabSz="684610">
              <a:buNone/>
              <a:defRPr/>
            </a:pPr>
            <a:r>
              <a:rPr lang="en-US" sz="1800" dirty="0"/>
              <a:t>Celebrating and fully leveraging people’s differences to the benefit of the organization, not merely tolerating them.</a:t>
            </a:r>
            <a:endParaRPr lang="en-CA" sz="1800" dirty="0"/>
          </a:p>
          <a:p>
            <a:pPr marL="0" indent="0" defTabSz="684610">
              <a:buNone/>
              <a:defRPr/>
            </a:pPr>
            <a:endParaRPr lang="en-CA" sz="4000" dirty="0"/>
          </a:p>
        </p:txBody>
      </p:sp>
      <p:sp>
        <p:nvSpPr>
          <p:cNvPr id="5" name="Pentagon 4">
            <a:extLst>
              <a:ext uri="{FF2B5EF4-FFF2-40B4-BE49-F238E27FC236}">
                <a16:creationId xmlns:a16="http://schemas.microsoft.com/office/drawing/2014/main" id="{D7DECA8A-22E8-084B-6E7F-9D8C7B7255BE}"/>
              </a:ext>
            </a:extLst>
          </p:cNvPr>
          <p:cNvSpPr>
            <a:spLocks noEditPoints="1"/>
          </p:cNvSpPr>
          <p:nvPr/>
        </p:nvSpPr>
        <p:spPr bwMode="auto">
          <a:xfrm>
            <a:off x="2008189" y="3036889"/>
            <a:ext cx="2516187" cy="1144587"/>
          </a:xfrm>
          <a:prstGeom prst="homePlate">
            <a:avLst/>
          </a:prstGeom>
          <a:solidFill>
            <a:schemeClr val="accent2"/>
          </a:solidFill>
          <a:ln w="6350">
            <a:solidFill>
              <a:schemeClr val="accent2"/>
            </a:solidFill>
            <a:round/>
            <a:headEnd/>
            <a:tailEnd/>
          </a:ln>
        </p:spPr>
        <p:txBody>
          <a:bodyPr lIns="68580" tIns="34290" rIns="68580" bIns="34290" anchor="ctr"/>
          <a:lstStyle/>
          <a:p>
            <a:pPr algn="ctr">
              <a:defRPr/>
            </a:pPr>
            <a:r>
              <a:rPr lang="en-US" sz="2400" b="1" dirty="0">
                <a:solidFill>
                  <a:prstClr val="white"/>
                </a:solidFill>
                <a:ea typeface="+mn-ea"/>
              </a:rPr>
              <a:t>Inclusion</a:t>
            </a:r>
          </a:p>
        </p:txBody>
      </p:sp>
      <p:pic>
        <p:nvPicPr>
          <p:cNvPr id="3" name="Picture 4" descr="Use links below to save image.">
            <a:extLst>
              <a:ext uri="{FF2B5EF4-FFF2-40B4-BE49-F238E27FC236}">
                <a16:creationId xmlns:a16="http://schemas.microsoft.com/office/drawing/2014/main" id="{5B1843A8-FE6F-D5B7-B159-66C951FBF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B5B4027-2FC1-756C-E4E9-016280483E9D}"/>
              </a:ext>
            </a:extLst>
          </p:cNvPr>
          <p:cNvSpPr>
            <a:spLocks noGrp="1"/>
          </p:cNvSpPr>
          <p:nvPr>
            <p:ph type="title"/>
          </p:nvPr>
        </p:nvSpPr>
        <p:spPr>
          <a:xfrm>
            <a:off x="1139044" y="2090114"/>
            <a:ext cx="3382890" cy="2481886"/>
          </a:xfrm>
        </p:spPr>
        <p:txBody>
          <a:bodyPr>
            <a:normAutofit/>
          </a:bodyPr>
          <a:lstStyle/>
          <a:p>
            <a:pPr algn="ctr"/>
            <a:r>
              <a:rPr lang="en-US" sz="3700"/>
              <a:t>EDI and the legal profession: historical perspective</a:t>
            </a:r>
          </a:p>
        </p:txBody>
      </p:sp>
      <p:sp>
        <p:nvSpPr>
          <p:cNvPr id="3" name="Content Placeholder 2">
            <a:extLst>
              <a:ext uri="{FF2B5EF4-FFF2-40B4-BE49-F238E27FC236}">
                <a16:creationId xmlns:a16="http://schemas.microsoft.com/office/drawing/2014/main" id="{3C6F49D3-42CC-1D2C-D0DF-86DF43CD76FB}"/>
              </a:ext>
            </a:extLst>
          </p:cNvPr>
          <p:cNvSpPr>
            <a:spLocks noGrp="1"/>
          </p:cNvSpPr>
          <p:nvPr>
            <p:ph idx="1"/>
          </p:nvPr>
        </p:nvSpPr>
        <p:spPr>
          <a:xfrm>
            <a:off x="5285014" y="964850"/>
            <a:ext cx="6068786" cy="4928300"/>
          </a:xfrm>
        </p:spPr>
        <p:txBody>
          <a:bodyPr anchor="ctr">
            <a:normAutofit/>
          </a:bodyPr>
          <a:lstStyle/>
          <a:p>
            <a:r>
              <a:rPr lang="en-US" sz="2000"/>
              <a:t>See e.g. Constance Backhouse, (2013) </a:t>
            </a:r>
            <a:r>
              <a:rPr lang="en-CA" sz="2000">
                <a:effectLst/>
                <a:latin typeface="TimesNewRoman,Bold"/>
                <a:hlinkClick r:id="rId2"/>
              </a:rPr>
              <a:t>GENDER AND RACE IN THE CONSTRUCTION OF “LEGAL PROFESSIONALISM”: HISTORICAL PERSPECTIVES </a:t>
            </a:r>
            <a:endParaRPr lang="en-CA" sz="2000">
              <a:effectLst/>
              <a:latin typeface="TimesNewRoman,Bold"/>
            </a:endParaRPr>
          </a:p>
        </p:txBody>
      </p:sp>
      <p:pic>
        <p:nvPicPr>
          <p:cNvPr id="4" name="Picture 4" descr="Use links below to save image.">
            <a:extLst>
              <a:ext uri="{FF2B5EF4-FFF2-40B4-BE49-F238E27FC236}">
                <a16:creationId xmlns:a16="http://schemas.microsoft.com/office/drawing/2014/main" id="{462FD2BA-25E2-C034-AD55-8B0FA37AB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8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1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ABBE42-AE7C-5089-B6B7-ED47A7093D35}"/>
              </a:ext>
            </a:extLst>
          </p:cNvPr>
          <p:cNvSpPr>
            <a:spLocks noGrp="1"/>
          </p:cNvSpPr>
          <p:nvPr>
            <p:ph type="title"/>
          </p:nvPr>
        </p:nvSpPr>
        <p:spPr>
          <a:xfrm>
            <a:off x="621792" y="1161288"/>
            <a:ext cx="3602736" cy="3275824"/>
          </a:xfrm>
        </p:spPr>
        <p:txBody>
          <a:bodyPr>
            <a:normAutofit/>
          </a:bodyPr>
          <a:lstStyle/>
          <a:p>
            <a:r>
              <a:rPr lang="en-US" sz="4000" dirty="0"/>
              <a:t>Historical Inequalities</a:t>
            </a:r>
          </a:p>
        </p:txBody>
      </p:sp>
      <p:sp>
        <p:nvSpPr>
          <p:cNvPr id="24" name="Rectangle 2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C75C118-5BD8-C774-17E8-3EB6B998E194}"/>
              </a:ext>
            </a:extLst>
          </p:cNvPr>
          <p:cNvSpPr>
            <a:spLocks noGrp="1"/>
          </p:cNvSpPr>
          <p:nvPr>
            <p:ph idx="1"/>
          </p:nvPr>
        </p:nvSpPr>
        <p:spPr>
          <a:xfrm>
            <a:off x="5087888" y="694944"/>
            <a:ext cx="5916603" cy="4992624"/>
          </a:xfrm>
        </p:spPr>
        <p:txBody>
          <a:bodyPr anchor="ctr">
            <a:normAutofit/>
          </a:bodyPr>
          <a:lstStyle/>
          <a:p>
            <a:r>
              <a:rPr lang="en-US" sz="1700" b="1" dirty="0">
                <a:latin typeface="+mj-lt"/>
              </a:rPr>
              <a:t>Antisemitism: </a:t>
            </a:r>
            <a:r>
              <a:rPr lang="en-US" sz="1700" dirty="0">
                <a:latin typeface="+mj-lt"/>
              </a:rPr>
              <a:t>in 1920s and 1930s, Bora Laskin, who went on to become a Supreme Court Judge, for several years could not find an articling position because he was Jewish and most firms would only hire white, Christian men.</a:t>
            </a:r>
          </a:p>
          <a:p>
            <a:r>
              <a:rPr lang="en-US" sz="1700" b="1" dirty="0">
                <a:latin typeface="+mj-lt"/>
              </a:rPr>
              <a:t>Sexism:  </a:t>
            </a:r>
            <a:r>
              <a:rPr lang="en-US" sz="1700" dirty="0">
                <a:latin typeface="+mj-lt"/>
              </a:rPr>
              <a:t>women struggled to find work as lawyers and continue to face “glass ceilings”, pay inequity, and sexual harassment</a:t>
            </a:r>
          </a:p>
          <a:p>
            <a:r>
              <a:rPr lang="en-US" sz="1700" b="1" dirty="0">
                <a:latin typeface="+mj-lt"/>
              </a:rPr>
              <a:t>Racism: </a:t>
            </a:r>
            <a:r>
              <a:rPr lang="en-US" sz="1700" dirty="0">
                <a:latin typeface="+mj-lt"/>
              </a:rPr>
              <a:t> ongoing challenges faced by racialized lawyers in terms of disproportionate attrition, discrimination etc.</a:t>
            </a:r>
          </a:p>
          <a:p>
            <a:r>
              <a:rPr lang="en-US" sz="1700" b="1" dirty="0">
                <a:latin typeface="+mj-lt"/>
              </a:rPr>
              <a:t>Cultural Genocide </a:t>
            </a:r>
            <a:r>
              <a:rPr lang="en-US" sz="1700" dirty="0">
                <a:latin typeface="+mj-lt"/>
              </a:rPr>
              <a:t>against Indigenous population.</a:t>
            </a:r>
            <a:endParaRPr lang="en-US" sz="1700" b="1" dirty="0">
              <a:latin typeface="+mj-lt"/>
            </a:endParaRPr>
          </a:p>
          <a:p>
            <a:r>
              <a:rPr lang="en-CA" sz="1700" dirty="0">
                <a:effectLst/>
                <a:latin typeface="+mj-lt"/>
              </a:rPr>
              <a:t>Robert Sutherland became Ontario’s first black lawyer in 1855. </a:t>
            </a:r>
          </a:p>
          <a:p>
            <a:r>
              <a:rPr lang="en-CA" sz="1700" dirty="0">
                <a:effectLst/>
                <a:latin typeface="+mj-lt"/>
              </a:rPr>
              <a:t>Clara Brett Martin became Ontario’s first female lawyer in 1897.</a:t>
            </a:r>
          </a:p>
          <a:p>
            <a:r>
              <a:rPr lang="en-CA" sz="1700" dirty="0">
                <a:effectLst/>
                <a:latin typeface="+mj-lt"/>
              </a:rPr>
              <a:t>Low numbers of Indigenous persons called to the Bar.</a:t>
            </a:r>
          </a:p>
          <a:p>
            <a:r>
              <a:rPr lang="en-CA" sz="1700" dirty="0">
                <a:effectLst/>
                <a:latin typeface="+mj-lt"/>
              </a:rPr>
              <a:t>Bora Laskin became the first Jewish justice to sit on the Supreme Court of Canada in 1970 and three years later, he became the first Jewish chief justice. </a:t>
            </a:r>
            <a:endParaRPr lang="en-US" sz="1700" b="1" dirty="0">
              <a:latin typeface="+mj-lt"/>
            </a:endParaRPr>
          </a:p>
          <a:p>
            <a:endParaRPr lang="en-US" sz="1700" dirty="0"/>
          </a:p>
        </p:txBody>
      </p:sp>
      <p:pic>
        <p:nvPicPr>
          <p:cNvPr id="4" name="Picture 4" descr="Use links below to save image.">
            <a:extLst>
              <a:ext uri="{FF2B5EF4-FFF2-40B4-BE49-F238E27FC236}">
                <a16:creationId xmlns:a16="http://schemas.microsoft.com/office/drawing/2014/main" id="{687AEB4A-7999-733D-8A9E-5EE8CA464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0694945-BB75-B33A-D6F7-BAECDFECF33F}"/>
              </a:ext>
            </a:extLst>
          </p:cNvPr>
          <p:cNvSpPr>
            <a:spLocks noGrp="1"/>
          </p:cNvSpPr>
          <p:nvPr>
            <p:ph type="title"/>
          </p:nvPr>
        </p:nvSpPr>
        <p:spPr>
          <a:xfrm>
            <a:off x="838200" y="713312"/>
            <a:ext cx="4038600" cy="3579784"/>
          </a:xfrm>
        </p:spPr>
        <p:txBody>
          <a:bodyPr>
            <a:normAutofit/>
          </a:bodyPr>
          <a:lstStyle/>
          <a:p>
            <a:r>
              <a:rPr lang="en-US" dirty="0"/>
              <a:t>Ongoing challenges</a:t>
            </a:r>
          </a:p>
        </p:txBody>
      </p:sp>
      <p:sp>
        <p:nvSpPr>
          <p:cNvPr id="3" name="Content Placeholder 2">
            <a:extLst>
              <a:ext uri="{FF2B5EF4-FFF2-40B4-BE49-F238E27FC236}">
                <a16:creationId xmlns:a16="http://schemas.microsoft.com/office/drawing/2014/main" id="{BF36BC4A-B577-123D-8918-74EA071995B0}"/>
              </a:ext>
            </a:extLst>
          </p:cNvPr>
          <p:cNvSpPr>
            <a:spLocks noGrp="1"/>
          </p:cNvSpPr>
          <p:nvPr>
            <p:ph idx="1"/>
          </p:nvPr>
        </p:nvSpPr>
        <p:spPr>
          <a:xfrm>
            <a:off x="5695658" y="404664"/>
            <a:ext cx="5257801" cy="5431376"/>
          </a:xfrm>
        </p:spPr>
        <p:txBody>
          <a:bodyPr anchor="ctr">
            <a:normAutofit/>
          </a:bodyPr>
          <a:lstStyle/>
          <a:p>
            <a:r>
              <a:rPr lang="en-US" sz="2000" dirty="0">
                <a:latin typeface="Arial" panose="020B0604020202020204" pitchFamily="34" charset="0"/>
                <a:cs typeface="Arial" panose="020B0604020202020204" pitchFamily="34" charset="0"/>
              </a:rPr>
              <a:t>TRC Calls to Action towards Reconciliation</a:t>
            </a:r>
          </a:p>
          <a:p>
            <a:r>
              <a:rPr lang="en-US" sz="2000" dirty="0">
                <a:latin typeface="Arial" panose="020B0604020202020204" pitchFamily="34" charset="0"/>
                <a:cs typeface="Arial" panose="020B0604020202020204" pitchFamily="34" charset="0"/>
              </a:rPr>
              <a:t>“Statement of Principles” controversy and “Stop SOP” LSO Benchers</a:t>
            </a:r>
          </a:p>
          <a:p>
            <a:r>
              <a:rPr lang="en-CA" sz="2000" dirty="0">
                <a:effectLst/>
                <a:latin typeface="Arial" panose="020B0604020202020204" pitchFamily="34" charset="0"/>
                <a:cs typeface="Arial" panose="020B0604020202020204" pitchFamily="34" charset="0"/>
              </a:rPr>
              <a:t>Throughout Ontario’s articling program, about 18 percent of students are racialized. However, Law Practice Program, alternative to articling, racialized students make up 32 percent of the total enrolment. These statistics suggest that the articling system’s hiring process has retained its historical prejudice. </a:t>
            </a:r>
          </a:p>
          <a:p>
            <a:r>
              <a:rPr lang="en-US" sz="2000" dirty="0">
                <a:latin typeface="Arial" panose="020B0604020202020204" pitchFamily="34" charset="0"/>
                <a:cs typeface="Arial" panose="020B0604020202020204" pitchFamily="34" charset="0"/>
              </a:rPr>
              <a:t>Disproportionate attrition of women and racialized persons</a:t>
            </a:r>
          </a:p>
          <a:p>
            <a:r>
              <a:rPr lang="en-US" sz="2000" dirty="0">
                <a:latin typeface="Arial" panose="020B0604020202020204" pitchFamily="34" charset="0"/>
                <a:cs typeface="Arial" panose="020B0604020202020204" pitchFamily="34" charset="0"/>
              </a:rPr>
              <a:t>Lower income levels by those who are not white men.</a:t>
            </a:r>
          </a:p>
        </p:txBody>
      </p:sp>
      <p:pic>
        <p:nvPicPr>
          <p:cNvPr id="4" name="Picture 4" descr="Use links below to save image.">
            <a:extLst>
              <a:ext uri="{FF2B5EF4-FFF2-40B4-BE49-F238E27FC236}">
                <a16:creationId xmlns:a16="http://schemas.microsoft.com/office/drawing/2014/main" id="{69393A58-A4EE-8D08-86EF-C138042FB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462588"/>
            <a:ext cx="3629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83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2.15"/>
  <p:tag name="AS_TITLE" val="Aspose.Slides for .NET 2.0"/>
  <p:tag name="AS_VERSION" val="17.12.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74B3A1318C74A865CB7F474A1FC12" ma:contentTypeVersion="16" ma:contentTypeDescription="Create a new document." ma:contentTypeScope="" ma:versionID="9b7f5e0f3eedb21ab0166fcfcc049d5f">
  <xsd:schema xmlns:xsd="http://www.w3.org/2001/XMLSchema" xmlns:xs="http://www.w3.org/2001/XMLSchema" xmlns:p="http://schemas.microsoft.com/office/2006/metadata/properties" xmlns:ns2="2c0ed7f6-7069-49b8-aa6a-8bf403210c60" xmlns:ns3="e76e747e-5d7a-4124-907d-94874cefd736" targetNamespace="http://schemas.microsoft.com/office/2006/metadata/properties" ma:root="true" ma:fieldsID="a5c6c0c86fd0245ee1c378e50f451a2b" ns2:_="" ns3:_="">
    <xsd:import namespace="2c0ed7f6-7069-49b8-aa6a-8bf403210c60"/>
    <xsd:import namespace="e76e747e-5d7a-4124-907d-94874cefd7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ed7f6-7069-49b8-aa6a-8bf40321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5e3d6f-d01d-474f-abde-51dcf9f432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6e747e-5d7a-4124-907d-94874cefd7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eaa4ab-7e4f-469a-a203-2cdc319870d5}" ma:internalName="TaxCatchAll" ma:showField="CatchAllData" ma:web="e76e747e-5d7a-4124-907d-94874cefd7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15C75-0FB2-44F9-84AC-9B6755318159}"/>
</file>

<file path=customXml/itemProps2.xml><?xml version="1.0" encoding="utf-8"?>
<ds:datastoreItem xmlns:ds="http://schemas.openxmlformats.org/officeDocument/2006/customXml" ds:itemID="{C72E1BAE-26EA-4D16-AADF-D839FC23B1A4}"/>
</file>

<file path=docProps/app.xml><?xml version="1.0" encoding="utf-8"?>
<Properties xmlns="http://schemas.openxmlformats.org/officeDocument/2006/extended-properties" xmlns:vt="http://schemas.openxmlformats.org/officeDocument/2006/docPropsVTypes">
  <Template>REQ0408030 - 16-9 Ratio Gowling WLG Firm Powerpoint - V2</Template>
  <TotalTime>626</TotalTime>
  <Words>1829</Words>
  <Application>Microsoft Macintosh PowerPoint</Application>
  <PresentationFormat>Widescreen</PresentationFormat>
  <Paragraphs>273</Paragraphs>
  <Slides>28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 Bold</vt:lpstr>
      <vt:lpstr>Calibri</vt:lpstr>
      <vt:lpstr>Calibri Light</vt:lpstr>
      <vt:lpstr>TimesNewRoman,Bold</vt:lpstr>
      <vt:lpstr>Office Theme</vt:lpstr>
      <vt:lpstr>1_Office Theme</vt:lpstr>
      <vt:lpstr>EDI and the Canadian Legal Profession</vt:lpstr>
      <vt:lpstr>Presentation Overview:</vt:lpstr>
      <vt:lpstr>What is equity?  ”substantive equality” s. 15(2) Charter</vt:lpstr>
      <vt:lpstr>What do “diversity” and “Inclusion” mean?</vt:lpstr>
      <vt:lpstr>THE GROUND-LINE OF VISIBILITY: HOW MUCH DO YOU REALLY KNOW SOMEONE?</vt:lpstr>
      <vt:lpstr>What does “diversity” and “Inclusion” mean?</vt:lpstr>
      <vt:lpstr>EDI and the legal profession: historical perspective</vt:lpstr>
      <vt:lpstr>Historical Inequalities</vt:lpstr>
      <vt:lpstr>Ongoing challenges</vt:lpstr>
      <vt:lpstr>Some Best Practice Suggestions</vt:lpstr>
      <vt:lpstr>5 Strategies for Recruiting Diverse Candidates</vt:lpstr>
      <vt:lpstr>DISRUPTING BIAS AND CREATING ACCOUNTABILITY:  Interviewing</vt:lpstr>
      <vt:lpstr>Equitable Interview Processes:</vt:lpstr>
      <vt:lpstr>THE COGNITIVE SCIENCE BEHIND BIAS STEMS FROM TWO SYSTEMS OF THOUGHT</vt:lpstr>
      <vt:lpstr>CAPACITY BIAS: RUNNING ON EMPTY</vt:lpstr>
      <vt:lpstr>INFORMATION BIAS: I HEAR YOU, BUT…</vt:lpstr>
      <vt:lpstr>EVEN IF I AM A LITTLE BIASED…</vt:lpstr>
      <vt:lpstr>STATUS QUO IS THE NORM,  CHANGE TAKES DELIBERATE EFFORT</vt:lpstr>
      <vt:lpstr>THE NUDGE FRAMEWORK HELPS DESIGN AND IMPLEMENT EFFECTIVE NUDGES</vt:lpstr>
      <vt:lpstr>BIAS &amp; NUDGE EXAMPLE: MEETING MECHANISMS</vt:lpstr>
      <vt:lpstr>Tracking EDI Metrics</vt:lpstr>
      <vt:lpstr>EDI and Nunavut</vt:lpstr>
      <vt:lpstr>Diversity, equity and inclusive lessons from a workplace in the Canadian Arctic</vt:lpstr>
      <vt:lpstr>Presentation Recap:</vt:lpstr>
      <vt:lpstr>WANT TO KNOW MORE? BOOKS, ARTICLES, AND VIDEOS ON EDI</vt:lpstr>
      <vt:lpstr>WANT TO KNOW MORE? BOOKS, ARTICLES, AND VIDEOS ON EDI (CONTINUED)</vt:lpstr>
      <vt:lpstr>WANT TO KNOW MORE? BOOKS, ARTICLES, AND VIDEOS ON UNCONSCIOUS BIAS (CONTINUED)</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UNCONSCIOUS BIAS LEARNING SOLUTION</dc:title>
  <dc:subject/>
  <dc:creator/>
  <cp:keywords/>
  <dc:description/>
  <cp:lastModifiedBy>Rebecca Jaremko Bromwich</cp:lastModifiedBy>
  <cp:revision>39</cp:revision>
  <cp:lastPrinted>1601-01-01T00:00:00Z</cp:lastPrinted>
  <dcterms:created xsi:type="dcterms:W3CDTF">1601-01-01T00:00:00Z</dcterms:created>
  <dcterms:modified xsi:type="dcterms:W3CDTF">2023-06-08T03:41:54Z</dcterms:modified>
  <cp:category/>
</cp:coreProperties>
</file>