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5.xml" ContentType="application/vnd.openxmlformats-officedocument.presentationml.tags+xml"/>
  <Override PartName="/docProps/app.xml" ContentType="application/vnd.openxmlformats-officedocument.extended-properties+xml"/>
  <Override PartName="/ppt/tags/tag7.xml" ContentType="application/vnd.openxmlformats-officedocument.presentationml.tags+xml"/>
  <Override PartName="/docProps/core.xml" ContentType="application/vnd.openxmlformats-package.core-properties+xml"/>
  <Override PartName="/ppt/tags/tag6.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4.xml" ContentType="application/vnd.openxmlformats-officedocument.presentationml.tag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65" r:id="rId2"/>
    <p:sldId id="266" r:id="rId3"/>
    <p:sldId id="258" r:id="rId4"/>
    <p:sldId id="259" r:id="rId5"/>
    <p:sldId id="272" r:id="rId6"/>
    <p:sldId id="273" r:id="rId7"/>
    <p:sldId id="274" r:id="rId8"/>
    <p:sldId id="275" r:id="rId9"/>
    <p:sldId id="276" r:id="rId10"/>
    <p:sldId id="277" r:id="rId11"/>
    <p:sldId id="278" r:id="rId12"/>
    <p:sldId id="279" r:id="rId13"/>
    <p:sldId id="280" r:id="rId14"/>
    <p:sldId id="281" r:id="rId15"/>
    <p:sldId id="282" r:id="rId16"/>
    <p:sldId id="284" r:id="rId17"/>
    <p:sldId id="283" r:id="rId18"/>
    <p:sldId id="285" r:id="rId19"/>
    <p:sldId id="297" r:id="rId20"/>
    <p:sldId id="301" r:id="rId21"/>
    <p:sldId id="302" r:id="rId22"/>
    <p:sldId id="298" r:id="rId23"/>
    <p:sldId id="299" r:id="rId24"/>
    <p:sldId id="300" r:id="rId25"/>
    <p:sldId id="303" r:id="rId26"/>
    <p:sldId id="304" r:id="rId27"/>
    <p:sldId id="306" r:id="rId28"/>
    <p:sldId id="307" r:id="rId29"/>
    <p:sldId id="308" r:id="rId30"/>
    <p:sldId id="270" r:id="rId31"/>
    <p:sldId id="286" r:id="rId32"/>
    <p:sldId id="287" r:id="rId33"/>
    <p:sldId id="288" r:id="rId34"/>
    <p:sldId id="290" r:id="rId35"/>
    <p:sldId id="289" r:id="rId36"/>
    <p:sldId id="291" r:id="rId37"/>
    <p:sldId id="292" r:id="rId38"/>
    <p:sldId id="293" r:id="rId39"/>
    <p:sldId id="294" r:id="rId40"/>
    <p:sldId id="295" r:id="rId41"/>
    <p:sldId id="296" r:id="rId42"/>
    <p:sldId id="271" r:id="rId43"/>
    <p:sldId id="310" r:id="rId44"/>
    <p:sldId id="309" r:id="rId45"/>
    <p:sldId id="312" r:id="rId46"/>
    <p:sldId id="313" r:id="rId47"/>
    <p:sldId id="314" r:id="rId48"/>
    <p:sldId id="269" r:id="rId49"/>
    <p:sldId id="263" r:id="rId50"/>
    <p:sldId id="264" r:id="rId5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7626" autoAdjust="0"/>
  </p:normalViewPr>
  <p:slideViewPr>
    <p:cSldViewPr snapToGrid="0" showGuides="1">
      <p:cViewPr varScale="1">
        <p:scale>
          <a:sx n="63" d="100"/>
          <a:sy n="63" d="100"/>
        </p:scale>
        <p:origin x="72" y="379"/>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openxmlformats.org/officeDocument/2006/relationships/customXml" Target="../customXml/item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ustomXml" Target="../customXml/item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212F37-5421-420F-BEB4-1553E1180A2B}" type="datetimeFigureOut">
              <a:rPr lang="fr-CA" smtClean="0"/>
              <a:t>2022-11-20</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F1CB9B-FAC3-4768-A37E-D2ABC4070FD7}" type="slidenum">
              <a:rPr lang="fr-CA" smtClean="0"/>
              <a:t>‹n°›</a:t>
            </a:fld>
            <a:endParaRPr lang="fr-CA"/>
          </a:p>
        </p:txBody>
      </p:sp>
    </p:spTree>
    <p:extLst>
      <p:ext uri="{BB962C8B-B14F-4D97-AF65-F5344CB8AC3E}">
        <p14:creationId xmlns:p14="http://schemas.microsoft.com/office/powerpoint/2010/main" val="2884307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algn="just">
              <a:lnSpc>
                <a:spcPct val="115000"/>
              </a:lnSpc>
              <a:spcBef>
                <a:spcPts val="0"/>
              </a:spcBef>
              <a:spcAft>
                <a:spcPts val="1000"/>
              </a:spcAft>
              <a:tabLst>
                <a:tab pos="744855" algn="l"/>
              </a:tabLst>
            </a:pPr>
            <a:r>
              <a:rPr lang="en-CA" sz="1800" b="1" u="sng" dirty="0">
                <a:effectLst/>
                <a:latin typeface="Arial" panose="020B0604020202020204" pitchFamily="34" charset="0"/>
                <a:ea typeface="Arial" panose="020B0604020202020204" pitchFamily="34" charset="0"/>
                <a:cs typeface="Times New Roman" panose="02020603050405020304" pitchFamily="18" charset="0"/>
              </a:rPr>
              <a:t>Comments:</a:t>
            </a:r>
            <a:endParaRPr lang="en-CA"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800" dirty="0">
                <a:effectLst/>
                <a:latin typeface="Arial" panose="020B0604020202020204" pitchFamily="34" charset="0"/>
                <a:ea typeface="Times New Roman" panose="02020603050405020304" pitchFamily="18" charset="0"/>
                <a:cs typeface="Times New Roman" panose="02020603050405020304" pitchFamily="18" charset="0"/>
              </a:rPr>
              <a:t>The majority opinion addresses an imperative of uniformity in indigenous land claims and wants to avoid splitting them province by province</a:t>
            </a: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800" u="sng" dirty="0">
                <a:effectLst/>
                <a:latin typeface="Arial" panose="020B0604020202020204" pitchFamily="34" charset="0"/>
                <a:ea typeface="Times New Roman" panose="02020603050405020304" pitchFamily="18" charset="0"/>
                <a:cs typeface="Times New Roman" panose="02020603050405020304" pitchFamily="18" charset="0"/>
              </a:rPr>
              <a:t>Fun fact</a:t>
            </a:r>
            <a:r>
              <a:rPr lang="en-CA" sz="1800" dirty="0">
                <a:effectLst/>
                <a:latin typeface="Arial" panose="020B0604020202020204" pitchFamily="34" charset="0"/>
                <a:ea typeface="Times New Roman" panose="02020603050405020304" pitchFamily="18" charset="0"/>
                <a:cs typeface="Times New Roman" panose="02020603050405020304" pitchFamily="18" charset="0"/>
              </a:rPr>
              <a:t>: To this day, Québec does not officially recognize the Labrador border</a:t>
            </a:r>
          </a:p>
          <a:p>
            <a:endParaRPr lang="en-CA" dirty="0"/>
          </a:p>
        </p:txBody>
      </p:sp>
      <p:sp>
        <p:nvSpPr>
          <p:cNvPr id="4" name="Espace réservé du numéro de diapositive 3"/>
          <p:cNvSpPr>
            <a:spLocks noGrp="1"/>
          </p:cNvSpPr>
          <p:nvPr>
            <p:ph type="sldNum" sz="quarter" idx="5"/>
          </p:nvPr>
        </p:nvSpPr>
        <p:spPr/>
        <p:txBody>
          <a:bodyPr/>
          <a:lstStyle/>
          <a:p>
            <a:fld id="{B6F1CB9B-FAC3-4768-A37E-D2ABC4070FD7}" type="slidenum">
              <a:rPr lang="fr-CA" smtClean="0"/>
              <a:t>35</a:t>
            </a:fld>
            <a:endParaRPr lang="fr-CA"/>
          </a:p>
        </p:txBody>
      </p:sp>
    </p:spTree>
    <p:extLst>
      <p:ext uri="{BB962C8B-B14F-4D97-AF65-F5344CB8AC3E}">
        <p14:creationId xmlns:p14="http://schemas.microsoft.com/office/powerpoint/2010/main" val="24586915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1424A79C-76D4-D545-98A2-7BBB2C289D90}" type="slidenum">
              <a:rPr lang="en-US" smtClean="0"/>
              <a:pPr/>
              <a:t>50</a:t>
            </a:fld>
            <a:endParaRPr lang="en-US"/>
          </a:p>
        </p:txBody>
      </p:sp>
    </p:spTree>
    <p:extLst>
      <p:ext uri="{BB962C8B-B14F-4D97-AF65-F5344CB8AC3E}">
        <p14:creationId xmlns:p14="http://schemas.microsoft.com/office/powerpoint/2010/main" val="1854059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CA" dirty="0"/>
          </a:p>
        </p:txBody>
      </p:sp>
      <p:sp>
        <p:nvSpPr>
          <p:cNvPr id="4" name="Espace réservé du numéro de diapositive 3"/>
          <p:cNvSpPr>
            <a:spLocks noGrp="1"/>
          </p:cNvSpPr>
          <p:nvPr>
            <p:ph type="sldNum" sz="quarter" idx="5"/>
          </p:nvPr>
        </p:nvSpPr>
        <p:spPr/>
        <p:txBody>
          <a:bodyPr/>
          <a:lstStyle/>
          <a:p>
            <a:fld id="{B6F1CB9B-FAC3-4768-A37E-D2ABC4070FD7}" type="slidenum">
              <a:rPr lang="fr-CA" smtClean="0"/>
              <a:t>36</a:t>
            </a:fld>
            <a:endParaRPr lang="fr-CA"/>
          </a:p>
        </p:txBody>
      </p:sp>
    </p:spTree>
    <p:extLst>
      <p:ext uri="{BB962C8B-B14F-4D97-AF65-F5344CB8AC3E}">
        <p14:creationId xmlns:p14="http://schemas.microsoft.com/office/powerpoint/2010/main" val="3909548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CA" dirty="0"/>
          </a:p>
        </p:txBody>
      </p:sp>
      <p:sp>
        <p:nvSpPr>
          <p:cNvPr id="4" name="Espace réservé du numéro de diapositive 3"/>
          <p:cNvSpPr>
            <a:spLocks noGrp="1"/>
          </p:cNvSpPr>
          <p:nvPr>
            <p:ph type="sldNum" sz="quarter" idx="5"/>
          </p:nvPr>
        </p:nvSpPr>
        <p:spPr/>
        <p:txBody>
          <a:bodyPr/>
          <a:lstStyle/>
          <a:p>
            <a:fld id="{B6F1CB9B-FAC3-4768-A37E-D2ABC4070FD7}" type="slidenum">
              <a:rPr lang="fr-CA" smtClean="0"/>
              <a:t>37</a:t>
            </a:fld>
            <a:endParaRPr lang="fr-CA"/>
          </a:p>
        </p:txBody>
      </p:sp>
    </p:spTree>
    <p:extLst>
      <p:ext uri="{BB962C8B-B14F-4D97-AF65-F5344CB8AC3E}">
        <p14:creationId xmlns:p14="http://schemas.microsoft.com/office/powerpoint/2010/main" val="2804169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CA" dirty="0"/>
          </a:p>
        </p:txBody>
      </p:sp>
      <p:sp>
        <p:nvSpPr>
          <p:cNvPr id="4" name="Espace réservé du numéro de diapositive 3"/>
          <p:cNvSpPr>
            <a:spLocks noGrp="1"/>
          </p:cNvSpPr>
          <p:nvPr>
            <p:ph type="sldNum" sz="quarter" idx="5"/>
          </p:nvPr>
        </p:nvSpPr>
        <p:spPr/>
        <p:txBody>
          <a:bodyPr/>
          <a:lstStyle/>
          <a:p>
            <a:fld id="{B6F1CB9B-FAC3-4768-A37E-D2ABC4070FD7}" type="slidenum">
              <a:rPr lang="fr-CA" smtClean="0"/>
              <a:t>38</a:t>
            </a:fld>
            <a:endParaRPr lang="fr-CA"/>
          </a:p>
        </p:txBody>
      </p:sp>
    </p:spTree>
    <p:extLst>
      <p:ext uri="{BB962C8B-B14F-4D97-AF65-F5344CB8AC3E}">
        <p14:creationId xmlns:p14="http://schemas.microsoft.com/office/powerpoint/2010/main" val="1295183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CA" dirty="0"/>
          </a:p>
        </p:txBody>
      </p:sp>
      <p:sp>
        <p:nvSpPr>
          <p:cNvPr id="4" name="Espace réservé du numéro de diapositive 3"/>
          <p:cNvSpPr>
            <a:spLocks noGrp="1"/>
          </p:cNvSpPr>
          <p:nvPr>
            <p:ph type="sldNum" sz="quarter" idx="5"/>
          </p:nvPr>
        </p:nvSpPr>
        <p:spPr/>
        <p:txBody>
          <a:bodyPr/>
          <a:lstStyle/>
          <a:p>
            <a:fld id="{B6F1CB9B-FAC3-4768-A37E-D2ABC4070FD7}" type="slidenum">
              <a:rPr lang="fr-CA" smtClean="0"/>
              <a:t>39</a:t>
            </a:fld>
            <a:endParaRPr lang="fr-CA"/>
          </a:p>
        </p:txBody>
      </p:sp>
    </p:spTree>
    <p:extLst>
      <p:ext uri="{BB962C8B-B14F-4D97-AF65-F5344CB8AC3E}">
        <p14:creationId xmlns:p14="http://schemas.microsoft.com/office/powerpoint/2010/main" val="39874972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CA" dirty="0"/>
          </a:p>
        </p:txBody>
      </p:sp>
      <p:sp>
        <p:nvSpPr>
          <p:cNvPr id="4" name="Espace réservé du numéro de diapositive 3"/>
          <p:cNvSpPr>
            <a:spLocks noGrp="1"/>
          </p:cNvSpPr>
          <p:nvPr>
            <p:ph type="sldNum" sz="quarter" idx="5"/>
          </p:nvPr>
        </p:nvSpPr>
        <p:spPr/>
        <p:txBody>
          <a:bodyPr/>
          <a:lstStyle/>
          <a:p>
            <a:fld id="{B6F1CB9B-FAC3-4768-A37E-D2ABC4070FD7}" type="slidenum">
              <a:rPr lang="fr-CA" smtClean="0"/>
              <a:t>40</a:t>
            </a:fld>
            <a:endParaRPr lang="fr-CA"/>
          </a:p>
        </p:txBody>
      </p:sp>
    </p:spTree>
    <p:extLst>
      <p:ext uri="{BB962C8B-B14F-4D97-AF65-F5344CB8AC3E}">
        <p14:creationId xmlns:p14="http://schemas.microsoft.com/office/powerpoint/2010/main" val="2873159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err="1"/>
              <a:t>Moldaver</a:t>
            </a:r>
            <a:r>
              <a:rPr lang="fr-CA" dirty="0"/>
              <a:t> J. </a:t>
            </a:r>
            <a:r>
              <a:rPr lang="fr-CA" dirty="0" err="1"/>
              <a:t>concurs</a:t>
            </a:r>
            <a:r>
              <a:rPr lang="fr-CA" dirty="0"/>
              <a:t> </a:t>
            </a:r>
            <a:r>
              <a:rPr lang="fr-CA" dirty="0" err="1"/>
              <a:t>with</a:t>
            </a:r>
            <a:r>
              <a:rPr lang="fr-CA" dirty="0"/>
              <a:t> Côté J. on </a:t>
            </a:r>
            <a:r>
              <a:rPr lang="fr-CA" dirty="0" err="1"/>
              <a:t>continuity</a:t>
            </a:r>
            <a:r>
              <a:rPr lang="fr-CA" dirty="0"/>
              <a:t>.</a:t>
            </a:r>
            <a:endParaRPr lang="en-CA" dirty="0"/>
          </a:p>
        </p:txBody>
      </p:sp>
      <p:sp>
        <p:nvSpPr>
          <p:cNvPr id="4" name="Espace réservé du numéro de diapositive 3"/>
          <p:cNvSpPr>
            <a:spLocks noGrp="1"/>
          </p:cNvSpPr>
          <p:nvPr>
            <p:ph type="sldNum" sz="quarter" idx="5"/>
          </p:nvPr>
        </p:nvSpPr>
        <p:spPr/>
        <p:txBody>
          <a:bodyPr/>
          <a:lstStyle/>
          <a:p>
            <a:fld id="{B6F1CB9B-FAC3-4768-A37E-D2ABC4070FD7}" type="slidenum">
              <a:rPr lang="fr-CA" smtClean="0"/>
              <a:t>41</a:t>
            </a:fld>
            <a:endParaRPr lang="fr-CA"/>
          </a:p>
        </p:txBody>
      </p:sp>
    </p:spTree>
    <p:extLst>
      <p:ext uri="{BB962C8B-B14F-4D97-AF65-F5344CB8AC3E}">
        <p14:creationId xmlns:p14="http://schemas.microsoft.com/office/powerpoint/2010/main" val="12484337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CA" sz="1800" dirty="0">
                <a:effectLst/>
                <a:latin typeface="Arial" panose="020B0604020202020204" pitchFamily="34" charset="0"/>
                <a:ea typeface="Times New Roman" panose="02020603050405020304" pitchFamily="18" charset="0"/>
                <a:cs typeface="Times New Roman" panose="02020603050405020304" pitchFamily="18" charset="0"/>
              </a:rPr>
              <a:t>In order to fully operate within Canada’s constitutional framework, two provisions of the Act were declared ultra vires since it would infringe on the proper division of powers (see paras 62 to 67 for a summary).</a:t>
            </a:r>
            <a:endParaRPr lang="en-CA" dirty="0"/>
          </a:p>
        </p:txBody>
      </p:sp>
      <p:sp>
        <p:nvSpPr>
          <p:cNvPr id="4" name="Espace réservé du numéro de diapositive 3"/>
          <p:cNvSpPr>
            <a:spLocks noGrp="1"/>
          </p:cNvSpPr>
          <p:nvPr>
            <p:ph type="sldNum" sz="quarter" idx="5"/>
          </p:nvPr>
        </p:nvSpPr>
        <p:spPr/>
        <p:txBody>
          <a:bodyPr/>
          <a:lstStyle/>
          <a:p>
            <a:fld id="{B6F1CB9B-FAC3-4768-A37E-D2ABC4070FD7}" type="slidenum">
              <a:rPr lang="fr-CA" smtClean="0"/>
              <a:t>45</a:t>
            </a:fld>
            <a:endParaRPr lang="fr-CA"/>
          </a:p>
        </p:txBody>
      </p:sp>
    </p:spTree>
    <p:extLst>
      <p:ext uri="{BB962C8B-B14F-4D97-AF65-F5344CB8AC3E}">
        <p14:creationId xmlns:p14="http://schemas.microsoft.com/office/powerpoint/2010/main" val="2950981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8032CEF5-E487-464C-AFB2-19D594905C1D}" type="slidenum">
              <a:rPr lang="fr-CA" smtClean="0"/>
              <a:t>49</a:t>
            </a:fld>
            <a:endParaRPr lang="fr-CA"/>
          </a:p>
        </p:txBody>
      </p:sp>
    </p:spTree>
    <p:extLst>
      <p:ext uri="{BB962C8B-B14F-4D97-AF65-F5344CB8AC3E}">
        <p14:creationId xmlns:p14="http://schemas.microsoft.com/office/powerpoint/2010/main" val="5721685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Image 6" descr="Fond PowerPoint_16-9.jpg"/>
          <p:cNvPicPr>
            <a:picLocks noChangeAspect="1"/>
          </p:cNvPicPr>
          <p:nvPr userDrawn="1"/>
        </p:nvPicPr>
        <p:blipFill rotWithShape="1">
          <a:blip r:embed="rId2">
            <a:extLst>
              <a:ext uri="{28A0092B-C50C-407E-A947-70E740481C1C}">
                <a14:useLocalDpi xmlns:a14="http://schemas.microsoft.com/office/drawing/2010/main" val="0"/>
              </a:ext>
            </a:extLst>
          </a:blip>
          <a:srcRect l="12378" t="12378"/>
          <a:stretch/>
        </p:blipFill>
        <p:spPr>
          <a:xfrm>
            <a:off x="0" y="0"/>
            <a:ext cx="12205412" cy="6858000"/>
          </a:xfrm>
          <a:prstGeom prst="rect">
            <a:avLst/>
          </a:prstGeom>
        </p:spPr>
      </p:pic>
      <p:pic>
        <p:nvPicPr>
          <p:cNvPr id="8" name="Image 7" descr="Langlois_logo_RVB_INTERNE.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50181" y="344381"/>
            <a:ext cx="2305050" cy="1234848"/>
          </a:xfrm>
          <a:prstGeom prst="rect">
            <a:avLst/>
          </a:prstGeom>
        </p:spPr>
      </p:pic>
      <p:sp>
        <p:nvSpPr>
          <p:cNvPr id="2" name="Titre 1"/>
          <p:cNvSpPr>
            <a:spLocks noGrp="1"/>
          </p:cNvSpPr>
          <p:nvPr>
            <p:ph type="ctrTitle"/>
          </p:nvPr>
        </p:nvSpPr>
        <p:spPr>
          <a:xfrm>
            <a:off x="1151137" y="2302576"/>
            <a:ext cx="6261717" cy="2343721"/>
          </a:xfrm>
        </p:spPr>
        <p:txBody>
          <a:bodyPr anchor="ctr">
            <a:normAutofit/>
          </a:bodyPr>
          <a:lstStyle>
            <a:lvl1pPr algn="l">
              <a:defRPr sz="4000" b="0">
                <a:solidFill>
                  <a:schemeClr val="tx1"/>
                </a:solidFill>
                <a:latin typeface="Arial" panose="020B0604020202020204" pitchFamily="34" charset="0"/>
                <a:cs typeface="Arial" panose="020B0604020202020204" pitchFamily="34" charset="0"/>
              </a:defRPr>
            </a:lvl1pPr>
          </a:lstStyle>
          <a:p>
            <a:r>
              <a:rPr lang="fr-FR" dirty="0"/>
              <a:t>Modifiez le style du titre</a:t>
            </a:r>
            <a:endParaRPr lang="fr-CA" dirty="0"/>
          </a:p>
        </p:txBody>
      </p:sp>
      <p:sp>
        <p:nvSpPr>
          <p:cNvPr id="3" name="Sous-titre 2"/>
          <p:cNvSpPr>
            <a:spLocks noGrp="1"/>
          </p:cNvSpPr>
          <p:nvPr>
            <p:ph type="subTitle" idx="1"/>
          </p:nvPr>
        </p:nvSpPr>
        <p:spPr>
          <a:xfrm>
            <a:off x="1151137" y="4702807"/>
            <a:ext cx="6261717" cy="996657"/>
          </a:xfrm>
        </p:spPr>
        <p:txBody>
          <a:bodyPr anchor="ctr" anchorCtr="0">
            <a:normAutofit/>
          </a:bodyPr>
          <a:lstStyle>
            <a:lvl1pPr marL="0" indent="0" algn="l">
              <a:buNone/>
              <a:defRPr sz="2000">
                <a:solidFill>
                  <a:schemeClr val="accent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Modifier le style des sous-titres du masque</a:t>
            </a:r>
            <a:endParaRPr lang="fr-CA" dirty="0"/>
          </a:p>
        </p:txBody>
      </p:sp>
      <p:sp>
        <p:nvSpPr>
          <p:cNvPr id="9" name="Rectangle 8"/>
          <p:cNvSpPr/>
          <p:nvPr userDrawn="1"/>
        </p:nvSpPr>
        <p:spPr>
          <a:xfrm rot="16200000">
            <a:off x="-295500" y="3436276"/>
            <a:ext cx="2343600" cy="76200"/>
          </a:xfrm>
          <a:prstGeom prst="rect">
            <a:avLst/>
          </a:prstGeom>
          <a:solidFill>
            <a:srgbClr val="687F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7447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avec légende">
    <p:spTree>
      <p:nvGrpSpPr>
        <p:cNvPr id="1" name=""/>
        <p:cNvGrpSpPr/>
        <p:nvPr/>
      </p:nvGrpSpPr>
      <p:grpSpPr>
        <a:xfrm>
          <a:off x="0" y="0"/>
          <a:ext cx="0" cy="0"/>
          <a:chOff x="0" y="0"/>
          <a:chExt cx="0" cy="0"/>
        </a:xfrm>
      </p:grpSpPr>
      <p:sp>
        <p:nvSpPr>
          <p:cNvPr id="3" name="Espace réservé pour une image  2"/>
          <p:cNvSpPr>
            <a:spLocks noGrp="1"/>
          </p:cNvSpPr>
          <p:nvPr>
            <p:ph type="pic" idx="1"/>
          </p:nvPr>
        </p:nvSpPr>
        <p:spPr>
          <a:xfrm>
            <a:off x="5183188" y="2057400"/>
            <a:ext cx="6172200" cy="38036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7" name="Espace réservé du numéro de diapositive 6"/>
          <p:cNvSpPr>
            <a:spLocks noGrp="1"/>
          </p:cNvSpPr>
          <p:nvPr>
            <p:ph type="sldNum" sz="quarter" idx="12"/>
          </p:nvPr>
        </p:nvSpPr>
        <p:spPr/>
        <p:txBody>
          <a:bodyPr/>
          <a:lstStyle/>
          <a:p>
            <a:fld id="{D85705BD-2071-43D6-AEBE-3317E854675D}" type="slidenum">
              <a:rPr lang="fr-CA" smtClean="0"/>
              <a:t>‹n°›</a:t>
            </a:fld>
            <a:endParaRPr lang="fr-CA"/>
          </a:p>
        </p:txBody>
      </p:sp>
      <p:sp>
        <p:nvSpPr>
          <p:cNvPr id="6" name="Titre 1"/>
          <p:cNvSpPr>
            <a:spLocks noGrp="1"/>
          </p:cNvSpPr>
          <p:nvPr>
            <p:ph type="title"/>
          </p:nvPr>
        </p:nvSpPr>
        <p:spPr>
          <a:xfrm>
            <a:off x="838200" y="365125"/>
            <a:ext cx="10515600" cy="1325563"/>
          </a:xfrm>
        </p:spPr>
        <p:txBody>
          <a:bodyPr/>
          <a:lstStyle/>
          <a:p>
            <a:r>
              <a:rPr lang="fr-FR"/>
              <a:t>Modifiez le style du titre</a:t>
            </a:r>
            <a:endParaRPr lang="fr-CA"/>
          </a:p>
        </p:txBody>
      </p:sp>
    </p:spTree>
    <p:extLst>
      <p:ext uri="{BB962C8B-B14F-4D97-AF65-F5344CB8AC3E}">
        <p14:creationId xmlns:p14="http://schemas.microsoft.com/office/powerpoint/2010/main" val="3077180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numéro de diapositive 5"/>
          <p:cNvSpPr>
            <a:spLocks noGrp="1"/>
          </p:cNvSpPr>
          <p:nvPr>
            <p:ph type="sldNum" sz="quarter" idx="12"/>
          </p:nvPr>
        </p:nvSpPr>
        <p:spPr/>
        <p:txBody>
          <a:bodyPr/>
          <a:lstStyle/>
          <a:p>
            <a:fld id="{D85705BD-2071-43D6-AEBE-3317E854675D}" type="slidenum">
              <a:rPr lang="fr-CA" smtClean="0"/>
              <a:t>‹n°›</a:t>
            </a:fld>
            <a:endParaRPr lang="fr-CA"/>
          </a:p>
        </p:txBody>
      </p:sp>
    </p:spTree>
    <p:extLst>
      <p:ext uri="{BB962C8B-B14F-4D97-AF65-F5344CB8AC3E}">
        <p14:creationId xmlns:p14="http://schemas.microsoft.com/office/powerpoint/2010/main" val="2876450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iapositive de titre">
    <p:spTree>
      <p:nvGrpSpPr>
        <p:cNvPr id="1" name=""/>
        <p:cNvGrpSpPr/>
        <p:nvPr/>
      </p:nvGrpSpPr>
      <p:grpSpPr>
        <a:xfrm>
          <a:off x="0" y="0"/>
          <a:ext cx="0" cy="0"/>
          <a:chOff x="0" y="0"/>
          <a:chExt cx="0" cy="0"/>
        </a:xfrm>
      </p:grpSpPr>
      <p:sp>
        <p:nvSpPr>
          <p:cNvPr id="12" name="Rectangle 11"/>
          <p:cNvSpPr/>
          <p:nvPr/>
        </p:nvSpPr>
        <p:spPr>
          <a:xfrm>
            <a:off x="1" y="0"/>
            <a:ext cx="12191999" cy="1072877"/>
          </a:xfrm>
          <a:prstGeom prst="rect">
            <a:avLst/>
          </a:prstGeom>
          <a:solidFill>
            <a:srgbClr val="FFFED2"/>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13" name="Title 18"/>
          <p:cNvSpPr>
            <a:spLocks noGrp="1"/>
          </p:cNvSpPr>
          <p:nvPr>
            <p:ph type="title" hasCustomPrompt="1"/>
          </p:nvPr>
        </p:nvSpPr>
        <p:spPr>
          <a:xfrm>
            <a:off x="872921" y="0"/>
            <a:ext cx="10548696" cy="1072877"/>
          </a:xfrm>
        </p:spPr>
        <p:txBody>
          <a:bodyPr lIns="0">
            <a:normAutofit/>
          </a:bodyPr>
          <a:lstStyle>
            <a:lvl1pPr algn="r">
              <a:defRPr sz="2667" b="1" i="0" baseline="0">
                <a:solidFill>
                  <a:srgbClr val="687F93"/>
                </a:solidFill>
                <a:latin typeface="Arial"/>
              </a:defRPr>
            </a:lvl1pPr>
          </a:lstStyle>
          <a:p>
            <a:r>
              <a:rPr lang="fr-CA" dirty="0"/>
              <a:t>Cliquez ici pour changer le titre</a:t>
            </a:r>
            <a:endParaRPr lang="en-US" dirty="0"/>
          </a:p>
        </p:txBody>
      </p:sp>
      <p:sp>
        <p:nvSpPr>
          <p:cNvPr id="20" name="Rectangle 19"/>
          <p:cNvSpPr/>
          <p:nvPr/>
        </p:nvSpPr>
        <p:spPr>
          <a:xfrm>
            <a:off x="872921" y="1322492"/>
            <a:ext cx="914992" cy="77179"/>
          </a:xfrm>
          <a:prstGeom prst="rect">
            <a:avLst/>
          </a:prstGeom>
          <a:solidFill>
            <a:srgbClr val="687F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7" name="Text Placeholder 2"/>
          <p:cNvSpPr>
            <a:spLocks noGrp="1"/>
          </p:cNvSpPr>
          <p:nvPr>
            <p:ph type="body" sz="quarter" idx="10" hasCustomPrompt="1"/>
          </p:nvPr>
        </p:nvSpPr>
        <p:spPr>
          <a:xfrm>
            <a:off x="872921" y="1438884"/>
            <a:ext cx="10548696" cy="4487784"/>
          </a:xfrm>
        </p:spPr>
        <p:txBody>
          <a:bodyPr lIns="0" tIns="0" rIns="0" bIns="0"/>
          <a:lstStyle>
            <a:lvl1pPr marL="0" indent="0">
              <a:spcBef>
                <a:spcPts val="1600"/>
              </a:spcBef>
              <a:spcAft>
                <a:spcPts val="800"/>
              </a:spcAft>
              <a:buClrTx/>
              <a:buSzPct val="100000"/>
              <a:buFont typeface="+mj-lt"/>
              <a:buNone/>
              <a:defRPr sz="2133" b="1" i="0">
                <a:latin typeface="Arial"/>
                <a:cs typeface="Arial"/>
              </a:defRPr>
            </a:lvl1pPr>
            <a:lvl2pPr marL="0" indent="0">
              <a:lnSpc>
                <a:spcPct val="100000"/>
              </a:lnSpc>
              <a:spcBef>
                <a:spcPts val="400"/>
              </a:spcBef>
              <a:spcAft>
                <a:spcPts val="0"/>
              </a:spcAft>
              <a:buClr>
                <a:schemeClr val="tx1"/>
              </a:buClr>
              <a:buSzPct val="100000"/>
              <a:buFont typeface="+mj-lt"/>
              <a:buNone/>
              <a:defRPr sz="1867" b="0" i="0" baseline="0">
                <a:solidFill>
                  <a:schemeClr val="tx1"/>
                </a:solidFill>
                <a:latin typeface="Arial"/>
                <a:cs typeface="Arial"/>
              </a:defRPr>
            </a:lvl2pPr>
            <a:lvl3pPr marL="599985" indent="-307192">
              <a:lnSpc>
                <a:spcPct val="100000"/>
              </a:lnSpc>
              <a:spcBef>
                <a:spcPts val="400"/>
              </a:spcBef>
              <a:spcAft>
                <a:spcPts val="0"/>
              </a:spcAft>
              <a:buClr>
                <a:srgbClr val="687F93"/>
              </a:buClr>
              <a:buFont typeface="Wingdings" charset="2"/>
              <a:buChar char="§"/>
              <a:defRPr sz="1867" b="0" i="0">
                <a:solidFill>
                  <a:schemeClr val="tx1"/>
                </a:solidFill>
                <a:latin typeface="Arial" pitchFamily="34" charset="0"/>
                <a:cs typeface="Arial" pitchFamily="34" charset="0"/>
              </a:defRPr>
            </a:lvl3pPr>
            <a:lvl4pPr marL="1031974" indent="-304792">
              <a:lnSpc>
                <a:spcPct val="100000"/>
              </a:lnSpc>
              <a:spcBef>
                <a:spcPts val="400"/>
              </a:spcBef>
              <a:spcAft>
                <a:spcPts val="0"/>
              </a:spcAft>
              <a:buClr>
                <a:srgbClr val="A1A2A4"/>
              </a:buClr>
              <a:buFont typeface="Wingdings" charset="2"/>
              <a:buChar char="§"/>
              <a:defRPr sz="1867" b="0" i="0">
                <a:latin typeface="Arial" pitchFamily="34" charset="0"/>
                <a:cs typeface="Arial" pitchFamily="34" charset="0"/>
              </a:defRPr>
            </a:lvl4pPr>
            <a:lvl5pPr marL="1435064" indent="-243411">
              <a:lnSpc>
                <a:spcPct val="100000"/>
              </a:lnSpc>
              <a:spcBef>
                <a:spcPts val="400"/>
              </a:spcBef>
              <a:spcAft>
                <a:spcPts val="0"/>
              </a:spcAft>
              <a:buClr>
                <a:srgbClr val="687F93"/>
              </a:buClr>
              <a:buSzPct val="100000"/>
              <a:buFont typeface="Arial" pitchFamily="34" charset="0"/>
              <a:buChar char="•"/>
              <a:defRPr sz="1867" b="0" i="0">
                <a:latin typeface="Arial" pitchFamily="34" charset="0"/>
                <a:cs typeface="Arial" pitchFamily="34" charset="0"/>
              </a:defRPr>
            </a:lvl5pPr>
            <a:lvl6pPr marL="1917652" indent="-241294">
              <a:lnSpc>
                <a:spcPct val="100000"/>
              </a:lnSpc>
              <a:spcBef>
                <a:spcPts val="400"/>
              </a:spcBef>
              <a:spcAft>
                <a:spcPts val="0"/>
              </a:spcAft>
              <a:buClr>
                <a:srgbClr val="A1A2A4"/>
              </a:buClr>
              <a:buSzPct val="100000"/>
              <a:buFont typeface="Arial" pitchFamily="34" charset="0"/>
              <a:buChar char="•"/>
              <a:defRPr sz="1867">
                <a:latin typeface="Arial" pitchFamily="34" charset="0"/>
                <a:cs typeface="Arial" pitchFamily="34" charset="0"/>
              </a:defRPr>
            </a:lvl6pPr>
          </a:lstStyle>
          <a:p>
            <a:pPr lvl="0"/>
            <a:r>
              <a:rPr lang="fr-CA" dirty="0"/>
              <a:t>Click to </a:t>
            </a:r>
            <a:r>
              <a:rPr lang="fr-CA" dirty="0" err="1"/>
              <a:t>edit</a:t>
            </a:r>
            <a:r>
              <a:rPr lang="fr-CA" dirty="0"/>
              <a:t> Master </a:t>
            </a:r>
            <a:r>
              <a:rPr lang="fr-CA" dirty="0" err="1"/>
              <a:t>text</a:t>
            </a:r>
            <a:r>
              <a:rPr lang="fr-CA" dirty="0"/>
              <a:t> styles</a:t>
            </a:r>
          </a:p>
          <a:p>
            <a:pPr lvl="1"/>
            <a:r>
              <a:rPr lang="fr-CA" dirty="0"/>
              <a:t>Second </a:t>
            </a:r>
            <a:r>
              <a:rPr lang="fr-CA" dirty="0" err="1"/>
              <a:t>level</a:t>
            </a:r>
            <a:endParaRPr lang="fr-CA" dirty="0"/>
          </a:p>
          <a:p>
            <a:pPr lvl="2"/>
            <a:r>
              <a:rPr lang="fr-CA" dirty="0"/>
              <a:t>Third </a:t>
            </a:r>
            <a:r>
              <a:rPr lang="fr-CA" dirty="0" err="1"/>
              <a:t>level</a:t>
            </a:r>
            <a:endParaRPr lang="fr-CA" dirty="0"/>
          </a:p>
          <a:p>
            <a:pPr lvl="3"/>
            <a:r>
              <a:rPr lang="fr-CA" dirty="0" err="1"/>
              <a:t>Fourth</a:t>
            </a:r>
            <a:r>
              <a:rPr lang="fr-CA" dirty="0"/>
              <a:t> </a:t>
            </a:r>
            <a:r>
              <a:rPr lang="fr-CA" dirty="0" err="1"/>
              <a:t>level</a:t>
            </a:r>
            <a:endParaRPr lang="fr-CA" dirty="0"/>
          </a:p>
          <a:p>
            <a:pPr lvl="4"/>
            <a:r>
              <a:rPr lang="fr-CA" dirty="0" err="1"/>
              <a:t>Fifth</a:t>
            </a:r>
            <a:r>
              <a:rPr lang="fr-CA" dirty="0"/>
              <a:t> </a:t>
            </a:r>
            <a:r>
              <a:rPr lang="fr-CA" dirty="0" err="1"/>
              <a:t>level</a:t>
            </a:r>
            <a:endParaRPr lang="fr-CA" dirty="0"/>
          </a:p>
          <a:p>
            <a:pPr lvl="5"/>
            <a:r>
              <a:rPr lang="fr-CA" dirty="0" err="1"/>
              <a:t>Sixth</a:t>
            </a:r>
            <a:r>
              <a:rPr lang="fr-CA" dirty="0"/>
              <a:t> </a:t>
            </a:r>
            <a:r>
              <a:rPr lang="fr-CA" dirty="0" err="1"/>
              <a:t>level</a:t>
            </a:r>
            <a:endParaRPr lang="fr-CA" dirty="0"/>
          </a:p>
        </p:txBody>
      </p:sp>
      <p:pic>
        <p:nvPicPr>
          <p:cNvPr id="8" name="Image 7" descr="BANDE LOG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039448"/>
            <a:ext cx="12192000" cy="728264"/>
          </a:xfrm>
          <a:prstGeom prst="rect">
            <a:avLst/>
          </a:prstGeom>
        </p:spPr>
      </p:pic>
      <p:sp>
        <p:nvSpPr>
          <p:cNvPr id="9" name="ZoneTexte 8"/>
          <p:cNvSpPr txBox="1"/>
          <p:nvPr/>
        </p:nvSpPr>
        <p:spPr>
          <a:xfrm>
            <a:off x="11837477" y="6579553"/>
            <a:ext cx="428322" cy="256545"/>
          </a:xfrm>
          <a:prstGeom prst="rect">
            <a:avLst/>
          </a:prstGeom>
          <a:noFill/>
        </p:spPr>
        <p:txBody>
          <a:bodyPr wrap="none" rtlCol="0">
            <a:spAutoFit/>
          </a:bodyPr>
          <a:lstStyle/>
          <a:p>
            <a:pPr algn="r"/>
            <a:fld id="{C32A515F-6B14-40E5-8E07-BB3468A9ECAB}" type="slidenum">
              <a:rPr lang="fr-CA" sz="1067" smtClean="0">
                <a:solidFill>
                  <a:srgbClr val="687F93"/>
                </a:solidFill>
                <a:latin typeface="Arial" pitchFamily="34" charset="0"/>
                <a:cs typeface="Arial" pitchFamily="34" charset="0"/>
              </a:rPr>
              <a:pPr algn="r"/>
              <a:t>‹n°›</a:t>
            </a:fld>
            <a:endParaRPr lang="fr-CA" sz="1200" dirty="0">
              <a:solidFill>
                <a:srgbClr val="687F93"/>
              </a:solidFill>
              <a:latin typeface="Arial" pitchFamily="34" charset="0"/>
              <a:cs typeface="Arial" pitchFamily="34" charset="0"/>
            </a:endParaRPr>
          </a:p>
        </p:txBody>
      </p:sp>
    </p:spTree>
    <p:extLst>
      <p:ext uri="{BB962C8B-B14F-4D97-AF65-F5344CB8AC3E}">
        <p14:creationId xmlns:p14="http://schemas.microsoft.com/office/powerpoint/2010/main" val="2409996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hank you">
    <p:spTree>
      <p:nvGrpSpPr>
        <p:cNvPr id="1" name=""/>
        <p:cNvGrpSpPr/>
        <p:nvPr/>
      </p:nvGrpSpPr>
      <p:grpSpPr>
        <a:xfrm>
          <a:off x="0" y="0"/>
          <a:ext cx="0" cy="0"/>
          <a:chOff x="0" y="0"/>
          <a:chExt cx="0" cy="0"/>
        </a:xfrm>
      </p:grpSpPr>
      <p:sp>
        <p:nvSpPr>
          <p:cNvPr id="15" name="Rectangle 14"/>
          <p:cNvSpPr/>
          <p:nvPr userDrawn="1"/>
        </p:nvSpPr>
        <p:spPr>
          <a:xfrm>
            <a:off x="1" y="0"/>
            <a:ext cx="12191999" cy="6858000"/>
          </a:xfrm>
          <a:prstGeom prst="rect">
            <a:avLst/>
          </a:prstGeom>
          <a:solidFill>
            <a:srgbClr val="FFFED2"/>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18" name="Content Placeholder 17"/>
          <p:cNvSpPr>
            <a:spLocks noGrp="1"/>
          </p:cNvSpPr>
          <p:nvPr>
            <p:ph sz="quarter" idx="10" hasCustomPrompt="1"/>
          </p:nvPr>
        </p:nvSpPr>
        <p:spPr>
          <a:xfrm>
            <a:off x="3554789" y="1447015"/>
            <a:ext cx="6404941" cy="1341003"/>
          </a:xfrm>
        </p:spPr>
        <p:txBody>
          <a:bodyPr lIns="0" tIns="0" rIns="0" anchor="b">
            <a:noAutofit/>
          </a:bodyPr>
          <a:lstStyle>
            <a:lvl1pPr marL="0" indent="0">
              <a:lnSpc>
                <a:spcPct val="100000"/>
              </a:lnSpc>
              <a:spcBef>
                <a:spcPts val="0"/>
              </a:spcBef>
              <a:spcAft>
                <a:spcPts val="0"/>
              </a:spcAft>
              <a:buClr>
                <a:schemeClr val="bg1"/>
              </a:buClr>
              <a:buSzPct val="25000"/>
              <a:defRPr sz="1467" b="1" i="0" baseline="0">
                <a:latin typeface="Arial"/>
              </a:defRPr>
            </a:lvl1pPr>
            <a:lvl2pPr marL="0" indent="0">
              <a:lnSpc>
                <a:spcPct val="100000"/>
              </a:lnSpc>
              <a:spcBef>
                <a:spcPts val="0"/>
              </a:spcBef>
              <a:spcAft>
                <a:spcPts val="0"/>
              </a:spcAft>
              <a:buClr>
                <a:schemeClr val="bg1"/>
              </a:buClr>
              <a:buSzPct val="25000"/>
              <a:buFont typeface="Lucida Grande"/>
              <a:buNone/>
              <a:defRPr sz="1467" kern="0" baseline="0">
                <a:solidFill>
                  <a:srgbClr val="687F93"/>
                </a:solidFill>
                <a:latin typeface="Arial"/>
              </a:defRPr>
            </a:lvl2pPr>
            <a:lvl3pPr marL="62398" indent="0">
              <a:spcAft>
                <a:spcPts val="1067"/>
              </a:spcAft>
              <a:buClrTx/>
              <a:buSzPct val="150000"/>
              <a:buFont typeface="Arial"/>
              <a:buNone/>
              <a:defRPr sz="1467" b="0" i="0" baseline="0">
                <a:solidFill>
                  <a:schemeClr val="tx1"/>
                </a:solidFill>
                <a:latin typeface="Arial"/>
              </a:defRPr>
            </a:lvl3pPr>
            <a:lvl4pPr marL="47999" indent="0">
              <a:spcBef>
                <a:spcPts val="0"/>
              </a:spcBef>
              <a:buClr>
                <a:schemeClr val="bg1"/>
              </a:buClr>
              <a:buSzPct val="25000"/>
              <a:buFont typeface="Lucida Grande"/>
              <a:buChar char=" "/>
              <a:defRPr sz="2133" b="0" i="0" baseline="30000">
                <a:solidFill>
                  <a:srgbClr val="687F93"/>
                </a:solidFill>
                <a:latin typeface="Arial"/>
              </a:defRPr>
            </a:lvl4pPr>
          </a:lstStyle>
          <a:p>
            <a:pPr lvl="0"/>
            <a:r>
              <a:rPr lang="fr-CA" dirty="0"/>
              <a:t>Cliquez pour changer le texte</a:t>
            </a:r>
          </a:p>
          <a:p>
            <a:pPr lvl="1"/>
            <a:r>
              <a:rPr lang="fr-CA" dirty="0"/>
              <a:t>Second </a:t>
            </a:r>
            <a:r>
              <a:rPr lang="fr-CA" dirty="0" err="1"/>
              <a:t>level</a:t>
            </a:r>
            <a:endParaRPr lang="fr-CA" dirty="0"/>
          </a:p>
        </p:txBody>
      </p:sp>
      <p:sp>
        <p:nvSpPr>
          <p:cNvPr id="3" name="Picture Placeholder 2"/>
          <p:cNvSpPr>
            <a:spLocks noGrp="1"/>
          </p:cNvSpPr>
          <p:nvPr>
            <p:ph type="pic" sz="quarter" idx="11" hasCustomPrompt="1"/>
          </p:nvPr>
        </p:nvSpPr>
        <p:spPr>
          <a:xfrm>
            <a:off x="1976969" y="1447015"/>
            <a:ext cx="1339200" cy="1341127"/>
          </a:xfrm>
        </p:spPr>
        <p:txBody>
          <a:bodyPr/>
          <a:lstStyle>
            <a:lvl1pPr marL="0" indent="0">
              <a:buNone/>
              <a:defRPr/>
            </a:lvl1pPr>
          </a:lstStyle>
          <a:p>
            <a:r>
              <a:rPr lang="en-US" dirty="0"/>
              <a:t>Photo</a:t>
            </a:r>
          </a:p>
        </p:txBody>
      </p:sp>
      <p:sp>
        <p:nvSpPr>
          <p:cNvPr id="27" name="Content Placeholder 17"/>
          <p:cNvSpPr>
            <a:spLocks noGrp="1"/>
          </p:cNvSpPr>
          <p:nvPr>
            <p:ph sz="quarter" idx="12" hasCustomPrompt="1"/>
          </p:nvPr>
        </p:nvSpPr>
        <p:spPr>
          <a:xfrm>
            <a:off x="3554789" y="2951147"/>
            <a:ext cx="6404941" cy="1341003"/>
          </a:xfrm>
        </p:spPr>
        <p:txBody>
          <a:bodyPr lIns="0" tIns="0" rIns="0" anchor="b">
            <a:noAutofit/>
          </a:bodyPr>
          <a:lstStyle>
            <a:lvl1pPr marL="0" indent="0">
              <a:lnSpc>
                <a:spcPct val="100000"/>
              </a:lnSpc>
              <a:spcBef>
                <a:spcPts val="0"/>
              </a:spcBef>
              <a:spcAft>
                <a:spcPts val="0"/>
              </a:spcAft>
              <a:buClr>
                <a:schemeClr val="bg1"/>
              </a:buClr>
              <a:buSzPct val="25000"/>
              <a:defRPr sz="1467" b="1" i="0" baseline="0">
                <a:latin typeface="Arial"/>
              </a:defRPr>
            </a:lvl1pPr>
            <a:lvl2pPr marL="0" indent="0">
              <a:lnSpc>
                <a:spcPct val="100000"/>
              </a:lnSpc>
              <a:spcBef>
                <a:spcPts val="0"/>
              </a:spcBef>
              <a:spcAft>
                <a:spcPts val="0"/>
              </a:spcAft>
              <a:buClr>
                <a:schemeClr val="bg1"/>
              </a:buClr>
              <a:buSzPct val="25000"/>
              <a:buFont typeface="Lucida Grande"/>
              <a:buNone/>
              <a:defRPr sz="1467" kern="0" baseline="0">
                <a:solidFill>
                  <a:srgbClr val="687F93"/>
                </a:solidFill>
                <a:latin typeface="Arial"/>
              </a:defRPr>
            </a:lvl2pPr>
            <a:lvl3pPr marL="62398" indent="0">
              <a:spcAft>
                <a:spcPts val="1067"/>
              </a:spcAft>
              <a:buClrTx/>
              <a:buSzPct val="150000"/>
              <a:buFont typeface="Arial"/>
              <a:buNone/>
              <a:defRPr sz="1467" b="0" i="0" baseline="0">
                <a:solidFill>
                  <a:schemeClr val="tx1"/>
                </a:solidFill>
                <a:latin typeface="Arial"/>
              </a:defRPr>
            </a:lvl3pPr>
            <a:lvl4pPr marL="47999" indent="0">
              <a:spcBef>
                <a:spcPts val="0"/>
              </a:spcBef>
              <a:buClr>
                <a:schemeClr val="bg1"/>
              </a:buClr>
              <a:buSzPct val="25000"/>
              <a:buFont typeface="Lucida Grande"/>
              <a:buChar char=" "/>
              <a:defRPr sz="2133" b="0" i="0" baseline="30000">
                <a:solidFill>
                  <a:srgbClr val="687F93"/>
                </a:solidFill>
                <a:latin typeface="Arial"/>
              </a:defRPr>
            </a:lvl4pPr>
          </a:lstStyle>
          <a:p>
            <a:pPr lvl="0"/>
            <a:r>
              <a:rPr lang="fr-CA" dirty="0"/>
              <a:t>Cliquez pour changer le texte</a:t>
            </a:r>
          </a:p>
          <a:p>
            <a:pPr lvl="1"/>
            <a:r>
              <a:rPr lang="fr-CA" dirty="0"/>
              <a:t>Second </a:t>
            </a:r>
            <a:r>
              <a:rPr lang="fr-CA" dirty="0" err="1"/>
              <a:t>level</a:t>
            </a:r>
            <a:endParaRPr lang="fr-CA" dirty="0"/>
          </a:p>
        </p:txBody>
      </p:sp>
      <p:sp>
        <p:nvSpPr>
          <p:cNvPr id="28" name="Picture Placeholder 2"/>
          <p:cNvSpPr>
            <a:spLocks noGrp="1"/>
          </p:cNvSpPr>
          <p:nvPr>
            <p:ph type="pic" sz="quarter" idx="13" hasCustomPrompt="1"/>
          </p:nvPr>
        </p:nvSpPr>
        <p:spPr>
          <a:xfrm>
            <a:off x="1976969" y="2951147"/>
            <a:ext cx="1339200" cy="1341127"/>
          </a:xfrm>
        </p:spPr>
        <p:txBody>
          <a:bodyPr/>
          <a:lstStyle>
            <a:lvl1pPr marL="0" indent="0">
              <a:buNone/>
              <a:defRPr/>
            </a:lvl1pPr>
          </a:lstStyle>
          <a:p>
            <a:r>
              <a:rPr lang="en-US" dirty="0"/>
              <a:t>Photo</a:t>
            </a:r>
          </a:p>
        </p:txBody>
      </p:sp>
      <p:sp>
        <p:nvSpPr>
          <p:cNvPr id="29" name="Content Placeholder 17"/>
          <p:cNvSpPr>
            <a:spLocks noGrp="1"/>
          </p:cNvSpPr>
          <p:nvPr>
            <p:ph sz="quarter" idx="14" hasCustomPrompt="1"/>
          </p:nvPr>
        </p:nvSpPr>
        <p:spPr>
          <a:xfrm>
            <a:off x="3554789" y="4465797"/>
            <a:ext cx="6404941" cy="1341003"/>
          </a:xfrm>
        </p:spPr>
        <p:txBody>
          <a:bodyPr lIns="0" tIns="0" rIns="0" anchor="b">
            <a:noAutofit/>
          </a:bodyPr>
          <a:lstStyle>
            <a:lvl1pPr marL="0" indent="0">
              <a:lnSpc>
                <a:spcPct val="100000"/>
              </a:lnSpc>
              <a:spcBef>
                <a:spcPts val="0"/>
              </a:spcBef>
              <a:spcAft>
                <a:spcPts val="0"/>
              </a:spcAft>
              <a:buClr>
                <a:schemeClr val="bg1"/>
              </a:buClr>
              <a:buSzPct val="25000"/>
              <a:defRPr sz="1467" b="1" i="0" baseline="0">
                <a:latin typeface="Arial"/>
              </a:defRPr>
            </a:lvl1pPr>
            <a:lvl2pPr marL="0" indent="0">
              <a:lnSpc>
                <a:spcPct val="100000"/>
              </a:lnSpc>
              <a:spcBef>
                <a:spcPts val="0"/>
              </a:spcBef>
              <a:spcAft>
                <a:spcPts val="0"/>
              </a:spcAft>
              <a:buClr>
                <a:schemeClr val="bg1"/>
              </a:buClr>
              <a:buSzPct val="25000"/>
              <a:buFont typeface="Lucida Grande"/>
              <a:buNone/>
              <a:defRPr sz="1467" kern="0" baseline="0">
                <a:solidFill>
                  <a:srgbClr val="687F93"/>
                </a:solidFill>
                <a:latin typeface="Arial"/>
              </a:defRPr>
            </a:lvl2pPr>
            <a:lvl3pPr marL="62398" indent="0">
              <a:spcAft>
                <a:spcPts val="1067"/>
              </a:spcAft>
              <a:buClrTx/>
              <a:buSzPct val="150000"/>
              <a:buFont typeface="Arial"/>
              <a:buNone/>
              <a:defRPr sz="1467" b="0" i="0" baseline="0">
                <a:solidFill>
                  <a:schemeClr val="tx1"/>
                </a:solidFill>
                <a:latin typeface="Arial"/>
              </a:defRPr>
            </a:lvl3pPr>
            <a:lvl4pPr marL="47999" indent="0">
              <a:spcBef>
                <a:spcPts val="0"/>
              </a:spcBef>
              <a:buClr>
                <a:schemeClr val="bg1"/>
              </a:buClr>
              <a:buSzPct val="25000"/>
              <a:buFont typeface="Lucida Grande"/>
              <a:buChar char=" "/>
              <a:defRPr sz="2133" b="0" i="0" baseline="30000">
                <a:solidFill>
                  <a:srgbClr val="687F93"/>
                </a:solidFill>
                <a:latin typeface="Arial"/>
              </a:defRPr>
            </a:lvl4pPr>
          </a:lstStyle>
          <a:p>
            <a:pPr lvl="0"/>
            <a:r>
              <a:rPr lang="fr-CA" dirty="0"/>
              <a:t>Cliquez pour changer le texte</a:t>
            </a:r>
          </a:p>
          <a:p>
            <a:pPr lvl="1"/>
            <a:r>
              <a:rPr lang="fr-CA" dirty="0"/>
              <a:t>Second </a:t>
            </a:r>
            <a:r>
              <a:rPr lang="fr-CA" dirty="0" err="1"/>
              <a:t>level</a:t>
            </a:r>
            <a:endParaRPr lang="fr-CA" dirty="0"/>
          </a:p>
        </p:txBody>
      </p:sp>
      <p:sp>
        <p:nvSpPr>
          <p:cNvPr id="30" name="Picture Placeholder 2"/>
          <p:cNvSpPr>
            <a:spLocks noGrp="1"/>
          </p:cNvSpPr>
          <p:nvPr>
            <p:ph type="pic" sz="quarter" idx="15" hasCustomPrompt="1"/>
          </p:nvPr>
        </p:nvSpPr>
        <p:spPr>
          <a:xfrm>
            <a:off x="1976969" y="4465798"/>
            <a:ext cx="1339200" cy="1341127"/>
          </a:xfrm>
        </p:spPr>
        <p:txBody>
          <a:bodyPr/>
          <a:lstStyle>
            <a:lvl1pPr marL="0" indent="0">
              <a:buNone/>
              <a:defRPr/>
            </a:lvl1pPr>
          </a:lstStyle>
          <a:p>
            <a:r>
              <a:rPr lang="en-US" dirty="0"/>
              <a:t>Photo</a:t>
            </a:r>
          </a:p>
        </p:txBody>
      </p:sp>
      <p:sp>
        <p:nvSpPr>
          <p:cNvPr id="16" name="Title 18"/>
          <p:cNvSpPr>
            <a:spLocks noGrp="1"/>
          </p:cNvSpPr>
          <p:nvPr>
            <p:ph type="title" hasCustomPrompt="1"/>
          </p:nvPr>
        </p:nvSpPr>
        <p:spPr>
          <a:xfrm>
            <a:off x="872921" y="0"/>
            <a:ext cx="10548696" cy="1072877"/>
          </a:xfrm>
        </p:spPr>
        <p:txBody>
          <a:bodyPr lIns="0">
            <a:normAutofit/>
          </a:bodyPr>
          <a:lstStyle>
            <a:lvl1pPr algn="r">
              <a:defRPr sz="2667" b="1" i="0" baseline="0">
                <a:solidFill>
                  <a:srgbClr val="687F93"/>
                </a:solidFill>
                <a:latin typeface="Arial"/>
              </a:defRPr>
            </a:lvl1pPr>
          </a:lstStyle>
          <a:p>
            <a:r>
              <a:rPr lang="fr-CA" dirty="0"/>
              <a:t>Cliquez ici pour changer le titre</a:t>
            </a:r>
            <a:endParaRPr lang="en-US" dirty="0"/>
          </a:p>
        </p:txBody>
      </p:sp>
      <p:sp>
        <p:nvSpPr>
          <p:cNvPr id="22" name="Rectangle 21"/>
          <p:cNvSpPr/>
          <p:nvPr userDrawn="1"/>
        </p:nvSpPr>
        <p:spPr>
          <a:xfrm>
            <a:off x="1976969" y="1241569"/>
            <a:ext cx="914992" cy="77179"/>
          </a:xfrm>
          <a:prstGeom prst="rect">
            <a:avLst/>
          </a:prstGeom>
          <a:solidFill>
            <a:srgbClr val="687F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pic>
        <p:nvPicPr>
          <p:cNvPr id="12" name="Image 11" descr="BANDE LOGO.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6039448"/>
            <a:ext cx="12192000" cy="728264"/>
          </a:xfrm>
          <a:prstGeom prst="rect">
            <a:avLst/>
          </a:prstGeom>
        </p:spPr>
      </p:pic>
    </p:spTree>
    <p:extLst>
      <p:ext uri="{BB962C8B-B14F-4D97-AF65-F5344CB8AC3E}">
        <p14:creationId xmlns:p14="http://schemas.microsoft.com/office/powerpoint/2010/main" val="4145967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contenu 2"/>
          <p:cNvSpPr>
            <a:spLocks noGrp="1"/>
          </p:cNvSpPr>
          <p:nvPr>
            <p:ph idx="1"/>
          </p:nvPr>
        </p:nvSpPr>
        <p:spPr/>
        <p:txBody>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A" dirty="0"/>
          </a:p>
        </p:txBody>
      </p:sp>
      <p:sp>
        <p:nvSpPr>
          <p:cNvPr id="6" name="Espace réservé du numéro de diapositive 5"/>
          <p:cNvSpPr>
            <a:spLocks noGrp="1"/>
          </p:cNvSpPr>
          <p:nvPr>
            <p:ph type="sldNum" sz="quarter" idx="12"/>
          </p:nvPr>
        </p:nvSpPr>
        <p:spPr/>
        <p:txBody>
          <a:bodyPr/>
          <a:lstStyle/>
          <a:p>
            <a:fld id="{D85705BD-2071-43D6-AEBE-3317E854675D}" type="slidenum">
              <a:rPr lang="fr-CA" smtClean="0"/>
              <a:t>‹n°›</a:t>
            </a:fld>
            <a:endParaRPr lang="fr-CA"/>
          </a:p>
        </p:txBody>
      </p:sp>
    </p:spTree>
    <p:extLst>
      <p:ext uri="{BB962C8B-B14F-4D97-AF65-F5344CB8AC3E}">
        <p14:creationId xmlns:p14="http://schemas.microsoft.com/office/powerpoint/2010/main" val="4158251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9"/>
            <a:ext cx="10515600" cy="1500390"/>
          </a:xfrm>
        </p:spPr>
        <p:txBody>
          <a:bodyPr anchor="ctr" anchorCtr="0">
            <a:normAutofit/>
          </a:bodyPr>
          <a:lstStyle>
            <a:lvl1pPr>
              <a:defRPr sz="4000">
                <a:solidFill>
                  <a:schemeClr val="tx1"/>
                </a:solidFill>
              </a:defRPr>
            </a:lvl1pPr>
          </a:lstStyle>
          <a:p>
            <a:r>
              <a:rPr lang="fr-FR" dirty="0"/>
              <a:t>Modifiez le style du titre</a:t>
            </a:r>
            <a:endParaRPr lang="fr-CA" dirty="0"/>
          </a:p>
        </p:txBody>
      </p:sp>
      <p:sp>
        <p:nvSpPr>
          <p:cNvPr id="3" name="Espace réservé du texte 2"/>
          <p:cNvSpPr>
            <a:spLocks noGrp="1"/>
          </p:cNvSpPr>
          <p:nvPr>
            <p:ph type="body" idx="1"/>
          </p:nvPr>
        </p:nvSpPr>
        <p:spPr>
          <a:xfrm>
            <a:off x="831850" y="3735421"/>
            <a:ext cx="10515600" cy="2354229"/>
          </a:xfrm>
        </p:spPr>
        <p:txBody>
          <a:bodyPr>
            <a:normAutofit/>
          </a:bodyPr>
          <a:lstStyle>
            <a:lvl1pPr marL="0" indent="0">
              <a:buNone/>
              <a:defRPr sz="20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dirty="0"/>
              <a:t>Modifier les styles du texte du masque</a:t>
            </a:r>
          </a:p>
        </p:txBody>
      </p:sp>
      <p:sp>
        <p:nvSpPr>
          <p:cNvPr id="6" name="Espace réservé du numéro de diapositive 5"/>
          <p:cNvSpPr>
            <a:spLocks noGrp="1"/>
          </p:cNvSpPr>
          <p:nvPr>
            <p:ph type="sldNum" sz="quarter" idx="12"/>
          </p:nvPr>
        </p:nvSpPr>
        <p:spPr/>
        <p:txBody>
          <a:bodyPr/>
          <a:lstStyle/>
          <a:p>
            <a:fld id="{D85705BD-2071-43D6-AEBE-3317E854675D}" type="slidenum">
              <a:rPr lang="fr-CA" smtClean="0"/>
              <a:t>‹n°›</a:t>
            </a:fld>
            <a:endParaRPr lang="fr-CA"/>
          </a:p>
        </p:txBody>
      </p:sp>
    </p:spTree>
    <p:extLst>
      <p:ext uri="{BB962C8B-B14F-4D97-AF65-F5344CB8AC3E}">
        <p14:creationId xmlns:p14="http://schemas.microsoft.com/office/powerpoint/2010/main" val="697795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10" name="Rectangle 9"/>
          <p:cNvSpPr/>
          <p:nvPr userDrawn="1"/>
        </p:nvSpPr>
        <p:spPr>
          <a:xfrm>
            <a:off x="0" y="0"/>
            <a:ext cx="12191999" cy="6858000"/>
          </a:xfrm>
          <a:prstGeom prst="rect">
            <a:avLst/>
          </a:prstGeom>
          <a:solidFill>
            <a:srgbClr val="FFFED2"/>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 name="Espace réservé du numéro de diapositive 5"/>
          <p:cNvSpPr>
            <a:spLocks noGrp="1"/>
          </p:cNvSpPr>
          <p:nvPr>
            <p:ph type="sldNum" sz="quarter" idx="12"/>
          </p:nvPr>
        </p:nvSpPr>
        <p:spPr/>
        <p:txBody>
          <a:bodyPr/>
          <a:lstStyle/>
          <a:p>
            <a:fld id="{D85705BD-2071-43D6-AEBE-3317E854675D}" type="slidenum">
              <a:rPr lang="fr-CA" smtClean="0"/>
              <a:t>‹n°›</a:t>
            </a:fld>
            <a:endParaRPr lang="fr-CA"/>
          </a:p>
        </p:txBody>
      </p:sp>
      <p:sp>
        <p:nvSpPr>
          <p:cNvPr id="12" name="Picture Placeholder 2"/>
          <p:cNvSpPr>
            <a:spLocks noGrp="1"/>
          </p:cNvSpPr>
          <p:nvPr>
            <p:ph type="pic" sz="quarter" idx="14" hasCustomPrompt="1"/>
          </p:nvPr>
        </p:nvSpPr>
        <p:spPr>
          <a:xfrm>
            <a:off x="838199" y="2037163"/>
            <a:ext cx="1369979" cy="1371950"/>
          </a:xfrm>
        </p:spPr>
        <p:txBody>
          <a:bodyPr/>
          <a:lstStyle>
            <a:lvl1pPr marL="0" indent="0">
              <a:buNone/>
              <a:defRPr/>
            </a:lvl1pPr>
          </a:lstStyle>
          <a:p>
            <a:r>
              <a:rPr lang="en-US" dirty="0"/>
              <a:t>Photo</a:t>
            </a:r>
          </a:p>
        </p:txBody>
      </p:sp>
      <p:sp>
        <p:nvSpPr>
          <p:cNvPr id="14" name="Picture Placeholder 2"/>
          <p:cNvSpPr>
            <a:spLocks noGrp="1"/>
          </p:cNvSpPr>
          <p:nvPr>
            <p:ph type="pic" sz="quarter" idx="16" hasCustomPrompt="1"/>
          </p:nvPr>
        </p:nvSpPr>
        <p:spPr>
          <a:xfrm>
            <a:off x="838200" y="3526332"/>
            <a:ext cx="1385290" cy="1387283"/>
          </a:xfrm>
        </p:spPr>
        <p:txBody>
          <a:bodyPr/>
          <a:lstStyle>
            <a:lvl1pPr marL="0" indent="0">
              <a:buNone/>
              <a:defRPr/>
            </a:lvl1pPr>
          </a:lstStyle>
          <a:p>
            <a:r>
              <a:rPr lang="en-US" dirty="0"/>
              <a:t>Photo</a:t>
            </a:r>
          </a:p>
        </p:txBody>
      </p:sp>
      <p:sp>
        <p:nvSpPr>
          <p:cNvPr id="15" name="Content Placeholder 17"/>
          <p:cNvSpPr>
            <a:spLocks noGrp="1"/>
          </p:cNvSpPr>
          <p:nvPr>
            <p:ph sz="quarter" idx="17" hasCustomPrompt="1"/>
          </p:nvPr>
        </p:nvSpPr>
        <p:spPr>
          <a:xfrm>
            <a:off x="2400099" y="5030834"/>
            <a:ext cx="6513166" cy="1379394"/>
          </a:xfrm>
        </p:spPr>
        <p:txBody>
          <a:bodyPr lIns="0" tIns="0" rIns="0" anchor="b">
            <a:noAutofit/>
          </a:bodyPr>
          <a:lstStyle>
            <a:lvl1pPr marL="0" indent="0">
              <a:lnSpc>
                <a:spcPct val="100000"/>
              </a:lnSpc>
              <a:spcBef>
                <a:spcPts val="0"/>
              </a:spcBef>
              <a:spcAft>
                <a:spcPts val="0"/>
              </a:spcAft>
              <a:buClr>
                <a:schemeClr val="bg1"/>
              </a:buClr>
              <a:buSzPct val="25000"/>
              <a:buNone/>
              <a:defRPr sz="1400" b="1" i="0" baseline="0">
                <a:latin typeface="Arial"/>
              </a:defRPr>
            </a:lvl1pPr>
            <a:lvl2pPr marL="0" indent="0">
              <a:lnSpc>
                <a:spcPct val="100000"/>
              </a:lnSpc>
              <a:spcBef>
                <a:spcPts val="0"/>
              </a:spcBef>
              <a:spcAft>
                <a:spcPts val="0"/>
              </a:spcAft>
              <a:buClr>
                <a:schemeClr val="bg1"/>
              </a:buClr>
              <a:buSzPct val="25000"/>
              <a:buFont typeface="Lucida Grande"/>
              <a:buNone/>
              <a:defRPr sz="1200" kern="0" baseline="0">
                <a:solidFill>
                  <a:srgbClr val="687F93"/>
                </a:solidFill>
                <a:latin typeface="Arial"/>
              </a:defRPr>
            </a:lvl2pPr>
            <a:lvl3pPr marL="46800" indent="0">
              <a:spcAft>
                <a:spcPts val="800"/>
              </a:spcAft>
              <a:buClrTx/>
              <a:buSzPct val="150000"/>
              <a:buFont typeface="Arial"/>
              <a:buNone/>
              <a:defRPr sz="1100" b="0" i="0" baseline="0">
                <a:solidFill>
                  <a:schemeClr val="tx1"/>
                </a:solidFill>
                <a:latin typeface="Arial"/>
              </a:defRPr>
            </a:lvl3pPr>
            <a:lvl4pPr marL="36000" indent="0">
              <a:spcBef>
                <a:spcPts val="0"/>
              </a:spcBef>
              <a:buClr>
                <a:schemeClr val="bg1"/>
              </a:buClr>
              <a:buSzPct val="25000"/>
              <a:buFont typeface="Lucida Grande"/>
              <a:buChar char=" "/>
              <a:defRPr sz="1600" b="0" i="0" baseline="30000">
                <a:solidFill>
                  <a:srgbClr val="687F93"/>
                </a:solidFill>
                <a:latin typeface="Arial"/>
              </a:defRPr>
            </a:lvl4pPr>
          </a:lstStyle>
          <a:p>
            <a:pPr lvl="0"/>
            <a:r>
              <a:rPr lang="fr-CA" dirty="0"/>
              <a:t>Cliquez pour changer le texte</a:t>
            </a:r>
          </a:p>
          <a:p>
            <a:pPr lvl="1"/>
            <a:r>
              <a:rPr lang="fr-CA" dirty="0"/>
              <a:t>Second </a:t>
            </a:r>
            <a:r>
              <a:rPr lang="fr-CA" dirty="0" err="1"/>
              <a:t>level</a:t>
            </a:r>
            <a:endParaRPr lang="fr-CA" dirty="0"/>
          </a:p>
        </p:txBody>
      </p:sp>
      <p:sp>
        <p:nvSpPr>
          <p:cNvPr id="16" name="Picture Placeholder 2"/>
          <p:cNvSpPr>
            <a:spLocks noGrp="1"/>
          </p:cNvSpPr>
          <p:nvPr>
            <p:ph type="pic" sz="quarter" idx="18" hasCustomPrompt="1"/>
          </p:nvPr>
        </p:nvSpPr>
        <p:spPr>
          <a:xfrm>
            <a:off x="838200" y="5030834"/>
            <a:ext cx="1377412" cy="1379394"/>
          </a:xfrm>
        </p:spPr>
        <p:txBody>
          <a:bodyPr/>
          <a:lstStyle>
            <a:lvl1pPr marL="0" indent="0">
              <a:buNone/>
              <a:defRPr/>
            </a:lvl1pPr>
          </a:lstStyle>
          <a:p>
            <a:r>
              <a:rPr lang="en-US" dirty="0"/>
              <a:t>Photo</a:t>
            </a:r>
          </a:p>
        </p:txBody>
      </p:sp>
      <p:sp>
        <p:nvSpPr>
          <p:cNvPr id="18" name="Rectangle 17"/>
          <p:cNvSpPr/>
          <p:nvPr userDrawn="1"/>
        </p:nvSpPr>
        <p:spPr>
          <a:xfrm>
            <a:off x="838200" y="1883079"/>
            <a:ext cx="686244" cy="57884"/>
          </a:xfrm>
          <a:prstGeom prst="rect">
            <a:avLst/>
          </a:prstGeom>
          <a:solidFill>
            <a:srgbClr val="687F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9" name="Imag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1464" y="5499487"/>
            <a:ext cx="1602336" cy="856863"/>
          </a:xfrm>
          <a:prstGeom prst="rect">
            <a:avLst/>
          </a:prstGeom>
        </p:spPr>
      </p:pic>
      <p:sp>
        <p:nvSpPr>
          <p:cNvPr id="20" name="Titre 1"/>
          <p:cNvSpPr>
            <a:spLocks noGrp="1"/>
          </p:cNvSpPr>
          <p:nvPr>
            <p:ph type="title"/>
          </p:nvPr>
        </p:nvSpPr>
        <p:spPr>
          <a:xfrm>
            <a:off x="838200" y="365125"/>
            <a:ext cx="10515600" cy="1325563"/>
          </a:xfrm>
        </p:spPr>
        <p:txBody>
          <a:bodyPr/>
          <a:lstStyle/>
          <a:p>
            <a:r>
              <a:rPr lang="fr-FR" dirty="0"/>
              <a:t>Modifiez le style du titre</a:t>
            </a:r>
            <a:endParaRPr lang="fr-CA" dirty="0"/>
          </a:p>
        </p:txBody>
      </p:sp>
      <p:sp>
        <p:nvSpPr>
          <p:cNvPr id="21" name="Content Placeholder 17"/>
          <p:cNvSpPr>
            <a:spLocks noGrp="1"/>
          </p:cNvSpPr>
          <p:nvPr>
            <p:ph sz="quarter" idx="19" hasCustomPrompt="1"/>
          </p:nvPr>
        </p:nvSpPr>
        <p:spPr>
          <a:xfrm>
            <a:off x="2400099" y="3544200"/>
            <a:ext cx="6513166" cy="1379394"/>
          </a:xfrm>
        </p:spPr>
        <p:txBody>
          <a:bodyPr lIns="0" tIns="0" rIns="0" anchor="b">
            <a:noAutofit/>
          </a:bodyPr>
          <a:lstStyle>
            <a:lvl1pPr marL="0" indent="0">
              <a:lnSpc>
                <a:spcPct val="100000"/>
              </a:lnSpc>
              <a:spcBef>
                <a:spcPts val="0"/>
              </a:spcBef>
              <a:spcAft>
                <a:spcPts val="0"/>
              </a:spcAft>
              <a:buClr>
                <a:schemeClr val="bg1"/>
              </a:buClr>
              <a:buSzPct val="25000"/>
              <a:buNone/>
              <a:defRPr sz="1400" b="1" i="0" baseline="0">
                <a:latin typeface="Arial"/>
              </a:defRPr>
            </a:lvl1pPr>
            <a:lvl2pPr marL="0" indent="0">
              <a:lnSpc>
                <a:spcPct val="100000"/>
              </a:lnSpc>
              <a:spcBef>
                <a:spcPts val="0"/>
              </a:spcBef>
              <a:spcAft>
                <a:spcPts val="0"/>
              </a:spcAft>
              <a:buClr>
                <a:schemeClr val="bg1"/>
              </a:buClr>
              <a:buSzPct val="25000"/>
              <a:buFont typeface="Lucida Grande"/>
              <a:buNone/>
              <a:defRPr sz="1200" kern="0" baseline="0">
                <a:solidFill>
                  <a:srgbClr val="687F93"/>
                </a:solidFill>
                <a:latin typeface="Arial"/>
              </a:defRPr>
            </a:lvl2pPr>
            <a:lvl3pPr marL="46800" indent="0">
              <a:spcAft>
                <a:spcPts val="800"/>
              </a:spcAft>
              <a:buClrTx/>
              <a:buSzPct val="150000"/>
              <a:buFont typeface="Arial"/>
              <a:buNone/>
              <a:defRPr sz="1100" b="0" i="0" baseline="0">
                <a:solidFill>
                  <a:schemeClr val="tx1"/>
                </a:solidFill>
                <a:latin typeface="Arial"/>
              </a:defRPr>
            </a:lvl3pPr>
            <a:lvl4pPr marL="36000" indent="0">
              <a:spcBef>
                <a:spcPts val="0"/>
              </a:spcBef>
              <a:buClr>
                <a:schemeClr val="bg1"/>
              </a:buClr>
              <a:buSzPct val="25000"/>
              <a:buFont typeface="Lucida Grande"/>
              <a:buChar char=" "/>
              <a:defRPr sz="1600" b="0" i="0" baseline="30000">
                <a:solidFill>
                  <a:srgbClr val="687F93"/>
                </a:solidFill>
                <a:latin typeface="Arial"/>
              </a:defRPr>
            </a:lvl4pPr>
          </a:lstStyle>
          <a:p>
            <a:pPr lvl="0"/>
            <a:r>
              <a:rPr lang="fr-CA" dirty="0"/>
              <a:t>Cliquez pour changer le texte</a:t>
            </a:r>
          </a:p>
          <a:p>
            <a:pPr lvl="1"/>
            <a:r>
              <a:rPr lang="fr-CA" dirty="0"/>
              <a:t>Second </a:t>
            </a:r>
            <a:r>
              <a:rPr lang="fr-CA" dirty="0" err="1"/>
              <a:t>level</a:t>
            </a:r>
            <a:endParaRPr lang="fr-CA" dirty="0"/>
          </a:p>
        </p:txBody>
      </p:sp>
      <p:sp>
        <p:nvSpPr>
          <p:cNvPr id="22" name="Content Placeholder 17"/>
          <p:cNvSpPr>
            <a:spLocks noGrp="1"/>
          </p:cNvSpPr>
          <p:nvPr>
            <p:ph sz="quarter" idx="20" hasCustomPrompt="1"/>
          </p:nvPr>
        </p:nvSpPr>
        <p:spPr>
          <a:xfrm>
            <a:off x="2400099" y="2057567"/>
            <a:ext cx="6513166" cy="1379394"/>
          </a:xfrm>
        </p:spPr>
        <p:txBody>
          <a:bodyPr lIns="0" tIns="0" rIns="0" anchor="b">
            <a:noAutofit/>
          </a:bodyPr>
          <a:lstStyle>
            <a:lvl1pPr marL="0" indent="0">
              <a:lnSpc>
                <a:spcPct val="100000"/>
              </a:lnSpc>
              <a:spcBef>
                <a:spcPts val="0"/>
              </a:spcBef>
              <a:spcAft>
                <a:spcPts val="0"/>
              </a:spcAft>
              <a:buClr>
                <a:schemeClr val="bg1"/>
              </a:buClr>
              <a:buSzPct val="25000"/>
              <a:buNone/>
              <a:defRPr sz="1400" b="1" i="0" baseline="0">
                <a:latin typeface="Arial"/>
              </a:defRPr>
            </a:lvl1pPr>
            <a:lvl2pPr marL="0" indent="0">
              <a:lnSpc>
                <a:spcPct val="100000"/>
              </a:lnSpc>
              <a:spcBef>
                <a:spcPts val="0"/>
              </a:spcBef>
              <a:spcAft>
                <a:spcPts val="0"/>
              </a:spcAft>
              <a:buClr>
                <a:schemeClr val="bg1"/>
              </a:buClr>
              <a:buSzPct val="25000"/>
              <a:buFont typeface="Lucida Grande"/>
              <a:buNone/>
              <a:defRPr sz="1200" kern="0" baseline="0">
                <a:solidFill>
                  <a:srgbClr val="687F93"/>
                </a:solidFill>
                <a:latin typeface="Arial"/>
              </a:defRPr>
            </a:lvl2pPr>
            <a:lvl3pPr marL="46800" indent="0">
              <a:spcAft>
                <a:spcPts val="800"/>
              </a:spcAft>
              <a:buClrTx/>
              <a:buSzPct val="150000"/>
              <a:buFont typeface="Arial"/>
              <a:buNone/>
              <a:defRPr sz="1100" b="0" i="0" baseline="0">
                <a:solidFill>
                  <a:schemeClr val="tx1"/>
                </a:solidFill>
                <a:latin typeface="Arial"/>
              </a:defRPr>
            </a:lvl3pPr>
            <a:lvl4pPr marL="36000" indent="0">
              <a:spcBef>
                <a:spcPts val="0"/>
              </a:spcBef>
              <a:buClr>
                <a:schemeClr val="bg1"/>
              </a:buClr>
              <a:buSzPct val="25000"/>
              <a:buFont typeface="Lucida Grande"/>
              <a:buChar char=" "/>
              <a:defRPr sz="1600" b="0" i="0" baseline="30000">
                <a:solidFill>
                  <a:srgbClr val="687F93"/>
                </a:solidFill>
                <a:latin typeface="Arial"/>
              </a:defRPr>
            </a:lvl4pPr>
          </a:lstStyle>
          <a:p>
            <a:pPr lvl="0"/>
            <a:r>
              <a:rPr lang="fr-CA" dirty="0"/>
              <a:t>Cliquez pour changer le texte</a:t>
            </a:r>
          </a:p>
          <a:p>
            <a:pPr lvl="1"/>
            <a:r>
              <a:rPr lang="fr-CA" dirty="0"/>
              <a:t>Second </a:t>
            </a:r>
            <a:r>
              <a:rPr lang="fr-CA" dirty="0" err="1"/>
              <a:t>level</a:t>
            </a:r>
            <a:endParaRPr lang="fr-CA" dirty="0"/>
          </a:p>
        </p:txBody>
      </p:sp>
    </p:spTree>
    <p:extLst>
      <p:ext uri="{BB962C8B-B14F-4D97-AF65-F5344CB8AC3E}">
        <p14:creationId xmlns:p14="http://schemas.microsoft.com/office/powerpoint/2010/main" val="3110264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Modifiez le style du titre</a:t>
            </a:r>
            <a:endParaRPr lang="fr-CA" dirty="0"/>
          </a:p>
        </p:txBody>
      </p:sp>
      <p:sp>
        <p:nvSpPr>
          <p:cNvPr id="3" name="Espace réservé du contenu 2"/>
          <p:cNvSpPr>
            <a:spLocks noGrp="1"/>
          </p:cNvSpPr>
          <p:nvPr>
            <p:ph sz="half" idx="1"/>
          </p:nvPr>
        </p:nvSpPr>
        <p:spPr>
          <a:xfrm>
            <a:off x="838200" y="1983600"/>
            <a:ext cx="5181600" cy="4173065"/>
          </a:xfrm>
        </p:spPr>
        <p:txBody>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A" dirty="0"/>
          </a:p>
        </p:txBody>
      </p:sp>
      <p:sp>
        <p:nvSpPr>
          <p:cNvPr id="4" name="Espace réservé du contenu 3"/>
          <p:cNvSpPr>
            <a:spLocks noGrp="1"/>
          </p:cNvSpPr>
          <p:nvPr>
            <p:ph sz="half" idx="2"/>
          </p:nvPr>
        </p:nvSpPr>
        <p:spPr>
          <a:xfrm>
            <a:off x="6172200" y="1983600"/>
            <a:ext cx="5181600" cy="4173065"/>
          </a:xfrm>
        </p:spPr>
        <p:txBody>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A" dirty="0"/>
          </a:p>
        </p:txBody>
      </p:sp>
      <p:sp>
        <p:nvSpPr>
          <p:cNvPr id="7" name="Espace réservé du numéro de diapositive 6"/>
          <p:cNvSpPr>
            <a:spLocks noGrp="1"/>
          </p:cNvSpPr>
          <p:nvPr>
            <p:ph type="sldNum" sz="quarter" idx="12"/>
          </p:nvPr>
        </p:nvSpPr>
        <p:spPr/>
        <p:txBody>
          <a:bodyPr/>
          <a:lstStyle/>
          <a:p>
            <a:fld id="{D85705BD-2071-43D6-AEBE-3317E854675D}" type="slidenum">
              <a:rPr lang="fr-CA" smtClean="0"/>
              <a:t>‹n°›</a:t>
            </a:fld>
            <a:endParaRPr lang="fr-CA"/>
          </a:p>
        </p:txBody>
      </p:sp>
    </p:spTree>
    <p:extLst>
      <p:ext uri="{BB962C8B-B14F-4D97-AF65-F5344CB8AC3E}">
        <p14:creationId xmlns:p14="http://schemas.microsoft.com/office/powerpoint/2010/main" val="3445825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p:cNvSpPr>
            <a:spLocks noGrp="1"/>
          </p:cNvSpPr>
          <p:nvPr>
            <p:ph type="body" idx="1"/>
          </p:nvPr>
        </p:nvSpPr>
        <p:spPr>
          <a:xfrm>
            <a:off x="839788" y="19836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807511"/>
            <a:ext cx="5157787" cy="338215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p:cNvSpPr>
            <a:spLocks noGrp="1"/>
          </p:cNvSpPr>
          <p:nvPr>
            <p:ph type="body" sz="quarter" idx="3"/>
          </p:nvPr>
        </p:nvSpPr>
        <p:spPr>
          <a:xfrm>
            <a:off x="6172200" y="19836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807511"/>
            <a:ext cx="5183188" cy="338215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9" name="Espace réservé du numéro de diapositive 8"/>
          <p:cNvSpPr>
            <a:spLocks noGrp="1"/>
          </p:cNvSpPr>
          <p:nvPr>
            <p:ph type="sldNum" sz="quarter" idx="12"/>
          </p:nvPr>
        </p:nvSpPr>
        <p:spPr/>
        <p:txBody>
          <a:bodyPr/>
          <a:lstStyle/>
          <a:p>
            <a:fld id="{D85705BD-2071-43D6-AEBE-3317E854675D}" type="slidenum">
              <a:rPr lang="fr-CA" smtClean="0"/>
              <a:t>‹n°›</a:t>
            </a:fld>
            <a:endParaRPr lang="fr-CA"/>
          </a:p>
        </p:txBody>
      </p:sp>
    </p:spTree>
    <p:extLst>
      <p:ext uri="{BB962C8B-B14F-4D97-AF65-F5344CB8AC3E}">
        <p14:creationId xmlns:p14="http://schemas.microsoft.com/office/powerpoint/2010/main" val="4221975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5" name="Espace réservé du numéro de diapositive 4"/>
          <p:cNvSpPr>
            <a:spLocks noGrp="1"/>
          </p:cNvSpPr>
          <p:nvPr>
            <p:ph type="sldNum" sz="quarter" idx="12"/>
          </p:nvPr>
        </p:nvSpPr>
        <p:spPr/>
        <p:txBody>
          <a:bodyPr/>
          <a:lstStyle/>
          <a:p>
            <a:fld id="{D85705BD-2071-43D6-AEBE-3317E854675D}" type="slidenum">
              <a:rPr lang="fr-CA" smtClean="0"/>
              <a:t>‹n°›</a:t>
            </a:fld>
            <a:endParaRPr lang="fr-CA"/>
          </a:p>
        </p:txBody>
      </p:sp>
    </p:spTree>
    <p:extLst>
      <p:ext uri="{BB962C8B-B14F-4D97-AF65-F5344CB8AC3E}">
        <p14:creationId xmlns:p14="http://schemas.microsoft.com/office/powerpoint/2010/main" val="1322187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D85705BD-2071-43D6-AEBE-3317E854675D}" type="slidenum">
              <a:rPr lang="fr-CA" smtClean="0"/>
              <a:t>‹n°›</a:t>
            </a:fld>
            <a:endParaRPr lang="fr-CA"/>
          </a:p>
        </p:txBody>
      </p:sp>
    </p:spTree>
    <p:extLst>
      <p:ext uri="{BB962C8B-B14F-4D97-AF65-F5344CB8AC3E}">
        <p14:creationId xmlns:p14="http://schemas.microsoft.com/office/powerpoint/2010/main" val="952132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u avec légende">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183188" y="2057400"/>
            <a:ext cx="6172200" cy="38036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A"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7" name="Espace réservé du numéro de diapositive 6"/>
          <p:cNvSpPr>
            <a:spLocks noGrp="1"/>
          </p:cNvSpPr>
          <p:nvPr>
            <p:ph type="sldNum" sz="quarter" idx="12"/>
          </p:nvPr>
        </p:nvSpPr>
        <p:spPr/>
        <p:txBody>
          <a:bodyPr/>
          <a:lstStyle/>
          <a:p>
            <a:fld id="{D85705BD-2071-43D6-AEBE-3317E854675D}" type="slidenum">
              <a:rPr lang="fr-CA" smtClean="0"/>
              <a:t>‹n°›</a:t>
            </a:fld>
            <a:endParaRPr lang="fr-CA"/>
          </a:p>
        </p:txBody>
      </p:sp>
      <p:sp>
        <p:nvSpPr>
          <p:cNvPr id="6" name="Titre 1"/>
          <p:cNvSpPr>
            <a:spLocks noGrp="1"/>
          </p:cNvSpPr>
          <p:nvPr>
            <p:ph type="title"/>
          </p:nvPr>
        </p:nvSpPr>
        <p:spPr>
          <a:xfrm>
            <a:off x="838200" y="365125"/>
            <a:ext cx="10515600" cy="1325563"/>
          </a:xfrm>
        </p:spPr>
        <p:txBody>
          <a:bodyPr/>
          <a:lstStyle/>
          <a:p>
            <a:r>
              <a:rPr lang="fr-FR"/>
              <a:t>Modifiez le style du titre</a:t>
            </a:r>
            <a:endParaRPr lang="fr-CA"/>
          </a:p>
        </p:txBody>
      </p:sp>
    </p:spTree>
    <p:extLst>
      <p:ext uri="{BB962C8B-B14F-4D97-AF65-F5344CB8AC3E}">
        <p14:creationId xmlns:p14="http://schemas.microsoft.com/office/powerpoint/2010/main" val="3511311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1690688"/>
          </a:xfrm>
          <a:prstGeom prst="rect">
            <a:avLst/>
          </a:prstGeom>
          <a:solidFill>
            <a:srgbClr val="FFFED2"/>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dirty="0"/>
              <a:t>Modifiez le style du titre</a:t>
            </a:r>
            <a:endParaRPr lang="fr-CA" dirty="0"/>
          </a:p>
        </p:txBody>
      </p:sp>
      <p:sp>
        <p:nvSpPr>
          <p:cNvPr id="3" name="Espace réservé du texte 2"/>
          <p:cNvSpPr>
            <a:spLocks noGrp="1"/>
          </p:cNvSpPr>
          <p:nvPr>
            <p:ph type="body" idx="1"/>
          </p:nvPr>
        </p:nvSpPr>
        <p:spPr>
          <a:xfrm>
            <a:off x="838200" y="1984443"/>
            <a:ext cx="10515600" cy="4192520"/>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A"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000">
                <a:solidFill>
                  <a:schemeClr val="tx1">
                    <a:tint val="75000"/>
                  </a:schemeClr>
                </a:solidFill>
                <a:latin typeface="Arial" panose="020B0604020202020204" pitchFamily="34" charset="0"/>
                <a:cs typeface="Arial" panose="020B0604020202020204" pitchFamily="34" charset="0"/>
              </a:defRPr>
            </a:lvl1pPr>
          </a:lstStyle>
          <a:p>
            <a:fld id="{D85705BD-2071-43D6-AEBE-3317E854675D}" type="slidenum">
              <a:rPr lang="fr-CA" smtClean="0"/>
              <a:pPr/>
              <a:t>‹n°›</a:t>
            </a:fld>
            <a:endParaRPr lang="fr-CA"/>
          </a:p>
        </p:txBody>
      </p:sp>
      <p:sp>
        <p:nvSpPr>
          <p:cNvPr id="8" name="Rectangle 7"/>
          <p:cNvSpPr/>
          <p:nvPr userDrawn="1"/>
        </p:nvSpPr>
        <p:spPr>
          <a:xfrm>
            <a:off x="838200" y="1836221"/>
            <a:ext cx="1188000" cy="57884"/>
          </a:xfrm>
          <a:prstGeom prst="rect">
            <a:avLst/>
          </a:prstGeom>
          <a:solidFill>
            <a:srgbClr val="687F9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Image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838200" y="6288310"/>
            <a:ext cx="937251" cy="501203"/>
          </a:xfrm>
          <a:prstGeom prst="rect">
            <a:avLst/>
          </a:prstGeom>
        </p:spPr>
      </p:pic>
    </p:spTree>
    <p:extLst>
      <p:ext uri="{BB962C8B-B14F-4D97-AF65-F5344CB8AC3E}">
        <p14:creationId xmlns:p14="http://schemas.microsoft.com/office/powerpoint/2010/main" val="2889223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52" r:id="rId5"/>
    <p:sldLayoutId id="2147483653" r:id="rId6"/>
    <p:sldLayoutId id="2147483654" r:id="rId7"/>
    <p:sldLayoutId id="2147483655" r:id="rId8"/>
    <p:sldLayoutId id="2147483656" r:id="rId9"/>
    <p:sldLayoutId id="2147483657" r:id="rId10"/>
    <p:sldLayoutId id="2147483658" r:id="rId11"/>
    <p:sldLayoutId id="2147483660" r:id="rId12"/>
    <p:sldLayoutId id="2147483661" r:id="rId13"/>
  </p:sldLayoutIdLst>
  <p:txStyles>
    <p:titleStyle>
      <a:lvl1pPr algn="l" defTabSz="914400" rtl="0" eaLnBrk="1" latinLnBrk="0" hangingPunct="1">
        <a:lnSpc>
          <a:spcPct val="90000"/>
        </a:lnSpc>
        <a:spcBef>
          <a:spcPct val="0"/>
        </a:spcBef>
        <a:buNone/>
        <a:defRPr sz="3200" b="1" kern="1200">
          <a:solidFill>
            <a:schemeClr val="accent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lnSpc>
          <a:spcPct val="90000"/>
        </a:lnSpc>
        <a:spcBef>
          <a:spcPts val="600"/>
        </a:spcBef>
        <a:spcAft>
          <a:spcPts val="600"/>
        </a:spcAft>
        <a:buClr>
          <a:schemeClr val="tx1"/>
        </a:buClr>
        <a:buFont typeface="Wingdings" panose="05000000000000000000" pitchFamily="2" charset="2"/>
        <a:buChar char="§"/>
        <a:defRPr sz="2400" b="1"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600"/>
        </a:spcBef>
        <a:spcAft>
          <a:spcPts val="600"/>
        </a:spcAft>
        <a:buClr>
          <a:schemeClr val="accent1"/>
        </a:buClr>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600"/>
        </a:spcBef>
        <a:spcAft>
          <a:spcPts val="600"/>
        </a:spcAft>
        <a:buClr>
          <a:schemeClr val="tx2"/>
        </a:buClr>
        <a:buFont typeface="Wingdings" panose="05000000000000000000" pitchFamily="2" charset="2"/>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600"/>
        </a:spcBef>
        <a:spcAft>
          <a:spcPts val="600"/>
        </a:spcAft>
        <a:buClr>
          <a:schemeClr val="accent1"/>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600"/>
        </a:spcBef>
        <a:spcAft>
          <a:spcPts val="600"/>
        </a:spcAft>
        <a:buClr>
          <a:schemeClr val="tx2"/>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notesSlide" Target="../notesSlides/notesSlide9.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6.jpeg"/><Relationship Id="rId5" Type="http://schemas.openxmlformats.org/officeDocument/2006/relationships/notesSlide" Target="../notesSlides/notesSlide10.xml"/><Relationship Id="rId4"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p:txBody>
          <a:bodyPr/>
          <a:lstStyle/>
          <a:p>
            <a:r>
              <a:rPr lang="fr-CA" b="1" dirty="0" err="1"/>
              <a:t>Indigenous</a:t>
            </a:r>
            <a:r>
              <a:rPr lang="fr-CA" b="1" dirty="0"/>
              <a:t> </a:t>
            </a:r>
            <a:r>
              <a:rPr lang="fr-CA" b="1" dirty="0" err="1"/>
              <a:t>Peoples</a:t>
            </a:r>
            <a:r>
              <a:rPr lang="fr-CA" b="1" dirty="0"/>
              <a:t> in Canadian Law:</a:t>
            </a:r>
            <a:br>
              <a:rPr lang="fr-CA" b="1" dirty="0"/>
            </a:br>
            <a:r>
              <a:rPr lang="fr-CA" b="1" dirty="0"/>
              <a:t>The </a:t>
            </a:r>
            <a:r>
              <a:rPr lang="fr-CA" b="1" dirty="0" err="1"/>
              <a:t>Years</a:t>
            </a:r>
            <a:r>
              <a:rPr lang="fr-CA" b="1" dirty="0"/>
              <a:t> 2020-2022 in Review</a:t>
            </a:r>
          </a:p>
        </p:txBody>
      </p:sp>
      <p:sp>
        <p:nvSpPr>
          <p:cNvPr id="5" name="Sous-titre 4"/>
          <p:cNvSpPr>
            <a:spLocks noGrp="1"/>
          </p:cNvSpPr>
          <p:nvPr>
            <p:ph type="subTitle" idx="1"/>
            <p:custDataLst>
              <p:tags r:id="rId2"/>
            </p:custDataLst>
          </p:nvPr>
        </p:nvSpPr>
        <p:spPr/>
        <p:txBody>
          <a:bodyPr/>
          <a:lstStyle/>
          <a:p>
            <a:r>
              <a:rPr lang="fr-CA" dirty="0" err="1"/>
              <a:t>November</a:t>
            </a:r>
            <a:r>
              <a:rPr lang="fr-CA" dirty="0"/>
              <a:t> 21, 2022 (by </a:t>
            </a:r>
            <a:r>
              <a:rPr lang="fr-CA" dirty="0" err="1"/>
              <a:t>videoconference</a:t>
            </a:r>
            <a:r>
              <a:rPr lang="fr-CA" dirty="0"/>
              <a:t>)</a:t>
            </a:r>
          </a:p>
          <a:p>
            <a:r>
              <a:rPr lang="fr-CA" dirty="0"/>
              <a:t>Me Caroline Briand</a:t>
            </a:r>
          </a:p>
        </p:txBody>
      </p:sp>
    </p:spTree>
    <p:extLst>
      <p:ext uri="{BB962C8B-B14F-4D97-AF65-F5344CB8AC3E}">
        <p14:creationId xmlns:p14="http://schemas.microsoft.com/office/powerpoint/2010/main" val="241826361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2"/>
                                        </p:tgtEl>
                                      </p:cBhvr>
                                    </p:animEffect>
                                    <p:anim calcmode="lin" valueType="num">
                                      <p:cBhvr>
                                        <p:cTn id="7" dur="1000"/>
                                        <p:tgtEl>
                                          <p:spTgt spid="2"/>
                                        </p:tgtEl>
                                        <p:attrNameLst>
                                          <p:attrName>ppt_x</p:attrName>
                                        </p:attrNameLst>
                                      </p:cBhvr>
                                      <p:tavLst>
                                        <p:tav tm="0">
                                          <p:val>
                                            <p:strVal val="ppt_x"/>
                                          </p:val>
                                        </p:tav>
                                        <p:tav tm="100000">
                                          <p:val>
                                            <p:strVal val="ppt_x"/>
                                          </p:val>
                                        </p:tav>
                                      </p:tavLst>
                                    </p:anim>
                                    <p:anim calcmode="lin" valueType="num">
                                      <p:cBhvr>
                                        <p:cTn id="8" dur="1000"/>
                                        <p:tgtEl>
                                          <p:spTgt spid="2"/>
                                        </p:tgtEl>
                                        <p:attrNameLst>
                                          <p:attrName>ppt_y</p:attrName>
                                        </p:attrNameLst>
                                      </p:cBhvr>
                                      <p:tavLst>
                                        <p:tav tm="0">
                                          <p:val>
                                            <p:strVal val="ppt_y"/>
                                          </p:val>
                                        </p:tav>
                                        <p:tav tm="100000">
                                          <p:val>
                                            <p:strVal val="ppt_y+.1"/>
                                          </p:val>
                                        </p:tav>
                                      </p:tavLst>
                                    </p:anim>
                                    <p:set>
                                      <p:cBhvr>
                                        <p:cTn id="9"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lstStyle/>
          <a:p>
            <a:r>
              <a:rPr lang="fr-CA" dirty="0"/>
              <a:t>2. Strategic </a:t>
            </a:r>
            <a:r>
              <a:rPr lang="fr-CA" dirty="0" err="1"/>
              <a:t>considerations</a:t>
            </a:r>
            <a:r>
              <a:rPr lang="fr-CA" dirty="0"/>
              <a:t> in </a:t>
            </a:r>
            <a:r>
              <a:rPr lang="fr-CA" dirty="0" err="1"/>
              <a:t>Indigenous</a:t>
            </a:r>
            <a:r>
              <a:rPr lang="fr-CA" dirty="0"/>
              <a:t> </a:t>
            </a:r>
            <a:r>
              <a:rPr lang="fr-CA" dirty="0" err="1"/>
              <a:t>rights</a:t>
            </a:r>
            <a:r>
              <a:rPr lang="fr-CA" dirty="0"/>
              <a:t> </a:t>
            </a:r>
            <a:r>
              <a:rPr lang="fr-CA" dirty="0" err="1"/>
              <a:t>litigation</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a:bodyPr>
          <a:lstStyle/>
          <a:p>
            <a:pPr marL="0" indent="0">
              <a:buNone/>
            </a:pPr>
            <a:r>
              <a:rPr lang="en-CA" b="1" i="1" dirty="0">
                <a:effectLst/>
                <a:latin typeface="Arial" panose="020B0604020202020204" pitchFamily="34" charset="0"/>
                <a:ea typeface="Arial" panose="020B0604020202020204" pitchFamily="34" charset="0"/>
                <a:cs typeface="Times New Roman" panose="02020603050405020304" pitchFamily="18" charset="0"/>
              </a:rPr>
              <a:t>Southwind v. Canada</a:t>
            </a:r>
            <a:r>
              <a:rPr lang="en-CA" b="1" dirty="0">
                <a:effectLst/>
                <a:latin typeface="Arial" panose="020B0604020202020204" pitchFamily="34" charset="0"/>
                <a:ea typeface="Arial" panose="020B0604020202020204" pitchFamily="34" charset="0"/>
                <a:cs typeface="Times New Roman" panose="02020603050405020304" pitchFamily="18" charset="0"/>
              </a:rPr>
              <a:t> (cont’d)</a:t>
            </a:r>
          </a:p>
          <a:p>
            <a:pPr marL="0" indent="0">
              <a:buNone/>
            </a:pPr>
            <a:endParaRPr lang="en-CA" sz="2000" dirty="0">
              <a:cs typeface="Times New Roman" panose="02020603050405020304" pitchFamily="18" charset="0"/>
            </a:endParaRPr>
          </a:p>
          <a:p>
            <a:pPr marL="0" marR="0" indent="0" algn="just">
              <a:spcBef>
                <a:spcPts val="0"/>
              </a:spcBef>
              <a:spcAft>
                <a:spcPts val="0"/>
              </a:spcAft>
              <a:buNone/>
            </a:pPr>
            <a:r>
              <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Dissent (Côté J.)</a:t>
            </a:r>
            <a:endPar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spcBef>
                <a:spcPts val="0"/>
              </a:spcBef>
              <a:spcAft>
                <a:spcPts val="1200"/>
              </a:spcAft>
              <a:buNone/>
            </a:pPr>
            <a:endPar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gn="just">
              <a:spcBef>
                <a:spcPts val="0"/>
              </a:spcBef>
              <a:spcAft>
                <a:spcPts val="12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The majority focused on a general loss of opportunity to negotiate rather than the loss of opportunity to claim value from the hydroelectricity produced</a:t>
            </a:r>
          </a:p>
          <a:p>
            <a:pPr marL="342900" marR="0" lvl="0" indent="-342900" algn="just">
              <a:spcBef>
                <a:spcPts val="0"/>
              </a:spcBef>
              <a:spcAft>
                <a:spcPts val="12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TJ did not commit any reviewable error. </a:t>
            </a:r>
            <a:r>
              <a:rPr lang="en-CA" sz="1800" b="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Entitled to general deference on appeal given the length of the trial</a:t>
            </a:r>
          </a:p>
        </p:txBody>
      </p:sp>
    </p:spTree>
    <p:extLst>
      <p:ext uri="{BB962C8B-B14F-4D97-AF65-F5344CB8AC3E}">
        <p14:creationId xmlns:p14="http://schemas.microsoft.com/office/powerpoint/2010/main" val="709630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lstStyle/>
          <a:p>
            <a:r>
              <a:rPr lang="fr-CA" dirty="0"/>
              <a:t>2. Strategic </a:t>
            </a:r>
            <a:r>
              <a:rPr lang="fr-CA" dirty="0" err="1"/>
              <a:t>considerations</a:t>
            </a:r>
            <a:r>
              <a:rPr lang="fr-CA" dirty="0"/>
              <a:t> in </a:t>
            </a:r>
            <a:r>
              <a:rPr lang="fr-CA" dirty="0" err="1"/>
              <a:t>Indigenous</a:t>
            </a:r>
            <a:r>
              <a:rPr lang="fr-CA" dirty="0"/>
              <a:t> </a:t>
            </a:r>
            <a:r>
              <a:rPr lang="fr-CA" dirty="0" err="1"/>
              <a:t>rights</a:t>
            </a:r>
            <a:r>
              <a:rPr lang="fr-CA" dirty="0"/>
              <a:t> </a:t>
            </a:r>
            <a:r>
              <a:rPr lang="fr-CA" dirty="0" err="1"/>
              <a:t>litigation</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a:bodyPr>
          <a:lstStyle/>
          <a:p>
            <a:pPr marL="0" indent="0">
              <a:buNone/>
            </a:pPr>
            <a:r>
              <a:rPr lang="en-CA" b="1" dirty="0">
                <a:effectLst/>
                <a:latin typeface="Arial" panose="020B0604020202020204" pitchFamily="34" charset="0"/>
                <a:ea typeface="Arial" panose="020B0604020202020204" pitchFamily="34" charset="0"/>
                <a:cs typeface="Times New Roman" panose="02020603050405020304" pitchFamily="18" charset="0"/>
              </a:rPr>
              <a:t>Advanced Costs: </a:t>
            </a:r>
            <a:br>
              <a:rPr lang="en-CA" b="1" dirty="0">
                <a:effectLst/>
                <a:latin typeface="Arial" panose="020B0604020202020204" pitchFamily="34" charset="0"/>
                <a:ea typeface="Arial" panose="020B0604020202020204" pitchFamily="34" charset="0"/>
                <a:cs typeface="Times New Roman" panose="02020603050405020304" pitchFamily="18" charset="0"/>
              </a:rPr>
            </a:br>
            <a:r>
              <a:rPr lang="en-CA" b="1" i="1" dirty="0">
                <a:effectLst/>
                <a:latin typeface="Arial" panose="020B0604020202020204" pitchFamily="34" charset="0"/>
                <a:ea typeface="Arial" panose="020B0604020202020204" pitchFamily="34" charset="0"/>
                <a:cs typeface="Times New Roman" panose="02020603050405020304" pitchFamily="18" charset="0"/>
              </a:rPr>
              <a:t>Anderson v. Alberta</a:t>
            </a:r>
            <a:r>
              <a:rPr lang="en-CA" b="1" dirty="0">
                <a:effectLst/>
                <a:latin typeface="Arial" panose="020B0604020202020204" pitchFamily="34" charset="0"/>
                <a:ea typeface="Arial" panose="020B0604020202020204" pitchFamily="34" charset="0"/>
                <a:cs typeface="Times New Roman" panose="02020603050405020304" pitchFamily="18" charset="0"/>
              </a:rPr>
              <a:t>, 2022 SCC 6</a:t>
            </a:r>
          </a:p>
          <a:p>
            <a:pPr marL="0" indent="0">
              <a:buNone/>
            </a:pPr>
            <a:endParaRPr lang="en-CA" sz="2000" dirty="0">
              <a:cs typeface="Times New Roman" panose="02020603050405020304" pitchFamily="18" charset="0"/>
            </a:endParaRPr>
          </a:p>
          <a:p>
            <a:pPr marL="0" marR="0" indent="0" algn="just">
              <a:spcBef>
                <a:spcPts val="0"/>
              </a:spcBef>
              <a:spcAft>
                <a:spcPts val="0"/>
              </a:spcAft>
              <a:buNone/>
            </a:pPr>
            <a:r>
              <a:rPr lang="en-CA" sz="180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Facts:</a:t>
            </a:r>
          </a:p>
          <a:p>
            <a:pPr marL="0" marR="0" indent="0" algn="just">
              <a:spcBef>
                <a:spcPts val="0"/>
              </a:spcBef>
              <a:spcAft>
                <a:spcPts val="0"/>
              </a:spcAft>
              <a:buNone/>
            </a:pPr>
            <a:endPar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gn="just">
              <a:spcBef>
                <a:spcPts val="0"/>
              </a:spcBef>
              <a:spcAft>
                <a:spcPts val="12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Beaver Lake Cree Nation applies for advanced costs to fund its litigation under s. 35 of the 1982 Constitution.</a:t>
            </a:r>
          </a:p>
          <a:p>
            <a:pPr marL="342900" marR="0" lvl="0" indent="-342900" algn="just">
              <a:spcBef>
                <a:spcPts val="0"/>
              </a:spcBef>
              <a:spcAft>
                <a:spcPts val="12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The case is originally a land claim by the Beaver Lake Cree nation alleging that the Crown allowed traditional lands to be taken up for industrial or resource development purposes (para 9).</a:t>
            </a:r>
          </a:p>
        </p:txBody>
      </p:sp>
    </p:spTree>
    <p:extLst>
      <p:ext uri="{BB962C8B-B14F-4D97-AF65-F5344CB8AC3E}">
        <p14:creationId xmlns:p14="http://schemas.microsoft.com/office/powerpoint/2010/main" val="2430284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lstStyle/>
          <a:p>
            <a:r>
              <a:rPr lang="fr-CA" dirty="0"/>
              <a:t>2. Strategic </a:t>
            </a:r>
            <a:r>
              <a:rPr lang="fr-CA" dirty="0" err="1"/>
              <a:t>considerations</a:t>
            </a:r>
            <a:r>
              <a:rPr lang="fr-CA" dirty="0"/>
              <a:t> in </a:t>
            </a:r>
            <a:r>
              <a:rPr lang="fr-CA" dirty="0" err="1"/>
              <a:t>Indigenous</a:t>
            </a:r>
            <a:r>
              <a:rPr lang="fr-CA" dirty="0"/>
              <a:t> </a:t>
            </a:r>
            <a:r>
              <a:rPr lang="fr-CA" dirty="0" err="1"/>
              <a:t>rights</a:t>
            </a:r>
            <a:r>
              <a:rPr lang="fr-CA" dirty="0"/>
              <a:t> </a:t>
            </a:r>
            <a:r>
              <a:rPr lang="fr-CA" dirty="0" err="1"/>
              <a:t>litigation</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a:bodyPr>
          <a:lstStyle/>
          <a:p>
            <a:pPr marL="0" indent="0">
              <a:buNone/>
            </a:pPr>
            <a:r>
              <a:rPr lang="en-CA" b="1" i="1" dirty="0">
                <a:effectLst/>
                <a:latin typeface="Arial" panose="020B0604020202020204" pitchFamily="34" charset="0"/>
                <a:ea typeface="Arial" panose="020B0604020202020204" pitchFamily="34" charset="0"/>
                <a:cs typeface="Times New Roman" panose="02020603050405020304" pitchFamily="18" charset="0"/>
              </a:rPr>
              <a:t>Anderson v. Alberta</a:t>
            </a:r>
            <a:r>
              <a:rPr lang="en-CA" b="1" dirty="0">
                <a:effectLst/>
                <a:latin typeface="Arial" panose="020B0604020202020204" pitchFamily="34" charset="0"/>
                <a:ea typeface="Arial" panose="020B0604020202020204" pitchFamily="34" charset="0"/>
                <a:cs typeface="Times New Roman" panose="02020603050405020304" pitchFamily="18" charset="0"/>
              </a:rPr>
              <a:t> (cont’d)</a:t>
            </a:r>
          </a:p>
          <a:p>
            <a:pPr marL="0" indent="0">
              <a:buNone/>
            </a:pPr>
            <a:endParaRPr lang="en-CA" sz="2000" dirty="0">
              <a:cs typeface="Times New Roman" panose="02020603050405020304" pitchFamily="18" charset="0"/>
            </a:endParaRPr>
          </a:p>
          <a:p>
            <a:pPr marL="0" marR="0" indent="0" algn="just">
              <a:spcBef>
                <a:spcPts val="0"/>
              </a:spcBef>
              <a:spcAft>
                <a:spcPts val="0"/>
              </a:spcAft>
              <a:buNone/>
            </a:pPr>
            <a:r>
              <a:rPr lang="en-CA" sz="180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Previous decisions:</a:t>
            </a:r>
          </a:p>
          <a:p>
            <a:pPr marL="0" marR="0" indent="0" algn="just">
              <a:spcBef>
                <a:spcPts val="0"/>
              </a:spcBef>
              <a:spcAft>
                <a:spcPts val="0"/>
              </a:spcAft>
              <a:buNone/>
            </a:pPr>
            <a:endPar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gn="just">
              <a:spcBef>
                <a:spcPts val="0"/>
              </a:spcBef>
              <a:spcAft>
                <a:spcPts val="12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The case management judge stated that the case had public importance (para 11) relying on </a:t>
            </a:r>
            <a:r>
              <a:rPr lang="en-CA" sz="1800" b="0" i="1"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Okanagan </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and </a:t>
            </a:r>
            <a:r>
              <a:rPr lang="en-CA" sz="1800" b="0" i="1"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Little Sisters Books and art Emporium v Canada</a:t>
            </a:r>
            <a:endPar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gn="just">
              <a:spcBef>
                <a:spcPts val="0"/>
              </a:spcBef>
              <a:spcAft>
                <a:spcPts val="12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On the factor of </a:t>
            </a:r>
            <a:r>
              <a:rPr lang="en-CA" sz="1800" b="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impecuniosity</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the judge found that the </a:t>
            </a:r>
            <a:r>
              <a:rPr lang="en-CA" sz="1800" b="0" dirty="0" err="1">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FNhad</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many pressing needs and could not fund the litigation throughout and thus awarded advanced costs (para 13)</a:t>
            </a:r>
          </a:p>
          <a:p>
            <a:pPr marL="342900" marR="0" lvl="0" indent="-342900" algn="just">
              <a:spcBef>
                <a:spcPts val="0"/>
              </a:spcBef>
              <a:spcAft>
                <a:spcPts val="12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Overturned by the ABCA</a:t>
            </a:r>
          </a:p>
        </p:txBody>
      </p:sp>
    </p:spTree>
    <p:extLst>
      <p:ext uri="{BB962C8B-B14F-4D97-AF65-F5344CB8AC3E}">
        <p14:creationId xmlns:p14="http://schemas.microsoft.com/office/powerpoint/2010/main" val="438975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lstStyle/>
          <a:p>
            <a:r>
              <a:rPr lang="fr-CA" dirty="0"/>
              <a:t>2. Strategic </a:t>
            </a:r>
            <a:r>
              <a:rPr lang="fr-CA" dirty="0" err="1"/>
              <a:t>considerations</a:t>
            </a:r>
            <a:r>
              <a:rPr lang="fr-CA" dirty="0"/>
              <a:t> in </a:t>
            </a:r>
            <a:r>
              <a:rPr lang="fr-CA" dirty="0" err="1"/>
              <a:t>Indigenous</a:t>
            </a:r>
            <a:r>
              <a:rPr lang="fr-CA" dirty="0"/>
              <a:t> </a:t>
            </a:r>
            <a:r>
              <a:rPr lang="fr-CA" dirty="0" err="1"/>
              <a:t>rights</a:t>
            </a:r>
            <a:r>
              <a:rPr lang="fr-CA" dirty="0"/>
              <a:t> </a:t>
            </a:r>
            <a:r>
              <a:rPr lang="fr-CA" dirty="0" err="1"/>
              <a:t>litigation</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a:bodyPr>
          <a:lstStyle/>
          <a:p>
            <a:pPr marL="0" indent="0">
              <a:buNone/>
            </a:pPr>
            <a:r>
              <a:rPr lang="en-CA" b="1" i="1" dirty="0">
                <a:effectLst/>
                <a:latin typeface="Arial" panose="020B0604020202020204" pitchFamily="34" charset="0"/>
                <a:ea typeface="Arial" panose="020B0604020202020204" pitchFamily="34" charset="0"/>
                <a:cs typeface="Times New Roman" panose="02020603050405020304" pitchFamily="18" charset="0"/>
              </a:rPr>
              <a:t>Anderson v. Alberta</a:t>
            </a:r>
            <a:r>
              <a:rPr lang="en-CA" b="1" dirty="0">
                <a:effectLst/>
                <a:latin typeface="Arial" panose="020B0604020202020204" pitchFamily="34" charset="0"/>
                <a:ea typeface="Arial" panose="020B0604020202020204" pitchFamily="34" charset="0"/>
                <a:cs typeface="Times New Roman" panose="02020603050405020304" pitchFamily="18" charset="0"/>
              </a:rPr>
              <a:t> (cont’d)</a:t>
            </a:r>
          </a:p>
          <a:p>
            <a:pPr marL="0" indent="0">
              <a:buNone/>
            </a:pPr>
            <a:endParaRPr lang="en-CA" sz="2000" dirty="0">
              <a:cs typeface="Times New Roman" panose="02020603050405020304" pitchFamily="18" charset="0"/>
            </a:endParaRPr>
          </a:p>
          <a:p>
            <a:pPr marL="0" marR="0" indent="0" algn="just">
              <a:spcBef>
                <a:spcPts val="0"/>
              </a:spcBef>
              <a:spcAft>
                <a:spcPts val="0"/>
              </a:spcAft>
              <a:buNone/>
            </a:pPr>
            <a:r>
              <a:rPr lang="en-CA" sz="180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Issue:</a:t>
            </a:r>
          </a:p>
          <a:p>
            <a:pPr marL="0" marR="0" indent="0" algn="just">
              <a:spcBef>
                <a:spcPts val="0"/>
              </a:spcBef>
              <a:spcAft>
                <a:spcPts val="0"/>
              </a:spcAft>
              <a:buNone/>
            </a:pPr>
            <a:endPar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n-CA" sz="1800" b="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Must a Nation that has access to resources in the form of assets and income necessarily use / exhaust those resources to fund litigation, where those resources would otherwise be used to fund other priorities?</a:t>
            </a:r>
            <a:endPar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5587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lstStyle/>
          <a:p>
            <a:r>
              <a:rPr lang="fr-CA" dirty="0"/>
              <a:t>2. Strategic </a:t>
            </a:r>
            <a:r>
              <a:rPr lang="fr-CA" dirty="0" err="1"/>
              <a:t>considerations</a:t>
            </a:r>
            <a:r>
              <a:rPr lang="fr-CA" dirty="0"/>
              <a:t> in </a:t>
            </a:r>
            <a:r>
              <a:rPr lang="fr-CA" dirty="0" err="1"/>
              <a:t>Indigenous</a:t>
            </a:r>
            <a:r>
              <a:rPr lang="fr-CA" dirty="0"/>
              <a:t> </a:t>
            </a:r>
            <a:r>
              <a:rPr lang="fr-CA" dirty="0" err="1"/>
              <a:t>rights</a:t>
            </a:r>
            <a:r>
              <a:rPr lang="fr-CA" dirty="0"/>
              <a:t> </a:t>
            </a:r>
            <a:r>
              <a:rPr lang="fr-CA" dirty="0" err="1"/>
              <a:t>litigation</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a:bodyPr>
          <a:lstStyle/>
          <a:p>
            <a:pPr marL="0" indent="0">
              <a:buNone/>
            </a:pPr>
            <a:r>
              <a:rPr lang="en-CA" b="1" i="1" dirty="0">
                <a:effectLst/>
                <a:latin typeface="Arial" panose="020B0604020202020204" pitchFamily="34" charset="0"/>
                <a:ea typeface="Arial" panose="020B0604020202020204" pitchFamily="34" charset="0"/>
                <a:cs typeface="Times New Roman" panose="02020603050405020304" pitchFamily="18" charset="0"/>
              </a:rPr>
              <a:t>Anderson v. Alberta</a:t>
            </a:r>
            <a:r>
              <a:rPr lang="en-CA" b="1" dirty="0">
                <a:effectLst/>
                <a:latin typeface="Arial" panose="020B0604020202020204" pitchFamily="34" charset="0"/>
                <a:ea typeface="Arial" panose="020B0604020202020204" pitchFamily="34" charset="0"/>
                <a:cs typeface="Times New Roman" panose="02020603050405020304" pitchFamily="18" charset="0"/>
              </a:rPr>
              <a:t> (cont’d)</a:t>
            </a:r>
          </a:p>
          <a:p>
            <a:pPr marL="0" indent="0">
              <a:buNone/>
            </a:pPr>
            <a:endParaRPr lang="en-CA" sz="2000" dirty="0">
              <a:cs typeface="Times New Roman" panose="02020603050405020304" pitchFamily="18" charset="0"/>
            </a:endParaRPr>
          </a:p>
          <a:p>
            <a:pPr marL="0" marR="0" indent="0" algn="just">
              <a:spcBef>
                <a:spcPts val="0"/>
              </a:spcBef>
              <a:spcAft>
                <a:spcPts val="0"/>
              </a:spcAft>
              <a:buNone/>
            </a:pPr>
            <a:r>
              <a:rPr lang="en-CA" sz="180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Issue:</a:t>
            </a:r>
          </a:p>
          <a:p>
            <a:pPr marL="0" marR="0" indent="0" algn="just">
              <a:spcBef>
                <a:spcPts val="0"/>
              </a:spcBef>
              <a:spcAft>
                <a:spcPts val="0"/>
              </a:spcAft>
              <a:buNone/>
            </a:pPr>
            <a:endPar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n-CA" sz="1800" b="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Must a FN that has access to resources in the form of assets and income necessarily use / exhaust those resources to fund litigation, where those resources would otherwise be used to fund other priorities?</a:t>
            </a:r>
            <a:endPar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8116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lstStyle/>
          <a:p>
            <a:r>
              <a:rPr lang="fr-CA" dirty="0"/>
              <a:t>2. Strategic </a:t>
            </a:r>
            <a:r>
              <a:rPr lang="fr-CA" dirty="0" err="1"/>
              <a:t>considerations</a:t>
            </a:r>
            <a:r>
              <a:rPr lang="fr-CA" dirty="0"/>
              <a:t> in </a:t>
            </a:r>
            <a:r>
              <a:rPr lang="fr-CA" dirty="0" err="1"/>
              <a:t>Indigenous</a:t>
            </a:r>
            <a:r>
              <a:rPr lang="fr-CA" dirty="0"/>
              <a:t> </a:t>
            </a:r>
            <a:r>
              <a:rPr lang="fr-CA" dirty="0" err="1"/>
              <a:t>rights</a:t>
            </a:r>
            <a:r>
              <a:rPr lang="fr-CA" dirty="0"/>
              <a:t> </a:t>
            </a:r>
            <a:r>
              <a:rPr lang="fr-CA" dirty="0" err="1"/>
              <a:t>litigation</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a:bodyPr>
          <a:lstStyle/>
          <a:p>
            <a:pPr marL="0" indent="0">
              <a:buNone/>
            </a:pPr>
            <a:r>
              <a:rPr lang="en-CA" b="1" i="1" dirty="0">
                <a:effectLst/>
                <a:latin typeface="Arial" panose="020B0604020202020204" pitchFamily="34" charset="0"/>
                <a:ea typeface="Arial" panose="020B0604020202020204" pitchFamily="34" charset="0"/>
                <a:cs typeface="Times New Roman" panose="02020603050405020304" pitchFamily="18" charset="0"/>
              </a:rPr>
              <a:t>Anderson v. Alberta</a:t>
            </a:r>
            <a:r>
              <a:rPr lang="en-CA" b="1" dirty="0">
                <a:effectLst/>
                <a:latin typeface="Arial" panose="020B0604020202020204" pitchFamily="34" charset="0"/>
                <a:ea typeface="Arial" panose="020B0604020202020204" pitchFamily="34" charset="0"/>
                <a:cs typeface="Times New Roman" panose="02020603050405020304" pitchFamily="18" charset="0"/>
              </a:rPr>
              <a:t> (cont’d)</a:t>
            </a:r>
          </a:p>
          <a:p>
            <a:pPr marL="0" indent="0">
              <a:buNone/>
            </a:pPr>
            <a:endParaRPr lang="en-CA" sz="2000" dirty="0">
              <a:cs typeface="Times New Roman" panose="02020603050405020304" pitchFamily="18" charset="0"/>
            </a:endParaRPr>
          </a:p>
          <a:p>
            <a:pPr marL="0" marR="0" indent="0">
              <a:spcBef>
                <a:spcPts val="0"/>
              </a:spcBef>
              <a:spcAft>
                <a:spcPts val="0"/>
              </a:spcAft>
              <a:buNone/>
            </a:pPr>
            <a:r>
              <a:rPr lang="en-CA" sz="1800"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Decision:</a:t>
            </a:r>
          </a:p>
          <a:p>
            <a:pPr marL="0" marR="0" indent="0">
              <a:spcBef>
                <a:spcPts val="0"/>
              </a:spcBef>
              <a:spcAft>
                <a:spcPts val="0"/>
              </a:spcAft>
              <a:buNone/>
            </a:pPr>
            <a:r>
              <a:rPr lang="en-CA"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 </a:t>
            </a:r>
          </a:p>
          <a:p>
            <a:pPr marL="342900" marR="0" lvl="0" indent="-342900" algn="just">
              <a:spcBef>
                <a:spcPts val="0"/>
              </a:spcBef>
              <a:spcAft>
                <a:spcPts val="12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In a unanimous decision (by Karakatsanis and Brown JJ), the Court sides with Canada and Alberta and overturns the decision by the case management judge. </a:t>
            </a:r>
          </a:p>
          <a:p>
            <a:pPr marL="342900" marR="0" lvl="0" indent="-342900" algn="just">
              <a:spcBef>
                <a:spcPts val="0"/>
              </a:spcBef>
              <a:spcAft>
                <a:spcPts val="12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After a brief overview of the guiding principles of discretion (in awarding advanced costs) and the imperatives of reconciliation, the Court (paras 19-27).</a:t>
            </a:r>
          </a:p>
          <a:p>
            <a:pPr marL="342900" marR="0" lvl="0" indent="-342900" algn="just">
              <a:spcBef>
                <a:spcPts val="0"/>
              </a:spcBef>
              <a:spcAft>
                <a:spcPts val="12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In the context of advanced costs test and assessing the impecuniosity requirement, courts must take judicial notice of colonialism and its impacts, “insofar as they may be relevant to understanding a First Nation government’s financial situation and spending priorities” (para. 36)</a:t>
            </a:r>
          </a:p>
        </p:txBody>
      </p:sp>
    </p:spTree>
    <p:extLst>
      <p:ext uri="{BB962C8B-B14F-4D97-AF65-F5344CB8AC3E}">
        <p14:creationId xmlns:p14="http://schemas.microsoft.com/office/powerpoint/2010/main" val="3856358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lstStyle/>
          <a:p>
            <a:r>
              <a:rPr lang="fr-CA" dirty="0"/>
              <a:t>2. Strategic </a:t>
            </a:r>
            <a:r>
              <a:rPr lang="fr-CA" dirty="0" err="1"/>
              <a:t>considerations</a:t>
            </a:r>
            <a:r>
              <a:rPr lang="fr-CA" dirty="0"/>
              <a:t> in </a:t>
            </a:r>
            <a:r>
              <a:rPr lang="fr-CA" dirty="0" err="1"/>
              <a:t>Indigenous</a:t>
            </a:r>
            <a:r>
              <a:rPr lang="fr-CA" dirty="0"/>
              <a:t> </a:t>
            </a:r>
            <a:r>
              <a:rPr lang="fr-CA" dirty="0" err="1"/>
              <a:t>rights</a:t>
            </a:r>
            <a:r>
              <a:rPr lang="fr-CA" dirty="0"/>
              <a:t> </a:t>
            </a:r>
            <a:r>
              <a:rPr lang="fr-CA" dirty="0" err="1"/>
              <a:t>litigation</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a:bodyPr>
          <a:lstStyle/>
          <a:p>
            <a:pPr marL="0" indent="0">
              <a:buNone/>
            </a:pPr>
            <a:r>
              <a:rPr lang="en-CA" b="1" i="1" dirty="0">
                <a:effectLst/>
                <a:latin typeface="Arial" panose="020B0604020202020204" pitchFamily="34" charset="0"/>
                <a:ea typeface="Arial" panose="020B0604020202020204" pitchFamily="34" charset="0"/>
                <a:cs typeface="Times New Roman" panose="02020603050405020304" pitchFamily="18" charset="0"/>
              </a:rPr>
              <a:t>Anderson v. Alberta</a:t>
            </a:r>
            <a:r>
              <a:rPr lang="en-CA" b="1" dirty="0">
                <a:effectLst/>
                <a:latin typeface="Arial" panose="020B0604020202020204" pitchFamily="34" charset="0"/>
                <a:ea typeface="Arial" panose="020B0604020202020204" pitchFamily="34" charset="0"/>
                <a:cs typeface="Times New Roman" panose="02020603050405020304" pitchFamily="18" charset="0"/>
              </a:rPr>
              <a:t> (cont’d)</a:t>
            </a:r>
          </a:p>
          <a:p>
            <a:pPr marL="0" indent="0">
              <a:buNone/>
            </a:pPr>
            <a:endParaRPr lang="en-CA" sz="2000" dirty="0">
              <a:cs typeface="Times New Roman" panose="02020603050405020304" pitchFamily="18" charset="0"/>
            </a:endParaRPr>
          </a:p>
          <a:p>
            <a:pPr marL="0" marR="0" indent="0">
              <a:spcBef>
                <a:spcPts val="0"/>
              </a:spcBef>
              <a:spcAft>
                <a:spcPts val="0"/>
              </a:spcAft>
              <a:buNone/>
            </a:pPr>
            <a:r>
              <a:rPr lang="en-CA" sz="1800"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Decision (cont’d):</a:t>
            </a:r>
          </a:p>
          <a:p>
            <a:pPr marL="0" marR="0" indent="0">
              <a:spcBef>
                <a:spcPts val="0"/>
              </a:spcBef>
              <a:spcAft>
                <a:spcPts val="0"/>
              </a:spcAft>
              <a:buNone/>
            </a:pPr>
            <a:r>
              <a:rPr lang="en-CA"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 </a:t>
            </a:r>
          </a:p>
          <a:p>
            <a:pPr marL="342900" marR="0" lvl="0" indent="-342900" algn="just">
              <a:spcBef>
                <a:spcPts val="0"/>
              </a:spcBef>
              <a:spcAft>
                <a:spcPts val="12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The impecuniosity requirement must look beyond the First Nation’s government’s financial resources in the abstract (para 32).</a:t>
            </a:r>
          </a:p>
          <a:p>
            <a:pPr marL="342900" marR="0" lvl="0" indent="-342900" algn="just">
              <a:spcBef>
                <a:spcPts val="0"/>
              </a:spcBef>
              <a:spcAft>
                <a:spcPts val="1200"/>
              </a:spcAft>
              <a:buFont typeface="Arial" panose="020B0604020202020204" pitchFamily="34" charset="0"/>
              <a:buChar char="-"/>
            </a:pPr>
            <a:r>
              <a:rPr lang="en-CA" sz="1800" b="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Test for impecuniosity: </a:t>
            </a:r>
          </a:p>
          <a:p>
            <a:pPr marL="0" marR="0" lvl="0" indent="0" algn="ctr">
              <a:spcBef>
                <a:spcPts val="0"/>
              </a:spcBef>
              <a:spcAft>
                <a:spcPts val="1200"/>
              </a:spcAft>
              <a:buNone/>
            </a:pPr>
            <a:r>
              <a:rPr lang="en-CA" sz="1800" b="0" dirty="0">
                <a:solidFill>
                  <a:schemeClr val="accent1"/>
                </a:solidFill>
                <a:ea typeface="Times New Roman" panose="02020603050405020304" pitchFamily="18" charset="0"/>
                <a:cs typeface="Times New Roman" panose="02020603050405020304" pitchFamily="18" charset="0"/>
              </a:rPr>
              <a:t>“</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We are therefore content to affirm that an applicant genuinely cannot afford to pay for the litigation where, and only where, it cannot meet its </a:t>
            </a:r>
            <a:r>
              <a:rPr lang="en-CA" sz="1800" b="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pressing needs </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while also funding the litigation. And, as we explain further below, where the applicant is a First Nation government, </a:t>
            </a:r>
            <a:r>
              <a:rPr lang="en-CA" sz="1800" b="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pressing needs </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must be understood from the perspective of the First Nation government.” (para 40, emphasis added).</a:t>
            </a:r>
          </a:p>
        </p:txBody>
      </p:sp>
    </p:spTree>
    <p:extLst>
      <p:ext uri="{BB962C8B-B14F-4D97-AF65-F5344CB8AC3E}">
        <p14:creationId xmlns:p14="http://schemas.microsoft.com/office/powerpoint/2010/main" val="1032406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lstStyle/>
          <a:p>
            <a:r>
              <a:rPr lang="fr-CA" dirty="0"/>
              <a:t>2. Strategic </a:t>
            </a:r>
            <a:r>
              <a:rPr lang="fr-CA" dirty="0" err="1"/>
              <a:t>considerations</a:t>
            </a:r>
            <a:r>
              <a:rPr lang="fr-CA" dirty="0"/>
              <a:t> in </a:t>
            </a:r>
            <a:r>
              <a:rPr lang="fr-CA" dirty="0" err="1"/>
              <a:t>Indigenous</a:t>
            </a:r>
            <a:r>
              <a:rPr lang="fr-CA" dirty="0"/>
              <a:t> </a:t>
            </a:r>
            <a:r>
              <a:rPr lang="fr-CA" dirty="0" err="1"/>
              <a:t>rights</a:t>
            </a:r>
            <a:r>
              <a:rPr lang="fr-CA" dirty="0"/>
              <a:t> </a:t>
            </a:r>
            <a:r>
              <a:rPr lang="fr-CA" dirty="0" err="1"/>
              <a:t>litigation</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fontScale="55000" lnSpcReduction="20000"/>
          </a:bodyPr>
          <a:lstStyle/>
          <a:p>
            <a:pPr marL="0" indent="0">
              <a:buNone/>
            </a:pPr>
            <a:r>
              <a:rPr lang="en-CA" sz="4400" b="1" i="1" dirty="0">
                <a:effectLst/>
                <a:latin typeface="Arial" panose="020B0604020202020204" pitchFamily="34" charset="0"/>
                <a:ea typeface="Arial" panose="020B0604020202020204" pitchFamily="34" charset="0"/>
                <a:cs typeface="Times New Roman" panose="02020603050405020304" pitchFamily="18" charset="0"/>
              </a:rPr>
              <a:t>Anderson v. Alberta</a:t>
            </a:r>
            <a:r>
              <a:rPr lang="en-CA" sz="4400" b="1" dirty="0">
                <a:effectLst/>
                <a:latin typeface="Arial" panose="020B0604020202020204" pitchFamily="34" charset="0"/>
                <a:ea typeface="Arial" panose="020B0604020202020204" pitchFamily="34" charset="0"/>
                <a:cs typeface="Times New Roman" panose="02020603050405020304" pitchFamily="18" charset="0"/>
              </a:rPr>
              <a:t> (cont’d)</a:t>
            </a:r>
          </a:p>
          <a:p>
            <a:pPr marL="0" indent="0">
              <a:buNone/>
            </a:pPr>
            <a:endParaRPr lang="en-CA" sz="3300" b="0" dirty="0">
              <a:cs typeface="Times New Roman" panose="02020603050405020304" pitchFamily="18" charset="0"/>
            </a:endParaRPr>
          </a:p>
          <a:p>
            <a:pPr marL="0" marR="0" indent="0">
              <a:spcBef>
                <a:spcPts val="0"/>
              </a:spcBef>
              <a:spcAft>
                <a:spcPts val="0"/>
              </a:spcAft>
              <a:buNone/>
            </a:pPr>
            <a:r>
              <a:rPr lang="en-CA" sz="3300"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Decision (cont’d):</a:t>
            </a:r>
          </a:p>
          <a:p>
            <a:pPr marL="0" marR="0" indent="0">
              <a:spcBef>
                <a:spcPts val="0"/>
              </a:spcBef>
              <a:spcAft>
                <a:spcPts val="0"/>
              </a:spcAft>
              <a:buNone/>
            </a:pPr>
            <a:r>
              <a:rPr lang="en-CA" sz="3300" b="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 </a:t>
            </a:r>
          </a:p>
          <a:p>
            <a:pPr marL="342900" marR="0" lvl="0" indent="-342900" algn="just">
              <a:spcBef>
                <a:spcPts val="0"/>
              </a:spcBef>
              <a:spcAft>
                <a:spcPts val="1200"/>
              </a:spcAft>
              <a:buFont typeface="Arial" panose="020B0604020202020204" pitchFamily="34" charset="0"/>
              <a:buChar char="-"/>
            </a:pPr>
            <a:r>
              <a:rPr lang="en-CA" sz="3300" b="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Assessing pressing needs: </a:t>
            </a:r>
          </a:p>
          <a:p>
            <a:pPr marL="342900" marR="0" lvl="0" indent="-342900" algn="just">
              <a:spcBef>
                <a:spcPts val="0"/>
              </a:spcBef>
              <a:spcAft>
                <a:spcPts val="1200"/>
              </a:spcAft>
              <a:buFont typeface="+mj-lt"/>
              <a:buAutoNum type="arabicParenBoth"/>
            </a:pPr>
            <a:r>
              <a:rPr lang="en-CA" sz="3300" b="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Identifying the pressing needs of a FN government</a:t>
            </a:r>
            <a:r>
              <a:rPr lang="en-CA" sz="33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On a motion for advanced costs → Onus on the applicant to prove that the resources must be committed to other pressing needs (para 42)</a:t>
            </a:r>
          </a:p>
          <a:p>
            <a:pPr marL="342900" marR="0" lvl="0" indent="-342900" algn="just">
              <a:spcBef>
                <a:spcPts val="0"/>
              </a:spcBef>
              <a:spcAft>
                <a:spcPts val="1200"/>
              </a:spcAft>
              <a:buFont typeface="+mj-lt"/>
              <a:buAutoNum type="arabicParenBoth"/>
            </a:pPr>
            <a:r>
              <a:rPr lang="en-CA" sz="3300" b="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Extent of unfunded pressing needs</a:t>
            </a:r>
            <a:r>
              <a:rPr lang="en-CA" sz="33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Applicant’s evidence must identify the costs and demonstrate </a:t>
            </a:r>
            <a:r>
              <a:rPr lang="en-CA" sz="3300" b="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how the resources will be allocated </a:t>
            </a:r>
            <a:r>
              <a:rPr lang="en-CA" sz="33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towards those costs (para 46)</a:t>
            </a:r>
          </a:p>
          <a:p>
            <a:pPr marL="342900" marR="0" lvl="0" indent="-342900" algn="just">
              <a:spcBef>
                <a:spcPts val="1200"/>
              </a:spcBef>
              <a:spcAft>
                <a:spcPts val="1200"/>
              </a:spcAft>
              <a:buFont typeface="+mj-lt"/>
              <a:buAutoNum type="arabicParenBoth"/>
            </a:pPr>
            <a:r>
              <a:rPr lang="en-CA" sz="3300" b="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Assessing the applicant’s financial resources</a:t>
            </a:r>
            <a:r>
              <a:rPr lang="en-CA" sz="33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A FN with extensive assets and ongoing sources of revenue will be expected to provide more detailed evidence (para 49). Conversely, a finding of impecuniosity can be made even where there is no detailed evidence (para 47.</a:t>
            </a:r>
          </a:p>
          <a:p>
            <a:pPr marL="342900" marR="0" lvl="0" indent="-342900" algn="just">
              <a:spcBef>
                <a:spcPts val="1200"/>
              </a:spcBef>
              <a:spcAft>
                <a:spcPts val="1200"/>
              </a:spcAft>
              <a:buFont typeface="+mj-lt"/>
              <a:buAutoNum type="arabicParenBoth"/>
            </a:pPr>
            <a:r>
              <a:rPr lang="en-CA" sz="3300" b="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Comparing Estimated Litigation Costs and the Applicant’s Surplus Resources</a:t>
            </a:r>
            <a:r>
              <a:rPr lang="en-CA" sz="33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Courts must pay extensive attention to the estimated costs submitted as evidence (para 51)</a:t>
            </a:r>
          </a:p>
        </p:txBody>
      </p:sp>
    </p:spTree>
    <p:extLst>
      <p:ext uri="{BB962C8B-B14F-4D97-AF65-F5344CB8AC3E}">
        <p14:creationId xmlns:p14="http://schemas.microsoft.com/office/powerpoint/2010/main" val="1367625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lstStyle/>
          <a:p>
            <a:r>
              <a:rPr lang="fr-CA" dirty="0"/>
              <a:t>2. Strategic </a:t>
            </a:r>
            <a:r>
              <a:rPr lang="fr-CA" dirty="0" err="1"/>
              <a:t>considerations</a:t>
            </a:r>
            <a:r>
              <a:rPr lang="fr-CA" dirty="0"/>
              <a:t> in </a:t>
            </a:r>
            <a:r>
              <a:rPr lang="fr-CA" dirty="0" err="1"/>
              <a:t>Indigenous</a:t>
            </a:r>
            <a:r>
              <a:rPr lang="fr-CA" dirty="0"/>
              <a:t> </a:t>
            </a:r>
            <a:r>
              <a:rPr lang="fr-CA" dirty="0" err="1"/>
              <a:t>rights</a:t>
            </a:r>
            <a:r>
              <a:rPr lang="fr-CA" dirty="0"/>
              <a:t> </a:t>
            </a:r>
            <a:r>
              <a:rPr lang="fr-CA" dirty="0" err="1"/>
              <a:t>litigation</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a:bodyPr>
          <a:lstStyle/>
          <a:p>
            <a:pPr marL="0" indent="0">
              <a:buNone/>
            </a:pPr>
            <a:r>
              <a:rPr lang="en-CA" b="1" i="1" dirty="0">
                <a:effectLst/>
                <a:latin typeface="Arial" panose="020B0604020202020204" pitchFamily="34" charset="0"/>
                <a:ea typeface="Arial" panose="020B0604020202020204" pitchFamily="34" charset="0"/>
                <a:cs typeface="Times New Roman" panose="02020603050405020304" pitchFamily="18" charset="0"/>
              </a:rPr>
              <a:t>Anderson v. Alberta</a:t>
            </a:r>
            <a:r>
              <a:rPr lang="en-CA" b="1" dirty="0">
                <a:effectLst/>
                <a:latin typeface="Arial" panose="020B0604020202020204" pitchFamily="34" charset="0"/>
                <a:ea typeface="Arial" panose="020B0604020202020204" pitchFamily="34" charset="0"/>
                <a:cs typeface="Times New Roman" panose="02020603050405020304" pitchFamily="18" charset="0"/>
              </a:rPr>
              <a:t> (cont’d)</a:t>
            </a:r>
          </a:p>
          <a:p>
            <a:pPr marL="0" indent="0">
              <a:buNone/>
            </a:pPr>
            <a:endParaRPr lang="en-CA" sz="1800" b="0" dirty="0">
              <a:cs typeface="Times New Roman" panose="02020603050405020304" pitchFamily="18" charset="0"/>
            </a:endParaRPr>
          </a:p>
          <a:p>
            <a:pPr marL="0" marR="0" indent="0">
              <a:spcBef>
                <a:spcPts val="0"/>
              </a:spcBef>
              <a:spcAft>
                <a:spcPts val="0"/>
              </a:spcAft>
              <a:buNone/>
            </a:pPr>
            <a:r>
              <a:rPr lang="en-CA" sz="1800"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Application</a:t>
            </a:r>
          </a:p>
          <a:p>
            <a:pPr marL="0" marR="0" indent="0">
              <a:spcBef>
                <a:spcPts val="0"/>
              </a:spcBef>
              <a:spcAft>
                <a:spcPts val="0"/>
              </a:spcAft>
              <a:buNone/>
            </a:pPr>
            <a:r>
              <a:rPr lang="en-CA" sz="1800" b="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 </a:t>
            </a:r>
          </a:p>
          <a:p>
            <a:pPr marL="342900" marR="0" lvl="0" indent="-342900" algn="just">
              <a:spcBef>
                <a:spcPts val="1200"/>
              </a:spcBef>
              <a:spcAft>
                <a:spcPts val="1200"/>
              </a:spcAft>
              <a:buFont typeface="Arial" panose="020B0604020202020204" pitchFamily="34" charset="0"/>
              <a:buChar char="-"/>
            </a:pPr>
            <a:r>
              <a:rPr lang="en-CA" sz="1800" b="0" dirty="0">
                <a:effectLst/>
                <a:latin typeface="Arial" panose="020B0604020202020204" pitchFamily="34" charset="0"/>
                <a:ea typeface="Times New Roman" panose="02020603050405020304" pitchFamily="18" charset="0"/>
                <a:cs typeface="Times New Roman" panose="02020603050405020304" pitchFamily="18" charset="0"/>
              </a:rPr>
              <a:t>Extensive evidence as to the pressing needs for the FN to invest in housing and infrastructure (para 55). The three other steps were however not explored with enough depth leading to a dodgy decision by the case management judge,</a:t>
            </a:r>
          </a:p>
          <a:p>
            <a:pPr marL="342900" marR="0" lvl="0" indent="-342900" algn="just">
              <a:spcBef>
                <a:spcPts val="1200"/>
              </a:spcBef>
              <a:spcAft>
                <a:spcPts val="1200"/>
              </a:spcAft>
              <a:buFont typeface="Arial" panose="020B0604020202020204" pitchFamily="34" charset="0"/>
              <a:buChar char="-"/>
            </a:pPr>
            <a:r>
              <a:rPr lang="en-CA" sz="1800" b="0" dirty="0">
                <a:effectLst/>
                <a:latin typeface="Arial" panose="020B0604020202020204" pitchFamily="34" charset="0"/>
                <a:ea typeface="Times New Roman" panose="02020603050405020304" pitchFamily="18" charset="0"/>
                <a:cs typeface="Times New Roman" panose="02020603050405020304" pitchFamily="18" charset="0"/>
              </a:rPr>
              <a:t>The case management judge did not have enough elements to grant an advanced cost motion and the matter is sent for reconsideration. </a:t>
            </a:r>
          </a:p>
        </p:txBody>
      </p:sp>
    </p:spTree>
    <p:extLst>
      <p:ext uri="{BB962C8B-B14F-4D97-AF65-F5344CB8AC3E}">
        <p14:creationId xmlns:p14="http://schemas.microsoft.com/office/powerpoint/2010/main" val="752097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normAutofit/>
          </a:bodyPr>
          <a:lstStyle/>
          <a:p>
            <a:r>
              <a:rPr lang="fr-CA" dirty="0"/>
              <a:t>3. Social </a:t>
            </a:r>
            <a:r>
              <a:rPr lang="fr-CA" dirty="0" err="1"/>
              <a:t>acceptability</a:t>
            </a:r>
            <a:r>
              <a:rPr lang="fr-CA" dirty="0"/>
              <a:t> and </a:t>
            </a:r>
            <a:r>
              <a:rPr lang="fr-CA" dirty="0" err="1"/>
              <a:t>Indigenous</a:t>
            </a:r>
            <a:r>
              <a:rPr lang="fr-CA" dirty="0"/>
              <a:t> perspectives in </a:t>
            </a:r>
            <a:r>
              <a:rPr lang="fr-CA" dirty="0" err="1"/>
              <a:t>decision-making</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fontScale="85000" lnSpcReduction="20000"/>
          </a:bodyPr>
          <a:lstStyle/>
          <a:p>
            <a:pPr marL="0" indent="0">
              <a:buNone/>
            </a:pPr>
            <a:r>
              <a:rPr lang="fr-CA" sz="2800" dirty="0"/>
              <a:t>Social </a:t>
            </a:r>
            <a:r>
              <a:rPr lang="fr-CA" sz="2800" dirty="0" err="1"/>
              <a:t>acceptability</a:t>
            </a:r>
            <a:r>
              <a:rPr lang="fr-CA" sz="2800" dirty="0"/>
              <a:t> as a </a:t>
            </a:r>
            <a:r>
              <a:rPr lang="fr-CA" sz="2800" dirty="0" err="1"/>
              <a:t>metanorm</a:t>
            </a:r>
            <a:r>
              <a:rPr lang="fr-CA" sz="2800" dirty="0"/>
              <a:t>:</a:t>
            </a:r>
            <a:br>
              <a:rPr lang="fr-CA" sz="2800" dirty="0"/>
            </a:br>
            <a:r>
              <a:rPr lang="fr-CA" sz="2800" i="1" dirty="0">
                <a:effectLst/>
                <a:latin typeface="Arial" panose="020B0604020202020204" pitchFamily="34" charset="0"/>
                <a:ea typeface="Arial" panose="020B0604020202020204" pitchFamily="34" charset="0"/>
                <a:cs typeface="Times New Roman" panose="02020603050405020304" pitchFamily="18" charset="0"/>
              </a:rPr>
              <a:t>Ressources </a:t>
            </a:r>
            <a:r>
              <a:rPr lang="fr-CA" sz="2800" i="1" dirty="0" err="1">
                <a:effectLst/>
                <a:latin typeface="Arial" panose="020B0604020202020204" pitchFamily="34" charset="0"/>
                <a:ea typeface="Arial" panose="020B0604020202020204" pitchFamily="34" charset="0"/>
                <a:cs typeface="Times New Roman" panose="02020603050405020304" pitchFamily="18" charset="0"/>
              </a:rPr>
              <a:t>Strateco</a:t>
            </a:r>
            <a:r>
              <a:rPr lang="fr-CA" sz="2800" i="1" dirty="0">
                <a:effectLst/>
                <a:latin typeface="Arial" panose="020B0604020202020204" pitchFamily="34" charset="0"/>
                <a:ea typeface="Arial" panose="020B0604020202020204" pitchFamily="34" charset="0"/>
                <a:cs typeface="Times New Roman" panose="02020603050405020304" pitchFamily="18" charset="0"/>
              </a:rPr>
              <a:t> </a:t>
            </a:r>
            <a:r>
              <a:rPr lang="fr-CA" sz="2800" i="1" dirty="0" err="1">
                <a:effectLst/>
                <a:latin typeface="Arial" panose="020B0604020202020204" pitchFamily="34" charset="0"/>
                <a:ea typeface="Arial" panose="020B0604020202020204" pitchFamily="34" charset="0"/>
                <a:cs typeface="Times New Roman" panose="02020603050405020304" pitchFamily="18" charset="0"/>
              </a:rPr>
              <a:t>inc.</a:t>
            </a:r>
            <a:r>
              <a:rPr lang="fr-CA" sz="2800" i="1" dirty="0">
                <a:effectLst/>
                <a:latin typeface="Arial" panose="020B0604020202020204" pitchFamily="34" charset="0"/>
                <a:ea typeface="Arial" panose="020B0604020202020204" pitchFamily="34" charset="0"/>
                <a:cs typeface="Times New Roman" panose="02020603050405020304" pitchFamily="18" charset="0"/>
              </a:rPr>
              <a:t> c. Procureure générale du Québec</a:t>
            </a:r>
            <a:r>
              <a:rPr lang="fr-CA" sz="2800" dirty="0">
                <a:effectLst/>
                <a:latin typeface="Arial" panose="020B0604020202020204" pitchFamily="34" charset="0"/>
                <a:ea typeface="Arial" panose="020B0604020202020204" pitchFamily="34" charset="0"/>
                <a:cs typeface="Times New Roman" panose="02020603050405020304" pitchFamily="18" charset="0"/>
              </a:rPr>
              <a:t>, 2020 QCCA 18</a:t>
            </a:r>
          </a:p>
          <a:p>
            <a:pPr marL="0" indent="0">
              <a:buNone/>
            </a:pPr>
            <a:endParaRPr lang="fr-CA" sz="2100" b="0" dirty="0">
              <a:solidFill>
                <a:schemeClr val="accent1"/>
              </a:solidFill>
              <a:cs typeface="Times New Roman" panose="02020603050405020304" pitchFamily="18" charset="0"/>
            </a:endParaRPr>
          </a:p>
          <a:p>
            <a:pPr marL="0" marR="0" indent="0" algn="just">
              <a:lnSpc>
                <a:spcPct val="115000"/>
              </a:lnSpc>
              <a:spcBef>
                <a:spcPts val="0"/>
              </a:spcBef>
              <a:spcAft>
                <a:spcPts val="1000"/>
              </a:spcAft>
              <a:buNone/>
              <a:tabLst>
                <a:tab pos="744855" algn="l"/>
              </a:tabLst>
            </a:pPr>
            <a:r>
              <a:rPr lang="fr-CA" sz="2100" b="1" u="sng"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Facts</a:t>
            </a:r>
            <a:r>
              <a:rPr lang="fr-CA" sz="2100" b="1"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a:t>
            </a:r>
            <a:endParaRPr lang="en-CA" sz="21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2100" b="0" dirty="0" err="1">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Strateco</a:t>
            </a:r>
            <a:r>
              <a:rPr lang="en-CA" sz="21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acquired 559 claims for uranium mining in the </a:t>
            </a:r>
            <a:r>
              <a:rPr lang="en-CA" sz="2100" b="0" dirty="0" err="1">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Otish</a:t>
            </a:r>
            <a:r>
              <a:rPr lang="en-CA" sz="21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Mountains region, on territory covered by the </a:t>
            </a:r>
            <a:r>
              <a:rPr lang="en-CA" sz="2100" b="0" i="1"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James Bay and Northern Quebec Agreement</a:t>
            </a:r>
            <a:r>
              <a:rPr lang="en-CA" sz="21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a treaty → P</a:t>
            </a:r>
            <a:r>
              <a:rPr lang="en-CA" sz="2100" b="0" dirty="0">
                <a:solidFill>
                  <a:schemeClr val="accent1"/>
                </a:solidFill>
              </a:rPr>
              <a:t>roject in Cree Treaty Territory, within 250 km radius of two Cree communities</a:t>
            </a: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2100" b="0" dirty="0">
                <a:solidFill>
                  <a:schemeClr val="accent1"/>
                </a:solidFill>
              </a:rPr>
              <a:t>COMEX considered that social acceptability on the part of the </a:t>
            </a:r>
            <a:r>
              <a:rPr lang="en-CA" sz="2100" b="0" dirty="0" err="1">
                <a:solidFill>
                  <a:schemeClr val="accent1"/>
                </a:solidFill>
              </a:rPr>
              <a:t>Crees</a:t>
            </a:r>
            <a:r>
              <a:rPr lang="en-CA" sz="2100" b="0" dirty="0">
                <a:solidFill>
                  <a:schemeClr val="accent1"/>
                </a:solidFill>
              </a:rPr>
              <a:t> is contingent to the </a:t>
            </a:r>
            <a:r>
              <a:rPr lang="en-CA" sz="2100" b="0" dirty="0" err="1">
                <a:solidFill>
                  <a:schemeClr val="accent1"/>
                </a:solidFill>
              </a:rPr>
              <a:t>Crees’</a:t>
            </a:r>
            <a:r>
              <a:rPr lang="en-CA" sz="2100" b="0" dirty="0">
                <a:solidFill>
                  <a:schemeClr val="accent1"/>
                </a:solidFill>
              </a:rPr>
              <a:t> consenting to the project, which shall be recorded in writing in an agreement between </a:t>
            </a:r>
            <a:r>
              <a:rPr lang="en-CA" sz="2100" b="0" dirty="0" err="1">
                <a:solidFill>
                  <a:schemeClr val="accent1"/>
                </a:solidFill>
              </a:rPr>
              <a:t>Strateco</a:t>
            </a:r>
            <a:r>
              <a:rPr lang="en-CA" sz="2100" b="0" dirty="0">
                <a:solidFill>
                  <a:schemeClr val="accent1"/>
                </a:solidFill>
              </a:rPr>
              <a:t> and the </a:t>
            </a:r>
            <a:r>
              <a:rPr lang="en-CA" sz="2100" b="0" dirty="0" err="1">
                <a:solidFill>
                  <a:schemeClr val="accent1"/>
                </a:solidFill>
              </a:rPr>
              <a:t>Crees</a:t>
            </a:r>
            <a:endParaRPr lang="fr-CA" sz="2100" b="0" dirty="0">
              <a:solidFill>
                <a:schemeClr val="accent1"/>
              </a:solidFill>
            </a:endParaRP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2100" b="0" u="sng" dirty="0">
                <a:solidFill>
                  <a:schemeClr val="accent1"/>
                </a:solidFill>
              </a:rPr>
              <a:t>Cree position</a:t>
            </a:r>
            <a:r>
              <a:rPr lang="en-CA" sz="2100" b="0" dirty="0">
                <a:solidFill>
                  <a:schemeClr val="accent1"/>
                </a:solidFill>
              </a:rPr>
              <a:t>: Uranium mining is incompatible with its role as steward of the Land</a:t>
            </a:r>
            <a:endParaRPr lang="fr-CA" sz="2100" b="0" dirty="0">
              <a:solidFill>
                <a:schemeClr val="accent1"/>
              </a:solidFill>
            </a:endParaRP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2100" b="0" dirty="0">
                <a:solidFill>
                  <a:schemeClr val="accent1"/>
                </a:solidFill>
              </a:rPr>
              <a:t>Municipality was generally in favour of the project</a:t>
            </a:r>
            <a:endParaRPr lang="en-CA" sz="21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7103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re 10"/>
          <p:cNvSpPr>
            <a:spLocks noGrp="1"/>
          </p:cNvSpPr>
          <p:nvPr>
            <p:ph type="title"/>
            <p:custDataLst>
              <p:tags r:id="rId1"/>
            </p:custDataLst>
          </p:nvPr>
        </p:nvSpPr>
        <p:spPr/>
        <p:txBody>
          <a:bodyPr/>
          <a:lstStyle/>
          <a:p>
            <a:r>
              <a:rPr lang="fr-CA" dirty="0"/>
              <a:t>Contents</a:t>
            </a:r>
          </a:p>
        </p:txBody>
      </p:sp>
      <p:sp>
        <p:nvSpPr>
          <p:cNvPr id="12" name="Espace réservé du contenu 11"/>
          <p:cNvSpPr>
            <a:spLocks noGrp="1"/>
          </p:cNvSpPr>
          <p:nvPr>
            <p:ph idx="1"/>
            <p:custDataLst>
              <p:tags r:id="rId2"/>
            </p:custDataLst>
          </p:nvPr>
        </p:nvSpPr>
        <p:spPr/>
        <p:txBody>
          <a:bodyPr/>
          <a:lstStyle/>
          <a:p>
            <a:pPr marL="457200" indent="-457200">
              <a:buFont typeface="+mj-lt"/>
              <a:buAutoNum type="arabicPeriod"/>
            </a:pPr>
            <a:r>
              <a:rPr lang="fr-CA" dirty="0"/>
              <a:t>Introduction</a:t>
            </a:r>
          </a:p>
          <a:p>
            <a:pPr marL="457200" indent="-457200">
              <a:buFont typeface="+mj-lt"/>
              <a:buAutoNum type="arabicPeriod"/>
            </a:pPr>
            <a:r>
              <a:rPr lang="fr-CA" dirty="0"/>
              <a:t>Strategic </a:t>
            </a:r>
            <a:r>
              <a:rPr lang="fr-CA" dirty="0" err="1"/>
              <a:t>considerations</a:t>
            </a:r>
            <a:r>
              <a:rPr lang="fr-CA" dirty="0"/>
              <a:t> in </a:t>
            </a:r>
            <a:r>
              <a:rPr lang="fr-CA" dirty="0" err="1"/>
              <a:t>Indigenous</a:t>
            </a:r>
            <a:r>
              <a:rPr lang="fr-CA" dirty="0"/>
              <a:t> </a:t>
            </a:r>
            <a:r>
              <a:rPr lang="fr-CA" dirty="0" err="1"/>
              <a:t>rights</a:t>
            </a:r>
            <a:r>
              <a:rPr lang="fr-CA" dirty="0"/>
              <a:t> </a:t>
            </a:r>
            <a:r>
              <a:rPr lang="fr-CA" dirty="0" err="1"/>
              <a:t>litigation</a:t>
            </a:r>
            <a:endParaRPr lang="fr-CA" dirty="0"/>
          </a:p>
          <a:p>
            <a:pPr marL="457200" indent="-457200">
              <a:buFont typeface="+mj-lt"/>
              <a:buAutoNum type="arabicPeriod"/>
            </a:pPr>
            <a:r>
              <a:rPr lang="fr-CA" dirty="0"/>
              <a:t>Social </a:t>
            </a:r>
            <a:r>
              <a:rPr lang="fr-CA" dirty="0" err="1"/>
              <a:t>acceptability</a:t>
            </a:r>
            <a:r>
              <a:rPr lang="fr-CA" dirty="0"/>
              <a:t> and </a:t>
            </a:r>
            <a:r>
              <a:rPr lang="fr-CA" dirty="0" err="1"/>
              <a:t>Indigenous</a:t>
            </a:r>
            <a:r>
              <a:rPr lang="fr-CA" dirty="0"/>
              <a:t> perspectives in </a:t>
            </a:r>
            <a:r>
              <a:rPr lang="fr-CA" dirty="0" err="1"/>
              <a:t>decision-making</a:t>
            </a:r>
            <a:endParaRPr lang="fr-CA" dirty="0"/>
          </a:p>
          <a:p>
            <a:pPr marL="457200" indent="-457200">
              <a:buFont typeface="+mj-lt"/>
              <a:buAutoNum type="arabicPeriod"/>
            </a:pPr>
            <a:r>
              <a:rPr lang="fr-CA" dirty="0" err="1"/>
              <a:t>Indigenous</a:t>
            </a:r>
            <a:r>
              <a:rPr lang="fr-CA" dirty="0"/>
              <a:t> </a:t>
            </a:r>
            <a:r>
              <a:rPr lang="fr-CA" dirty="0" err="1"/>
              <a:t>identities</a:t>
            </a:r>
            <a:r>
              <a:rPr lang="fr-CA" dirty="0"/>
              <a:t> and colonial </a:t>
            </a:r>
            <a:r>
              <a:rPr lang="fr-CA" dirty="0" err="1"/>
              <a:t>borders</a:t>
            </a:r>
            <a:endParaRPr lang="fr-CA" dirty="0"/>
          </a:p>
          <a:p>
            <a:pPr marL="457200" indent="-457200">
              <a:buFont typeface="+mj-lt"/>
              <a:buAutoNum type="arabicPeriod"/>
            </a:pPr>
            <a:r>
              <a:rPr lang="fr-CA" dirty="0" err="1"/>
              <a:t>What</a:t>
            </a:r>
            <a:r>
              <a:rPr lang="fr-CA" dirty="0"/>
              <a:t> to </a:t>
            </a:r>
            <a:r>
              <a:rPr lang="fr-CA" dirty="0" err="1"/>
              <a:t>expect</a:t>
            </a:r>
            <a:r>
              <a:rPr lang="fr-CA" dirty="0"/>
              <a:t> in the </a:t>
            </a:r>
            <a:r>
              <a:rPr lang="fr-CA" dirty="0" err="1"/>
              <a:t>next</a:t>
            </a:r>
            <a:r>
              <a:rPr lang="fr-CA" dirty="0"/>
              <a:t> 12 </a:t>
            </a:r>
            <a:r>
              <a:rPr lang="fr-CA" dirty="0" err="1"/>
              <a:t>months</a:t>
            </a:r>
            <a:r>
              <a:rPr lang="fr-CA" dirty="0"/>
              <a:t>?</a:t>
            </a:r>
          </a:p>
          <a:p>
            <a:pPr marL="457200" indent="-457200">
              <a:buFont typeface="+mj-lt"/>
              <a:buAutoNum type="arabicPeriod"/>
            </a:pPr>
            <a:r>
              <a:rPr lang="fr-CA" dirty="0"/>
              <a:t>Conclusion / Questions?</a:t>
            </a:r>
          </a:p>
          <a:p>
            <a:pPr marL="457200" indent="-457200">
              <a:buFont typeface="+mj-lt"/>
              <a:buAutoNum type="arabicPeriod"/>
            </a:pPr>
            <a:endParaRPr lang="fr-CA" dirty="0"/>
          </a:p>
          <a:p>
            <a:pPr marL="457200" indent="-457200">
              <a:buFont typeface="+mj-lt"/>
              <a:buAutoNum type="arabicPeriod"/>
            </a:pPr>
            <a:endParaRPr lang="fr-CA" dirty="0"/>
          </a:p>
        </p:txBody>
      </p:sp>
    </p:spTree>
    <p:extLst>
      <p:ext uri="{BB962C8B-B14F-4D97-AF65-F5344CB8AC3E}">
        <p14:creationId xmlns:p14="http://schemas.microsoft.com/office/powerpoint/2010/main" val="3111646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normAutofit/>
          </a:bodyPr>
          <a:lstStyle/>
          <a:p>
            <a:r>
              <a:rPr lang="fr-CA" dirty="0"/>
              <a:t>3. Social </a:t>
            </a:r>
            <a:r>
              <a:rPr lang="fr-CA" dirty="0" err="1"/>
              <a:t>acceptability</a:t>
            </a:r>
            <a:r>
              <a:rPr lang="fr-CA" dirty="0"/>
              <a:t> and </a:t>
            </a:r>
            <a:r>
              <a:rPr lang="fr-CA" dirty="0" err="1"/>
              <a:t>Indigenous</a:t>
            </a:r>
            <a:r>
              <a:rPr lang="fr-CA" dirty="0"/>
              <a:t> perspectives in </a:t>
            </a:r>
            <a:r>
              <a:rPr lang="fr-CA" dirty="0" err="1"/>
              <a:t>decision-making</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a:bodyPr>
          <a:lstStyle/>
          <a:p>
            <a:pPr marL="0" indent="0">
              <a:buNone/>
            </a:pPr>
            <a:r>
              <a:rPr lang="fr-CA" i="1" dirty="0">
                <a:effectLst/>
                <a:latin typeface="Arial" panose="020B0604020202020204" pitchFamily="34" charset="0"/>
                <a:ea typeface="Arial" panose="020B0604020202020204" pitchFamily="34" charset="0"/>
                <a:cs typeface="Times New Roman" panose="02020603050405020304" pitchFamily="18" charset="0"/>
              </a:rPr>
              <a:t>Ressources </a:t>
            </a:r>
            <a:r>
              <a:rPr lang="fr-CA" i="1" dirty="0" err="1">
                <a:effectLst/>
                <a:latin typeface="Arial" panose="020B0604020202020204" pitchFamily="34" charset="0"/>
                <a:ea typeface="Arial" panose="020B0604020202020204" pitchFamily="34" charset="0"/>
                <a:cs typeface="Times New Roman" panose="02020603050405020304" pitchFamily="18" charset="0"/>
              </a:rPr>
              <a:t>Strateco</a:t>
            </a:r>
            <a:r>
              <a:rPr lang="fr-CA" i="1" dirty="0">
                <a:effectLst/>
                <a:latin typeface="Arial" panose="020B0604020202020204" pitchFamily="34" charset="0"/>
                <a:ea typeface="Arial" panose="020B0604020202020204" pitchFamily="34" charset="0"/>
                <a:cs typeface="Times New Roman" panose="02020603050405020304" pitchFamily="18" charset="0"/>
              </a:rPr>
              <a:t> </a:t>
            </a:r>
            <a:r>
              <a:rPr lang="fr-CA" i="1" dirty="0" err="1">
                <a:effectLst/>
                <a:latin typeface="Arial" panose="020B0604020202020204" pitchFamily="34" charset="0"/>
                <a:ea typeface="Arial" panose="020B0604020202020204" pitchFamily="34" charset="0"/>
                <a:cs typeface="Times New Roman" panose="02020603050405020304" pitchFamily="18" charset="0"/>
              </a:rPr>
              <a:t>inc.</a:t>
            </a:r>
            <a:r>
              <a:rPr lang="fr-CA" i="1" dirty="0">
                <a:effectLst/>
                <a:latin typeface="Arial" panose="020B0604020202020204" pitchFamily="34" charset="0"/>
                <a:ea typeface="Arial" panose="020B0604020202020204" pitchFamily="34" charset="0"/>
                <a:cs typeface="Times New Roman" panose="02020603050405020304" pitchFamily="18" charset="0"/>
              </a:rPr>
              <a:t> c. Procureure générale du Québec </a:t>
            </a:r>
            <a:r>
              <a:rPr lang="fr-CA" dirty="0">
                <a:effectLst/>
                <a:latin typeface="Arial" panose="020B0604020202020204" pitchFamily="34" charset="0"/>
                <a:ea typeface="Arial" panose="020B0604020202020204" pitchFamily="34" charset="0"/>
                <a:cs typeface="Times New Roman" panose="02020603050405020304" pitchFamily="18" charset="0"/>
              </a:rPr>
              <a:t>(</a:t>
            </a:r>
            <a:r>
              <a:rPr lang="fr-CA" dirty="0" err="1">
                <a:effectLst/>
                <a:latin typeface="Arial" panose="020B0604020202020204" pitchFamily="34" charset="0"/>
                <a:ea typeface="Arial" panose="020B0604020202020204" pitchFamily="34" charset="0"/>
                <a:cs typeface="Times New Roman" panose="02020603050405020304" pitchFamily="18" charset="0"/>
              </a:rPr>
              <a:t>cond’t</a:t>
            </a:r>
            <a:r>
              <a:rPr lang="fr-CA" dirty="0">
                <a:effectLst/>
                <a:latin typeface="Arial" panose="020B0604020202020204" pitchFamily="34" charset="0"/>
                <a:ea typeface="Arial" panose="020B0604020202020204" pitchFamily="34" charset="0"/>
                <a:cs typeface="Times New Roman" panose="02020603050405020304" pitchFamily="18" charset="0"/>
              </a:rPr>
              <a:t>)</a:t>
            </a:r>
          </a:p>
          <a:p>
            <a:pPr marL="0" indent="0">
              <a:buNone/>
            </a:pPr>
            <a:endParaRPr lang="fr-CA" sz="2100" b="0" dirty="0">
              <a:solidFill>
                <a:schemeClr val="accent1"/>
              </a:solidFill>
              <a:cs typeface="Times New Roman" panose="02020603050405020304" pitchFamily="18" charset="0"/>
            </a:endParaRPr>
          </a:p>
          <a:p>
            <a:pPr marL="0" marR="0" indent="0" algn="just">
              <a:lnSpc>
                <a:spcPct val="115000"/>
              </a:lnSpc>
              <a:spcBef>
                <a:spcPts val="0"/>
              </a:spcBef>
              <a:spcAft>
                <a:spcPts val="1000"/>
              </a:spcAft>
              <a:buNone/>
              <a:tabLst>
                <a:tab pos="744855" algn="l"/>
              </a:tabLst>
            </a:pPr>
            <a:r>
              <a:rPr lang="fr-CA" sz="1900" b="1" u="sng"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Facts</a:t>
            </a:r>
            <a:r>
              <a:rPr lang="fr-CA" sz="1900" u="sng" dirty="0">
                <a:solidFill>
                  <a:schemeClr val="accent1"/>
                </a:solidFill>
                <a:ea typeface="Arial" panose="020B0604020202020204" pitchFamily="34" charset="0"/>
                <a:cs typeface="Times New Roman" panose="02020603050405020304" pitchFamily="18" charset="0"/>
              </a:rPr>
              <a:t> (</a:t>
            </a:r>
            <a:r>
              <a:rPr lang="fr-CA" sz="1900" u="sng" dirty="0" err="1">
                <a:solidFill>
                  <a:schemeClr val="accent1"/>
                </a:solidFill>
                <a:ea typeface="Arial" panose="020B0604020202020204" pitchFamily="34" charset="0"/>
                <a:cs typeface="Times New Roman" panose="02020603050405020304" pitchFamily="18" charset="0"/>
              </a:rPr>
              <a:t>cont’d</a:t>
            </a:r>
            <a:r>
              <a:rPr lang="fr-CA" sz="1900" u="sng" dirty="0">
                <a:solidFill>
                  <a:schemeClr val="accent1"/>
                </a:solidFill>
                <a:ea typeface="Arial" panose="020B0604020202020204" pitchFamily="34" charset="0"/>
                <a:cs typeface="Times New Roman" panose="02020603050405020304" pitchFamily="18" charset="0"/>
              </a:rPr>
              <a:t>):</a:t>
            </a:r>
            <a:endParaRPr lang="en-CA" sz="19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9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In order to start exploration, </a:t>
            </a:r>
            <a:r>
              <a:rPr lang="en-CA" sz="1900" b="0" dirty="0" err="1">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Strateco</a:t>
            </a:r>
            <a:r>
              <a:rPr lang="en-CA" sz="19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needed certificates of authorization from the Minister of Sustainable Development, the Environment, Wildlife and Parks</a:t>
            </a: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9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The Minister refused to issue the certificates stating that the proposal had not garnered enough social acceptability → Issued a temporary moratorium on uranium </a:t>
            </a:r>
            <a:r>
              <a:rPr lang="en-CA" sz="1900" b="0" dirty="0" err="1">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minin</a:t>
            </a:r>
            <a:endParaRPr lang="en-CA" sz="19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900" b="0"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Strateco</a:t>
            </a:r>
            <a:r>
              <a:rPr lang="en-CA" sz="1900" b="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 filed a claim against the Quebec A.G. seeking $182M in damages and $10M in punitive damages</a:t>
            </a:r>
            <a:endParaRPr lang="en-CA" sz="1900" b="0" dirty="0">
              <a:solidFill>
                <a:schemeClr val="accent1"/>
              </a:solidFill>
            </a:endParaRPr>
          </a:p>
        </p:txBody>
      </p:sp>
    </p:spTree>
    <p:extLst>
      <p:ext uri="{BB962C8B-B14F-4D97-AF65-F5344CB8AC3E}">
        <p14:creationId xmlns:p14="http://schemas.microsoft.com/office/powerpoint/2010/main" val="18405377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normAutofit/>
          </a:bodyPr>
          <a:lstStyle/>
          <a:p>
            <a:r>
              <a:rPr lang="fr-CA" dirty="0"/>
              <a:t>3. Social </a:t>
            </a:r>
            <a:r>
              <a:rPr lang="fr-CA" dirty="0" err="1"/>
              <a:t>acceptability</a:t>
            </a:r>
            <a:r>
              <a:rPr lang="fr-CA" dirty="0"/>
              <a:t> and </a:t>
            </a:r>
            <a:r>
              <a:rPr lang="fr-CA" dirty="0" err="1"/>
              <a:t>Indigenous</a:t>
            </a:r>
            <a:r>
              <a:rPr lang="fr-CA" dirty="0"/>
              <a:t> perspectives in </a:t>
            </a:r>
            <a:r>
              <a:rPr lang="fr-CA" dirty="0" err="1"/>
              <a:t>decision-making</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a:bodyPr>
          <a:lstStyle/>
          <a:p>
            <a:pPr marL="0" indent="0">
              <a:buNone/>
            </a:pPr>
            <a:r>
              <a:rPr lang="fr-CA" i="1" dirty="0">
                <a:effectLst/>
                <a:latin typeface="Arial" panose="020B0604020202020204" pitchFamily="34" charset="0"/>
                <a:ea typeface="Arial" panose="020B0604020202020204" pitchFamily="34" charset="0"/>
                <a:cs typeface="Times New Roman" panose="02020603050405020304" pitchFamily="18" charset="0"/>
              </a:rPr>
              <a:t>Ressources </a:t>
            </a:r>
            <a:r>
              <a:rPr lang="fr-CA" i="1" dirty="0" err="1">
                <a:effectLst/>
                <a:latin typeface="Arial" panose="020B0604020202020204" pitchFamily="34" charset="0"/>
                <a:ea typeface="Arial" panose="020B0604020202020204" pitchFamily="34" charset="0"/>
                <a:cs typeface="Times New Roman" panose="02020603050405020304" pitchFamily="18" charset="0"/>
              </a:rPr>
              <a:t>Strateco</a:t>
            </a:r>
            <a:r>
              <a:rPr lang="fr-CA" i="1" dirty="0">
                <a:effectLst/>
                <a:latin typeface="Arial" panose="020B0604020202020204" pitchFamily="34" charset="0"/>
                <a:ea typeface="Arial" panose="020B0604020202020204" pitchFamily="34" charset="0"/>
                <a:cs typeface="Times New Roman" panose="02020603050405020304" pitchFamily="18" charset="0"/>
              </a:rPr>
              <a:t> </a:t>
            </a:r>
            <a:r>
              <a:rPr lang="fr-CA" i="1" dirty="0" err="1">
                <a:effectLst/>
                <a:latin typeface="Arial" panose="020B0604020202020204" pitchFamily="34" charset="0"/>
                <a:ea typeface="Arial" panose="020B0604020202020204" pitchFamily="34" charset="0"/>
                <a:cs typeface="Times New Roman" panose="02020603050405020304" pitchFamily="18" charset="0"/>
              </a:rPr>
              <a:t>inc.</a:t>
            </a:r>
            <a:r>
              <a:rPr lang="fr-CA" i="1" dirty="0">
                <a:effectLst/>
                <a:latin typeface="Arial" panose="020B0604020202020204" pitchFamily="34" charset="0"/>
                <a:ea typeface="Arial" panose="020B0604020202020204" pitchFamily="34" charset="0"/>
                <a:cs typeface="Times New Roman" panose="02020603050405020304" pitchFamily="18" charset="0"/>
              </a:rPr>
              <a:t> c. Procureure générale du Québec </a:t>
            </a:r>
            <a:r>
              <a:rPr lang="fr-CA" dirty="0">
                <a:effectLst/>
                <a:latin typeface="Arial" panose="020B0604020202020204" pitchFamily="34" charset="0"/>
                <a:ea typeface="Arial" panose="020B0604020202020204" pitchFamily="34" charset="0"/>
                <a:cs typeface="Times New Roman" panose="02020603050405020304" pitchFamily="18" charset="0"/>
              </a:rPr>
              <a:t>(</a:t>
            </a:r>
            <a:r>
              <a:rPr lang="fr-CA" dirty="0" err="1">
                <a:effectLst/>
                <a:latin typeface="Arial" panose="020B0604020202020204" pitchFamily="34" charset="0"/>
                <a:ea typeface="Arial" panose="020B0604020202020204" pitchFamily="34" charset="0"/>
                <a:cs typeface="Times New Roman" panose="02020603050405020304" pitchFamily="18" charset="0"/>
              </a:rPr>
              <a:t>cond’t</a:t>
            </a:r>
            <a:r>
              <a:rPr lang="fr-CA" dirty="0">
                <a:effectLst/>
                <a:latin typeface="Arial" panose="020B0604020202020204" pitchFamily="34" charset="0"/>
                <a:ea typeface="Arial" panose="020B0604020202020204" pitchFamily="34" charset="0"/>
                <a:cs typeface="Times New Roman" panose="02020603050405020304" pitchFamily="18" charset="0"/>
              </a:rPr>
              <a:t>)</a:t>
            </a:r>
          </a:p>
          <a:p>
            <a:pPr marL="0" indent="0">
              <a:buNone/>
            </a:pPr>
            <a:endParaRPr lang="fr-CA" sz="2100" b="0" dirty="0">
              <a:solidFill>
                <a:schemeClr val="accent1"/>
              </a:solidFill>
              <a:cs typeface="Times New Roman" panose="02020603050405020304" pitchFamily="18" charset="0"/>
            </a:endParaRPr>
          </a:p>
          <a:p>
            <a:pPr marL="0" marR="0" indent="0" algn="just">
              <a:lnSpc>
                <a:spcPct val="115000"/>
              </a:lnSpc>
              <a:spcBef>
                <a:spcPts val="0"/>
              </a:spcBef>
              <a:spcAft>
                <a:spcPts val="1000"/>
              </a:spcAft>
              <a:buNone/>
              <a:tabLst>
                <a:tab pos="744855" algn="l"/>
              </a:tabLst>
            </a:pPr>
            <a:r>
              <a:rPr lang="fr-CA" sz="1900" b="1" u="sng"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Facts</a:t>
            </a:r>
            <a:r>
              <a:rPr lang="fr-CA" sz="1900" u="sng" dirty="0">
                <a:solidFill>
                  <a:schemeClr val="accent1"/>
                </a:solidFill>
                <a:ea typeface="Arial" panose="020B0604020202020204" pitchFamily="34" charset="0"/>
                <a:cs typeface="Times New Roman" panose="02020603050405020304" pitchFamily="18" charset="0"/>
              </a:rPr>
              <a:t> (</a:t>
            </a:r>
            <a:r>
              <a:rPr lang="fr-CA" sz="1900" u="sng" dirty="0" err="1">
                <a:solidFill>
                  <a:schemeClr val="accent1"/>
                </a:solidFill>
                <a:ea typeface="Arial" panose="020B0604020202020204" pitchFamily="34" charset="0"/>
                <a:cs typeface="Times New Roman" panose="02020603050405020304" pitchFamily="18" charset="0"/>
              </a:rPr>
              <a:t>cont’d</a:t>
            </a:r>
            <a:r>
              <a:rPr lang="fr-CA" sz="1900" u="sng" dirty="0">
                <a:solidFill>
                  <a:schemeClr val="accent1"/>
                </a:solidFill>
                <a:ea typeface="Arial" panose="020B0604020202020204" pitchFamily="34" charset="0"/>
                <a:cs typeface="Times New Roman" panose="02020603050405020304" pitchFamily="18" charset="0"/>
              </a:rPr>
              <a:t>):</a:t>
            </a:r>
            <a:endParaRPr lang="en-CA" sz="19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9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Problems during community engagement:</a:t>
            </a:r>
          </a:p>
          <a:p>
            <a:pPr lvl="1">
              <a:buFont typeface="Courier New" panose="02070309020205020404" pitchFamily="49" charset="0"/>
              <a:buChar char="o"/>
            </a:pPr>
            <a:r>
              <a:rPr lang="fr-CA" sz="1600" b="0" dirty="0" err="1">
                <a:solidFill>
                  <a:schemeClr val="accent1"/>
                </a:solidFill>
              </a:rPr>
              <a:t>Lack</a:t>
            </a:r>
            <a:r>
              <a:rPr lang="fr-CA" sz="1600" b="0" dirty="0">
                <a:solidFill>
                  <a:schemeClr val="accent1"/>
                </a:solidFill>
              </a:rPr>
              <a:t> of </a:t>
            </a:r>
            <a:r>
              <a:rPr lang="fr-CA" sz="1600" b="0" dirty="0" err="1">
                <a:solidFill>
                  <a:schemeClr val="accent1"/>
                </a:solidFill>
              </a:rPr>
              <a:t>transparency</a:t>
            </a:r>
            <a:r>
              <a:rPr lang="fr-CA" sz="1600" b="0" dirty="0">
                <a:solidFill>
                  <a:schemeClr val="accent1"/>
                </a:solidFill>
              </a:rPr>
              <a:t> on the part of </a:t>
            </a:r>
            <a:r>
              <a:rPr lang="fr-CA" sz="1600" b="0" dirty="0" err="1">
                <a:solidFill>
                  <a:schemeClr val="accent1"/>
                </a:solidFill>
              </a:rPr>
              <a:t>Strateco</a:t>
            </a:r>
            <a:r>
              <a:rPr lang="fr-CA" sz="1600" b="0" dirty="0">
                <a:solidFill>
                  <a:schemeClr val="accent1"/>
                </a:solidFill>
              </a:rPr>
              <a:t> </a:t>
            </a:r>
            <a:r>
              <a:rPr lang="fr-CA" sz="1600" b="0" dirty="0" err="1">
                <a:solidFill>
                  <a:schemeClr val="accent1"/>
                </a:solidFill>
              </a:rPr>
              <a:t>who</a:t>
            </a:r>
            <a:r>
              <a:rPr lang="fr-CA" sz="1600" b="0" dirty="0">
                <a:solidFill>
                  <a:schemeClr val="accent1"/>
                </a:solidFill>
              </a:rPr>
              <a:t> </a:t>
            </a:r>
            <a:r>
              <a:rPr lang="fr-CA" sz="1600" b="0" dirty="0" err="1">
                <a:solidFill>
                  <a:schemeClr val="accent1"/>
                </a:solidFill>
              </a:rPr>
              <a:t>provided</a:t>
            </a:r>
            <a:r>
              <a:rPr lang="fr-CA" sz="1600" b="0" dirty="0">
                <a:solidFill>
                  <a:schemeClr val="accent1"/>
                </a:solidFill>
              </a:rPr>
              <a:t> information, but not </a:t>
            </a:r>
            <a:r>
              <a:rPr lang="fr-CA" sz="1600" b="0" dirty="0" err="1">
                <a:solidFill>
                  <a:schemeClr val="accent1"/>
                </a:solidFill>
              </a:rPr>
              <a:t>necessarily</a:t>
            </a:r>
            <a:r>
              <a:rPr lang="fr-CA" sz="1600" b="0" dirty="0">
                <a:solidFill>
                  <a:schemeClr val="accent1"/>
                </a:solidFill>
              </a:rPr>
              <a:t> </a:t>
            </a:r>
            <a:r>
              <a:rPr lang="fr-CA" sz="1600" b="0" dirty="0" err="1">
                <a:solidFill>
                  <a:schemeClr val="accent1"/>
                </a:solidFill>
              </a:rPr>
              <a:t>answers</a:t>
            </a:r>
            <a:r>
              <a:rPr lang="fr-CA" sz="1600" b="0" dirty="0">
                <a:solidFill>
                  <a:schemeClr val="accent1"/>
                </a:solidFill>
              </a:rPr>
              <a:t> to the questions </a:t>
            </a:r>
            <a:r>
              <a:rPr lang="fr-CA" sz="1600" b="0" dirty="0" err="1">
                <a:solidFill>
                  <a:schemeClr val="accent1"/>
                </a:solidFill>
              </a:rPr>
              <a:t>addressed</a:t>
            </a:r>
            <a:r>
              <a:rPr lang="fr-CA" sz="1600" b="0" dirty="0">
                <a:solidFill>
                  <a:schemeClr val="accent1"/>
                </a:solidFill>
              </a:rPr>
              <a:t> by the </a:t>
            </a:r>
            <a:r>
              <a:rPr lang="fr-CA" sz="1600" b="0" dirty="0" err="1">
                <a:solidFill>
                  <a:schemeClr val="accent1"/>
                </a:solidFill>
              </a:rPr>
              <a:t>Crees</a:t>
            </a:r>
            <a:r>
              <a:rPr lang="fr-CA" sz="1600" b="0" dirty="0">
                <a:solidFill>
                  <a:schemeClr val="accent1"/>
                </a:solidFill>
              </a:rPr>
              <a:t> (e.g. impacts </a:t>
            </a:r>
            <a:r>
              <a:rPr lang="fr-CA" sz="1600" b="0" dirty="0" err="1">
                <a:solidFill>
                  <a:schemeClr val="accent1"/>
                </a:solidFill>
              </a:rPr>
              <a:t>beyond</a:t>
            </a:r>
            <a:r>
              <a:rPr lang="fr-CA" sz="1600" b="0" dirty="0">
                <a:solidFill>
                  <a:schemeClr val="accent1"/>
                </a:solidFill>
              </a:rPr>
              <a:t> the exploration phase, and </a:t>
            </a:r>
            <a:r>
              <a:rPr lang="fr-CA" sz="1600" b="0" dirty="0" err="1">
                <a:solidFill>
                  <a:schemeClr val="accent1"/>
                </a:solidFill>
              </a:rPr>
              <a:t>into</a:t>
            </a:r>
            <a:r>
              <a:rPr lang="fr-CA" sz="1600" b="0" dirty="0">
                <a:solidFill>
                  <a:schemeClr val="accent1"/>
                </a:solidFill>
              </a:rPr>
              <a:t> the </a:t>
            </a:r>
            <a:r>
              <a:rPr lang="fr-CA" sz="1600" b="0" dirty="0" err="1">
                <a:solidFill>
                  <a:schemeClr val="accent1"/>
                </a:solidFill>
              </a:rPr>
              <a:t>operation</a:t>
            </a:r>
            <a:r>
              <a:rPr lang="fr-CA" sz="1600" b="0" dirty="0">
                <a:solidFill>
                  <a:schemeClr val="accent1"/>
                </a:solidFill>
              </a:rPr>
              <a:t>, </a:t>
            </a:r>
            <a:r>
              <a:rPr lang="fr-CA" sz="1600" b="0" dirty="0" err="1">
                <a:solidFill>
                  <a:schemeClr val="accent1"/>
                </a:solidFill>
              </a:rPr>
              <a:t>closure</a:t>
            </a:r>
            <a:r>
              <a:rPr lang="fr-CA" sz="1600" b="0" dirty="0">
                <a:solidFill>
                  <a:schemeClr val="accent1"/>
                </a:solidFill>
              </a:rPr>
              <a:t> and </a:t>
            </a:r>
            <a:r>
              <a:rPr lang="fr-CA" sz="1600" b="0" dirty="0" err="1">
                <a:solidFill>
                  <a:schemeClr val="accent1"/>
                </a:solidFill>
              </a:rPr>
              <a:t>remediation</a:t>
            </a:r>
            <a:r>
              <a:rPr lang="fr-CA" sz="1600" b="0" dirty="0">
                <a:solidFill>
                  <a:schemeClr val="accent1"/>
                </a:solidFill>
              </a:rPr>
              <a:t> phases)</a:t>
            </a:r>
          </a:p>
          <a:p>
            <a:pPr lvl="1">
              <a:buFont typeface="Courier New" panose="02070309020205020404" pitchFamily="49" charset="0"/>
              <a:buChar char="o"/>
            </a:pPr>
            <a:r>
              <a:rPr lang="fr-CA" sz="1600" b="0" dirty="0">
                <a:solidFill>
                  <a:schemeClr val="accent1"/>
                </a:solidFill>
              </a:rPr>
              <a:t> </a:t>
            </a:r>
            <a:r>
              <a:rPr lang="fr-CA" sz="1600" b="0" dirty="0" err="1">
                <a:solidFill>
                  <a:schemeClr val="accent1"/>
                </a:solidFill>
              </a:rPr>
              <a:t>Lack</a:t>
            </a:r>
            <a:r>
              <a:rPr lang="fr-CA" sz="1600" b="0" dirty="0">
                <a:solidFill>
                  <a:schemeClr val="accent1"/>
                </a:solidFill>
              </a:rPr>
              <a:t> of </a:t>
            </a:r>
            <a:r>
              <a:rPr lang="fr-CA" sz="1600" b="0" dirty="0" err="1">
                <a:solidFill>
                  <a:schemeClr val="accent1"/>
                </a:solidFill>
              </a:rPr>
              <a:t>mutual</a:t>
            </a:r>
            <a:r>
              <a:rPr lang="fr-CA" sz="1600" b="0" dirty="0">
                <a:solidFill>
                  <a:schemeClr val="accent1"/>
                </a:solidFill>
              </a:rPr>
              <a:t> trust</a:t>
            </a:r>
          </a:p>
          <a:p>
            <a:pPr lvl="1">
              <a:buFont typeface="Courier New" panose="02070309020205020404" pitchFamily="49" charset="0"/>
              <a:buChar char="o"/>
            </a:pPr>
            <a:r>
              <a:rPr lang="fr-CA" sz="1600" b="0" dirty="0">
                <a:solidFill>
                  <a:schemeClr val="accent1"/>
                </a:solidFill>
              </a:rPr>
              <a:t> </a:t>
            </a:r>
            <a:r>
              <a:rPr lang="fr-CA" sz="1600" b="0" dirty="0" err="1">
                <a:solidFill>
                  <a:schemeClr val="accent1"/>
                </a:solidFill>
              </a:rPr>
              <a:t>Strateco</a:t>
            </a:r>
            <a:r>
              <a:rPr lang="fr-CA" sz="1600" b="0" dirty="0">
                <a:solidFill>
                  <a:schemeClr val="accent1"/>
                </a:solidFill>
              </a:rPr>
              <a:t> </a:t>
            </a:r>
            <a:r>
              <a:rPr lang="fr-CA" sz="1600" b="0" dirty="0" err="1">
                <a:solidFill>
                  <a:schemeClr val="accent1"/>
                </a:solidFill>
              </a:rPr>
              <a:t>willing</a:t>
            </a:r>
            <a:r>
              <a:rPr lang="fr-CA" sz="1600" b="0" dirty="0">
                <a:solidFill>
                  <a:schemeClr val="accent1"/>
                </a:solidFill>
              </a:rPr>
              <a:t> to </a:t>
            </a:r>
            <a:r>
              <a:rPr lang="fr-CA" sz="1600" b="0" dirty="0" err="1">
                <a:solidFill>
                  <a:schemeClr val="accent1"/>
                </a:solidFill>
              </a:rPr>
              <a:t>undertake</a:t>
            </a:r>
            <a:r>
              <a:rPr lang="fr-CA" sz="1600" b="0" dirty="0">
                <a:solidFill>
                  <a:schemeClr val="accent1"/>
                </a:solidFill>
              </a:rPr>
              <a:t> consultation, but </a:t>
            </a:r>
            <a:r>
              <a:rPr lang="fr-CA" sz="1600" b="0" dirty="0" err="1">
                <a:solidFill>
                  <a:schemeClr val="accent1"/>
                </a:solidFill>
              </a:rPr>
              <a:t>expected</a:t>
            </a:r>
            <a:r>
              <a:rPr lang="fr-CA" sz="1600" b="0" dirty="0">
                <a:solidFill>
                  <a:schemeClr val="accent1"/>
                </a:solidFill>
              </a:rPr>
              <a:t> a </a:t>
            </a:r>
            <a:r>
              <a:rPr lang="fr-CA" sz="1600" b="0" dirty="0" err="1">
                <a:solidFill>
                  <a:schemeClr val="accent1"/>
                </a:solidFill>
              </a:rPr>
              <a:t>specific</a:t>
            </a:r>
            <a:r>
              <a:rPr lang="fr-CA" sz="1600" b="0" dirty="0">
                <a:solidFill>
                  <a:schemeClr val="accent1"/>
                </a:solidFill>
              </a:rPr>
              <a:t> </a:t>
            </a:r>
            <a:r>
              <a:rPr lang="fr-CA" sz="1600" b="0" u="sng" dirty="0" err="1">
                <a:solidFill>
                  <a:schemeClr val="accent1"/>
                </a:solidFill>
              </a:rPr>
              <a:t>result</a:t>
            </a:r>
            <a:endParaRPr lang="fr-CA" sz="1600" b="0" u="sng" dirty="0">
              <a:solidFill>
                <a:schemeClr val="accent1"/>
              </a:solidFill>
            </a:endParaRPr>
          </a:p>
        </p:txBody>
      </p:sp>
    </p:spTree>
    <p:extLst>
      <p:ext uri="{BB962C8B-B14F-4D97-AF65-F5344CB8AC3E}">
        <p14:creationId xmlns:p14="http://schemas.microsoft.com/office/powerpoint/2010/main" val="995906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normAutofit/>
          </a:bodyPr>
          <a:lstStyle/>
          <a:p>
            <a:r>
              <a:rPr lang="fr-CA" dirty="0"/>
              <a:t>3. Social </a:t>
            </a:r>
            <a:r>
              <a:rPr lang="fr-CA" dirty="0" err="1"/>
              <a:t>acceptability</a:t>
            </a:r>
            <a:r>
              <a:rPr lang="fr-CA" dirty="0"/>
              <a:t> and </a:t>
            </a:r>
            <a:r>
              <a:rPr lang="fr-CA" dirty="0" err="1"/>
              <a:t>Indigenous</a:t>
            </a:r>
            <a:r>
              <a:rPr lang="fr-CA" dirty="0"/>
              <a:t> perspectives in </a:t>
            </a:r>
            <a:r>
              <a:rPr lang="fr-CA" dirty="0" err="1"/>
              <a:t>decision-making</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a:bodyPr>
          <a:lstStyle/>
          <a:p>
            <a:pPr marL="0" indent="0">
              <a:buNone/>
            </a:pPr>
            <a:r>
              <a:rPr lang="fr-CA" i="1" dirty="0">
                <a:effectLst/>
                <a:latin typeface="Arial" panose="020B0604020202020204" pitchFamily="34" charset="0"/>
                <a:ea typeface="Arial" panose="020B0604020202020204" pitchFamily="34" charset="0"/>
                <a:cs typeface="Times New Roman" panose="02020603050405020304" pitchFamily="18" charset="0"/>
              </a:rPr>
              <a:t>Ressources </a:t>
            </a:r>
            <a:r>
              <a:rPr lang="fr-CA" i="1" dirty="0" err="1">
                <a:effectLst/>
                <a:latin typeface="Arial" panose="020B0604020202020204" pitchFamily="34" charset="0"/>
                <a:ea typeface="Arial" panose="020B0604020202020204" pitchFamily="34" charset="0"/>
                <a:cs typeface="Times New Roman" panose="02020603050405020304" pitchFamily="18" charset="0"/>
              </a:rPr>
              <a:t>Strateco</a:t>
            </a:r>
            <a:r>
              <a:rPr lang="fr-CA" i="1" dirty="0">
                <a:effectLst/>
                <a:latin typeface="Arial" panose="020B0604020202020204" pitchFamily="34" charset="0"/>
                <a:ea typeface="Arial" panose="020B0604020202020204" pitchFamily="34" charset="0"/>
                <a:cs typeface="Times New Roman" panose="02020603050405020304" pitchFamily="18" charset="0"/>
              </a:rPr>
              <a:t> </a:t>
            </a:r>
            <a:r>
              <a:rPr lang="fr-CA" i="1" dirty="0" err="1">
                <a:effectLst/>
                <a:latin typeface="Arial" panose="020B0604020202020204" pitchFamily="34" charset="0"/>
                <a:ea typeface="Arial" panose="020B0604020202020204" pitchFamily="34" charset="0"/>
                <a:cs typeface="Times New Roman" panose="02020603050405020304" pitchFamily="18" charset="0"/>
              </a:rPr>
              <a:t>inc.</a:t>
            </a:r>
            <a:r>
              <a:rPr lang="fr-CA" i="1" dirty="0">
                <a:effectLst/>
                <a:latin typeface="Arial" panose="020B0604020202020204" pitchFamily="34" charset="0"/>
                <a:ea typeface="Arial" panose="020B0604020202020204" pitchFamily="34" charset="0"/>
                <a:cs typeface="Times New Roman" panose="02020603050405020304" pitchFamily="18" charset="0"/>
              </a:rPr>
              <a:t> c. Procureure générale du Québec </a:t>
            </a:r>
            <a:r>
              <a:rPr lang="fr-CA" dirty="0">
                <a:effectLst/>
                <a:latin typeface="Arial" panose="020B0604020202020204" pitchFamily="34" charset="0"/>
                <a:ea typeface="Arial" panose="020B0604020202020204" pitchFamily="34" charset="0"/>
                <a:cs typeface="Times New Roman" panose="02020603050405020304" pitchFamily="18" charset="0"/>
              </a:rPr>
              <a:t>(</a:t>
            </a:r>
            <a:r>
              <a:rPr lang="fr-CA" dirty="0" err="1">
                <a:effectLst/>
                <a:latin typeface="Arial" panose="020B0604020202020204" pitchFamily="34" charset="0"/>
                <a:ea typeface="Arial" panose="020B0604020202020204" pitchFamily="34" charset="0"/>
                <a:cs typeface="Times New Roman" panose="02020603050405020304" pitchFamily="18" charset="0"/>
              </a:rPr>
              <a:t>cont’d</a:t>
            </a:r>
            <a:r>
              <a:rPr lang="fr-CA" dirty="0">
                <a:effectLst/>
                <a:latin typeface="Arial" panose="020B0604020202020204" pitchFamily="34" charset="0"/>
                <a:ea typeface="Arial" panose="020B0604020202020204" pitchFamily="34" charset="0"/>
                <a:cs typeface="Times New Roman" panose="02020603050405020304" pitchFamily="18" charset="0"/>
              </a:rPr>
              <a:t>)</a:t>
            </a:r>
          </a:p>
          <a:p>
            <a:pPr marL="0" indent="0">
              <a:buNone/>
            </a:pPr>
            <a:endParaRPr lang="fr-CA" sz="1900" b="0" dirty="0">
              <a:solidFill>
                <a:schemeClr val="accent1"/>
              </a:solidFill>
              <a:cs typeface="Times New Roman" panose="02020603050405020304" pitchFamily="18" charset="0"/>
            </a:endParaRPr>
          </a:p>
          <a:p>
            <a:pPr marL="0" marR="0" indent="0" algn="just">
              <a:lnSpc>
                <a:spcPct val="115000"/>
              </a:lnSpc>
              <a:spcBef>
                <a:spcPts val="0"/>
              </a:spcBef>
              <a:spcAft>
                <a:spcPts val="1000"/>
              </a:spcAft>
              <a:buNone/>
              <a:tabLst>
                <a:tab pos="744855" algn="l"/>
              </a:tabLst>
            </a:pPr>
            <a:r>
              <a:rPr lang="fr-CA" sz="1900" b="1" u="sng"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Previous</a:t>
            </a:r>
            <a:r>
              <a:rPr lang="fr-CA" sz="1900" b="1"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 </a:t>
            </a:r>
            <a:r>
              <a:rPr lang="fr-CA" sz="1900" b="1" u="sng"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decisions</a:t>
            </a:r>
            <a:r>
              <a:rPr lang="fr-CA" sz="1900" b="1"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a:t>
            </a:r>
            <a:endParaRPr lang="en-CA" sz="19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800" b="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QCCS: Dismissed </a:t>
            </a:r>
            <a:r>
              <a:rPr lang="en-CA" sz="1800" b="0"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Strateco’s</a:t>
            </a:r>
            <a:r>
              <a:rPr lang="en-CA" sz="1800" b="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 claim</a:t>
            </a:r>
            <a:endParaRPr lang="en-CA" sz="1900" b="0" dirty="0">
              <a:solidFill>
                <a:schemeClr val="accent1"/>
              </a:solidFill>
            </a:endParaRPr>
          </a:p>
        </p:txBody>
      </p:sp>
    </p:spTree>
    <p:extLst>
      <p:ext uri="{BB962C8B-B14F-4D97-AF65-F5344CB8AC3E}">
        <p14:creationId xmlns:p14="http://schemas.microsoft.com/office/powerpoint/2010/main" val="1599194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normAutofit/>
          </a:bodyPr>
          <a:lstStyle/>
          <a:p>
            <a:r>
              <a:rPr lang="fr-CA" dirty="0"/>
              <a:t>3. Social </a:t>
            </a:r>
            <a:r>
              <a:rPr lang="fr-CA" dirty="0" err="1"/>
              <a:t>acceptability</a:t>
            </a:r>
            <a:r>
              <a:rPr lang="fr-CA" dirty="0"/>
              <a:t> and </a:t>
            </a:r>
            <a:r>
              <a:rPr lang="fr-CA" dirty="0" err="1"/>
              <a:t>Indigenous</a:t>
            </a:r>
            <a:r>
              <a:rPr lang="fr-CA" dirty="0"/>
              <a:t> perspectives in </a:t>
            </a:r>
            <a:r>
              <a:rPr lang="fr-CA" dirty="0" err="1"/>
              <a:t>decision-making</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a:bodyPr>
          <a:lstStyle/>
          <a:p>
            <a:pPr marL="0" indent="0">
              <a:buNone/>
            </a:pPr>
            <a:r>
              <a:rPr lang="fr-CA" i="1" dirty="0">
                <a:effectLst/>
                <a:latin typeface="Arial" panose="020B0604020202020204" pitchFamily="34" charset="0"/>
                <a:ea typeface="Arial" panose="020B0604020202020204" pitchFamily="34" charset="0"/>
                <a:cs typeface="Times New Roman" panose="02020603050405020304" pitchFamily="18" charset="0"/>
              </a:rPr>
              <a:t>Ressources </a:t>
            </a:r>
            <a:r>
              <a:rPr lang="fr-CA" i="1" dirty="0" err="1">
                <a:effectLst/>
                <a:latin typeface="Arial" panose="020B0604020202020204" pitchFamily="34" charset="0"/>
                <a:ea typeface="Arial" panose="020B0604020202020204" pitchFamily="34" charset="0"/>
                <a:cs typeface="Times New Roman" panose="02020603050405020304" pitchFamily="18" charset="0"/>
              </a:rPr>
              <a:t>Strateco</a:t>
            </a:r>
            <a:r>
              <a:rPr lang="fr-CA" i="1" dirty="0">
                <a:effectLst/>
                <a:latin typeface="Arial" panose="020B0604020202020204" pitchFamily="34" charset="0"/>
                <a:ea typeface="Arial" panose="020B0604020202020204" pitchFamily="34" charset="0"/>
                <a:cs typeface="Times New Roman" panose="02020603050405020304" pitchFamily="18" charset="0"/>
              </a:rPr>
              <a:t> </a:t>
            </a:r>
            <a:r>
              <a:rPr lang="fr-CA" i="1" dirty="0" err="1">
                <a:effectLst/>
                <a:latin typeface="Arial" panose="020B0604020202020204" pitchFamily="34" charset="0"/>
                <a:ea typeface="Arial" panose="020B0604020202020204" pitchFamily="34" charset="0"/>
                <a:cs typeface="Times New Roman" panose="02020603050405020304" pitchFamily="18" charset="0"/>
              </a:rPr>
              <a:t>inc.</a:t>
            </a:r>
            <a:r>
              <a:rPr lang="fr-CA" i="1" dirty="0">
                <a:effectLst/>
                <a:latin typeface="Arial" panose="020B0604020202020204" pitchFamily="34" charset="0"/>
                <a:ea typeface="Arial" panose="020B0604020202020204" pitchFamily="34" charset="0"/>
                <a:cs typeface="Times New Roman" panose="02020603050405020304" pitchFamily="18" charset="0"/>
              </a:rPr>
              <a:t> c. Procureure générale du Québec </a:t>
            </a:r>
            <a:r>
              <a:rPr lang="fr-CA" dirty="0">
                <a:effectLst/>
                <a:latin typeface="Arial" panose="020B0604020202020204" pitchFamily="34" charset="0"/>
                <a:ea typeface="Arial" panose="020B0604020202020204" pitchFamily="34" charset="0"/>
                <a:cs typeface="Times New Roman" panose="02020603050405020304" pitchFamily="18" charset="0"/>
              </a:rPr>
              <a:t>(</a:t>
            </a:r>
            <a:r>
              <a:rPr lang="fr-CA" dirty="0" err="1">
                <a:effectLst/>
                <a:latin typeface="Arial" panose="020B0604020202020204" pitchFamily="34" charset="0"/>
                <a:ea typeface="Arial" panose="020B0604020202020204" pitchFamily="34" charset="0"/>
                <a:cs typeface="Times New Roman" panose="02020603050405020304" pitchFamily="18" charset="0"/>
              </a:rPr>
              <a:t>cont’d</a:t>
            </a:r>
            <a:r>
              <a:rPr lang="fr-CA" dirty="0">
                <a:effectLst/>
                <a:latin typeface="Arial" panose="020B0604020202020204" pitchFamily="34" charset="0"/>
                <a:ea typeface="Arial" panose="020B0604020202020204" pitchFamily="34" charset="0"/>
                <a:cs typeface="Times New Roman" panose="02020603050405020304" pitchFamily="18" charset="0"/>
              </a:rPr>
              <a:t>)</a:t>
            </a:r>
          </a:p>
          <a:p>
            <a:pPr marL="0" indent="0">
              <a:buNone/>
            </a:pPr>
            <a:endParaRPr lang="fr-CA" sz="1900" b="0" dirty="0">
              <a:solidFill>
                <a:schemeClr val="accent1"/>
              </a:solidFill>
              <a:cs typeface="Times New Roman" panose="02020603050405020304" pitchFamily="18" charset="0"/>
            </a:endParaRPr>
          </a:p>
          <a:p>
            <a:pPr marL="0" marR="0" indent="0" algn="just">
              <a:lnSpc>
                <a:spcPct val="115000"/>
              </a:lnSpc>
              <a:spcBef>
                <a:spcPts val="0"/>
              </a:spcBef>
              <a:spcAft>
                <a:spcPts val="1000"/>
              </a:spcAft>
              <a:buNone/>
              <a:tabLst>
                <a:tab pos="744855" algn="l"/>
              </a:tabLst>
            </a:pPr>
            <a:r>
              <a:rPr lang="fr-CA" sz="1900" b="1"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Issues:</a:t>
            </a:r>
            <a:endParaRPr lang="en-CA" sz="19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Whether the Minister, by basing his refusal on social acceptability, engaged its liability towards </a:t>
            </a:r>
            <a:r>
              <a:rPr lang="en-CA" sz="1800" b="0" dirty="0" err="1">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Strateco</a:t>
            </a:r>
            <a:endPar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Whether the refusal to issue the certificate constitute a disguised expropriation of the mining claims, and </a:t>
            </a: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Whether the government of Quebec breach their duty of coherence in decision-making</a:t>
            </a:r>
          </a:p>
        </p:txBody>
      </p:sp>
    </p:spTree>
    <p:extLst>
      <p:ext uri="{BB962C8B-B14F-4D97-AF65-F5344CB8AC3E}">
        <p14:creationId xmlns:p14="http://schemas.microsoft.com/office/powerpoint/2010/main" val="3172001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normAutofit/>
          </a:bodyPr>
          <a:lstStyle/>
          <a:p>
            <a:r>
              <a:rPr lang="fr-CA" dirty="0"/>
              <a:t>3. Social </a:t>
            </a:r>
            <a:r>
              <a:rPr lang="fr-CA" dirty="0" err="1"/>
              <a:t>acceptability</a:t>
            </a:r>
            <a:r>
              <a:rPr lang="fr-CA" dirty="0"/>
              <a:t> and </a:t>
            </a:r>
            <a:r>
              <a:rPr lang="fr-CA" dirty="0" err="1"/>
              <a:t>Indigenous</a:t>
            </a:r>
            <a:r>
              <a:rPr lang="fr-CA" dirty="0"/>
              <a:t> perspectives in </a:t>
            </a:r>
            <a:r>
              <a:rPr lang="fr-CA" dirty="0" err="1"/>
              <a:t>decision-making</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fontScale="92500" lnSpcReduction="10000"/>
          </a:bodyPr>
          <a:lstStyle/>
          <a:p>
            <a:pPr marL="0" indent="0">
              <a:buNone/>
            </a:pPr>
            <a:r>
              <a:rPr lang="fr-CA" sz="2600" i="1" dirty="0">
                <a:effectLst/>
                <a:latin typeface="Arial" panose="020B0604020202020204" pitchFamily="34" charset="0"/>
                <a:ea typeface="Arial" panose="020B0604020202020204" pitchFamily="34" charset="0"/>
                <a:cs typeface="Times New Roman" panose="02020603050405020304" pitchFamily="18" charset="0"/>
              </a:rPr>
              <a:t>Ressources </a:t>
            </a:r>
            <a:r>
              <a:rPr lang="fr-CA" sz="2600" i="1" dirty="0" err="1">
                <a:effectLst/>
                <a:latin typeface="Arial" panose="020B0604020202020204" pitchFamily="34" charset="0"/>
                <a:ea typeface="Arial" panose="020B0604020202020204" pitchFamily="34" charset="0"/>
                <a:cs typeface="Times New Roman" panose="02020603050405020304" pitchFamily="18" charset="0"/>
              </a:rPr>
              <a:t>Strateco</a:t>
            </a:r>
            <a:r>
              <a:rPr lang="fr-CA" sz="2600" i="1" dirty="0">
                <a:effectLst/>
                <a:latin typeface="Arial" panose="020B0604020202020204" pitchFamily="34" charset="0"/>
                <a:ea typeface="Arial" panose="020B0604020202020204" pitchFamily="34" charset="0"/>
                <a:cs typeface="Times New Roman" panose="02020603050405020304" pitchFamily="18" charset="0"/>
              </a:rPr>
              <a:t> </a:t>
            </a:r>
            <a:r>
              <a:rPr lang="fr-CA" sz="2600" i="1" dirty="0" err="1">
                <a:effectLst/>
                <a:latin typeface="Arial" panose="020B0604020202020204" pitchFamily="34" charset="0"/>
                <a:ea typeface="Arial" panose="020B0604020202020204" pitchFamily="34" charset="0"/>
                <a:cs typeface="Times New Roman" panose="02020603050405020304" pitchFamily="18" charset="0"/>
              </a:rPr>
              <a:t>inc.</a:t>
            </a:r>
            <a:r>
              <a:rPr lang="fr-CA" sz="2600" i="1" dirty="0">
                <a:effectLst/>
                <a:latin typeface="Arial" panose="020B0604020202020204" pitchFamily="34" charset="0"/>
                <a:ea typeface="Arial" panose="020B0604020202020204" pitchFamily="34" charset="0"/>
                <a:cs typeface="Times New Roman" panose="02020603050405020304" pitchFamily="18" charset="0"/>
              </a:rPr>
              <a:t> c. Procureure générale du Québec </a:t>
            </a:r>
            <a:r>
              <a:rPr lang="fr-CA" sz="2600" dirty="0">
                <a:effectLst/>
                <a:latin typeface="Arial" panose="020B0604020202020204" pitchFamily="34" charset="0"/>
                <a:ea typeface="Arial" panose="020B0604020202020204" pitchFamily="34" charset="0"/>
                <a:cs typeface="Times New Roman" panose="02020603050405020304" pitchFamily="18" charset="0"/>
              </a:rPr>
              <a:t>(</a:t>
            </a:r>
            <a:r>
              <a:rPr lang="fr-CA" sz="2600" dirty="0" err="1">
                <a:effectLst/>
                <a:latin typeface="Arial" panose="020B0604020202020204" pitchFamily="34" charset="0"/>
                <a:ea typeface="Arial" panose="020B0604020202020204" pitchFamily="34" charset="0"/>
                <a:cs typeface="Times New Roman" panose="02020603050405020304" pitchFamily="18" charset="0"/>
              </a:rPr>
              <a:t>cont’d</a:t>
            </a:r>
            <a:r>
              <a:rPr lang="fr-CA" sz="2600" dirty="0">
                <a:effectLst/>
                <a:latin typeface="Arial" panose="020B0604020202020204" pitchFamily="34" charset="0"/>
                <a:ea typeface="Arial" panose="020B0604020202020204" pitchFamily="34" charset="0"/>
                <a:cs typeface="Times New Roman" panose="02020603050405020304" pitchFamily="18" charset="0"/>
              </a:rPr>
              <a:t>)</a:t>
            </a:r>
          </a:p>
          <a:p>
            <a:pPr marL="0" indent="0">
              <a:buNone/>
            </a:pPr>
            <a:endParaRPr lang="fr-CA" sz="1900" b="0" dirty="0">
              <a:solidFill>
                <a:schemeClr val="accent1"/>
              </a:solidFill>
              <a:cs typeface="Times New Roman" panose="02020603050405020304" pitchFamily="18" charset="0"/>
            </a:endParaRPr>
          </a:p>
          <a:p>
            <a:pPr marL="0" marR="0" indent="0" algn="just">
              <a:lnSpc>
                <a:spcPct val="115000"/>
              </a:lnSpc>
              <a:spcBef>
                <a:spcPts val="0"/>
              </a:spcBef>
              <a:spcAft>
                <a:spcPts val="1000"/>
              </a:spcAft>
              <a:buNone/>
              <a:tabLst>
                <a:tab pos="744855" algn="l"/>
              </a:tabLst>
            </a:pPr>
            <a:r>
              <a:rPr lang="fr-CA" sz="1900" b="1" u="sng"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Reasoning</a:t>
            </a:r>
            <a:r>
              <a:rPr lang="fr-CA" sz="1900" b="1"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 by the Court:</a:t>
            </a:r>
            <a:endParaRPr lang="en-CA" sz="19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fr-CA" sz="1900" b="0" dirty="0">
                <a:solidFill>
                  <a:schemeClr val="accent1"/>
                </a:solidFill>
                <a:cs typeface="Times New Roman" panose="02020603050405020304" pitchFamily="18" charset="0"/>
              </a:rPr>
              <a:t>CA </a:t>
            </a:r>
            <a:r>
              <a:rPr lang="fr-CA" sz="1900" b="0" dirty="0" err="1">
                <a:solidFill>
                  <a:schemeClr val="accent1"/>
                </a:solidFill>
                <a:cs typeface="Times New Roman" panose="02020603050405020304" pitchFamily="18" charset="0"/>
              </a:rPr>
              <a:t>dismissed</a:t>
            </a:r>
            <a:r>
              <a:rPr lang="fr-CA" sz="1900" b="0" dirty="0">
                <a:solidFill>
                  <a:schemeClr val="accent1"/>
                </a:solidFill>
                <a:cs typeface="Times New Roman" panose="02020603050405020304" pitchFamily="18" charset="0"/>
              </a:rPr>
              <a:t> </a:t>
            </a:r>
            <a:r>
              <a:rPr lang="fr-CA" sz="1900" b="0" dirty="0" err="1">
                <a:solidFill>
                  <a:schemeClr val="accent1"/>
                </a:solidFill>
                <a:cs typeface="Times New Roman" panose="02020603050405020304" pitchFamily="18" charset="0"/>
              </a:rPr>
              <a:t>Strateco’s</a:t>
            </a:r>
            <a:r>
              <a:rPr lang="fr-CA" sz="1900" b="0" dirty="0">
                <a:solidFill>
                  <a:schemeClr val="accent1"/>
                </a:solidFill>
                <a:cs typeface="Times New Roman" panose="02020603050405020304" pitchFamily="18" charset="0"/>
              </a:rPr>
              <a:t> </a:t>
            </a:r>
            <a:r>
              <a:rPr lang="fr-CA" sz="1900" b="0" dirty="0" err="1">
                <a:solidFill>
                  <a:schemeClr val="accent1"/>
                </a:solidFill>
                <a:cs typeface="Times New Roman" panose="02020603050405020304" pitchFamily="18" charset="0"/>
              </a:rPr>
              <a:t>appeal</a:t>
            </a:r>
            <a:r>
              <a:rPr lang="fr-CA" sz="1900" b="0" dirty="0">
                <a:solidFill>
                  <a:schemeClr val="accent1"/>
                </a:solidFill>
                <a:cs typeface="Times New Roman" panose="02020603050405020304" pitchFamily="18" charset="0"/>
              </a:rPr>
              <a:t> – </a:t>
            </a:r>
            <a:r>
              <a:rPr lang="fr-CA" sz="1900" b="0" dirty="0" err="1">
                <a:solidFill>
                  <a:schemeClr val="accent1"/>
                </a:solidFill>
                <a:cs typeface="Times New Roman" panose="02020603050405020304" pitchFamily="18" charset="0"/>
              </a:rPr>
              <a:t>Decision</a:t>
            </a:r>
            <a:r>
              <a:rPr lang="fr-CA" sz="1900" b="0" dirty="0">
                <a:solidFill>
                  <a:schemeClr val="accent1"/>
                </a:solidFill>
                <a:cs typeface="Times New Roman" panose="02020603050405020304" pitchFamily="18" charset="0"/>
              </a:rPr>
              <a:t> </a:t>
            </a:r>
            <a:r>
              <a:rPr lang="fr-CA" sz="1900" b="0" dirty="0" err="1">
                <a:solidFill>
                  <a:schemeClr val="accent1"/>
                </a:solidFill>
                <a:cs typeface="Times New Roman" panose="02020603050405020304" pitchFamily="18" charset="0"/>
              </a:rPr>
              <a:t>hinged</a:t>
            </a:r>
            <a:r>
              <a:rPr lang="fr-CA" sz="1900" b="0" dirty="0">
                <a:solidFill>
                  <a:schemeClr val="accent1"/>
                </a:solidFill>
                <a:cs typeface="Times New Roman" panose="02020603050405020304" pitchFamily="18" charset="0"/>
              </a:rPr>
              <a:t> on social </a:t>
            </a:r>
            <a:r>
              <a:rPr lang="fr-CA" sz="1900" b="0" dirty="0" err="1">
                <a:solidFill>
                  <a:schemeClr val="accent1"/>
                </a:solidFill>
                <a:cs typeface="Times New Roman" panose="02020603050405020304" pitchFamily="18" charset="0"/>
              </a:rPr>
              <a:t>acceptability</a:t>
            </a:r>
            <a:endParaRPr lang="fr-CA" sz="1900" b="0" dirty="0">
              <a:solidFill>
                <a:schemeClr val="accent1"/>
              </a:solidFill>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900" b="0" dirty="0">
                <a:solidFill>
                  <a:schemeClr val="accent1"/>
                </a:solidFill>
                <a:cs typeface="Times New Roman" panose="02020603050405020304" pitchFamily="18" charset="0"/>
              </a:rPr>
              <a:t>No definition in the law → But it is evoked in several legislative provisions</a:t>
            </a:r>
            <a:endParaRPr lang="fr-CA" sz="1900" b="0" dirty="0">
              <a:solidFill>
                <a:schemeClr val="accent1"/>
              </a:solidFill>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900" b="0" dirty="0">
                <a:solidFill>
                  <a:schemeClr val="accent1"/>
                </a:solidFill>
                <a:cs typeface="Times New Roman" panose="02020603050405020304" pitchFamily="18" charset="0"/>
              </a:rPr>
              <a:t>Result of a participative process, as a “collective judgement”, or as “the assent of the population to a project that is likely to adversely impact the social milieu”.</a:t>
            </a:r>
            <a:endParaRPr lang="fr-CA" sz="1900" b="0" dirty="0">
              <a:solidFill>
                <a:schemeClr val="accent1"/>
              </a:solidFill>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900" b="0" dirty="0">
                <a:solidFill>
                  <a:schemeClr val="accent1"/>
                </a:solidFill>
                <a:cs typeface="Times New Roman" panose="02020603050405020304" pitchFamily="18" charset="0"/>
              </a:rPr>
              <a:t>“Public participation [is] a key element of sustainable development. Social acceptability, considered as the result of such participation, cannot be ignored”.</a:t>
            </a: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900" b="0" dirty="0">
                <a:solidFill>
                  <a:schemeClr val="accent1"/>
                </a:solidFill>
                <a:cs typeface="Times New Roman" panose="02020603050405020304" pitchFamily="18" charset="0"/>
              </a:rPr>
              <a:t>Social acceptability is a component of a project’s feasibility → Sophisticated project proponents should know that social acceptability is a condition to project feasibility</a:t>
            </a:r>
            <a:endParaRPr lang="fr-CA" sz="1900" b="0" dirty="0">
              <a:solidFill>
                <a:schemeClr val="accent1"/>
              </a:solidFill>
              <a:cs typeface="Times New Roman" panose="02020603050405020304" pitchFamily="18" charset="0"/>
            </a:endParaRPr>
          </a:p>
        </p:txBody>
      </p:sp>
    </p:spTree>
    <p:extLst>
      <p:ext uri="{BB962C8B-B14F-4D97-AF65-F5344CB8AC3E}">
        <p14:creationId xmlns:p14="http://schemas.microsoft.com/office/powerpoint/2010/main" val="13741582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normAutofit/>
          </a:bodyPr>
          <a:lstStyle/>
          <a:p>
            <a:r>
              <a:rPr lang="fr-CA" dirty="0"/>
              <a:t>3. Social </a:t>
            </a:r>
            <a:r>
              <a:rPr lang="fr-CA" dirty="0" err="1"/>
              <a:t>acceptability</a:t>
            </a:r>
            <a:r>
              <a:rPr lang="fr-CA" dirty="0"/>
              <a:t> and </a:t>
            </a:r>
            <a:r>
              <a:rPr lang="fr-CA" dirty="0" err="1"/>
              <a:t>Indigenous</a:t>
            </a:r>
            <a:r>
              <a:rPr lang="fr-CA" dirty="0"/>
              <a:t> perspectives in </a:t>
            </a:r>
            <a:r>
              <a:rPr lang="fr-CA" dirty="0" err="1"/>
              <a:t>decision-making</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a:bodyPr>
          <a:lstStyle/>
          <a:p>
            <a:pPr marL="0" indent="0">
              <a:buNone/>
            </a:pPr>
            <a:r>
              <a:rPr lang="fr-CA" i="1" dirty="0">
                <a:effectLst/>
                <a:latin typeface="Arial" panose="020B0604020202020204" pitchFamily="34" charset="0"/>
                <a:ea typeface="Arial" panose="020B0604020202020204" pitchFamily="34" charset="0"/>
                <a:cs typeface="Times New Roman" panose="02020603050405020304" pitchFamily="18" charset="0"/>
              </a:rPr>
              <a:t>Ressources </a:t>
            </a:r>
            <a:r>
              <a:rPr lang="fr-CA" i="1" dirty="0" err="1">
                <a:effectLst/>
                <a:latin typeface="Arial" panose="020B0604020202020204" pitchFamily="34" charset="0"/>
                <a:ea typeface="Arial" panose="020B0604020202020204" pitchFamily="34" charset="0"/>
                <a:cs typeface="Times New Roman" panose="02020603050405020304" pitchFamily="18" charset="0"/>
              </a:rPr>
              <a:t>Strateco</a:t>
            </a:r>
            <a:r>
              <a:rPr lang="fr-CA" i="1" dirty="0">
                <a:effectLst/>
                <a:latin typeface="Arial" panose="020B0604020202020204" pitchFamily="34" charset="0"/>
                <a:ea typeface="Arial" panose="020B0604020202020204" pitchFamily="34" charset="0"/>
                <a:cs typeface="Times New Roman" panose="02020603050405020304" pitchFamily="18" charset="0"/>
              </a:rPr>
              <a:t> </a:t>
            </a:r>
            <a:r>
              <a:rPr lang="fr-CA" i="1" dirty="0" err="1">
                <a:effectLst/>
                <a:latin typeface="Arial" panose="020B0604020202020204" pitchFamily="34" charset="0"/>
                <a:ea typeface="Arial" panose="020B0604020202020204" pitchFamily="34" charset="0"/>
                <a:cs typeface="Times New Roman" panose="02020603050405020304" pitchFamily="18" charset="0"/>
              </a:rPr>
              <a:t>inc.</a:t>
            </a:r>
            <a:r>
              <a:rPr lang="fr-CA" i="1" dirty="0">
                <a:effectLst/>
                <a:latin typeface="Arial" panose="020B0604020202020204" pitchFamily="34" charset="0"/>
                <a:ea typeface="Arial" panose="020B0604020202020204" pitchFamily="34" charset="0"/>
                <a:cs typeface="Times New Roman" panose="02020603050405020304" pitchFamily="18" charset="0"/>
              </a:rPr>
              <a:t> c. Procureure générale du Québec </a:t>
            </a:r>
            <a:r>
              <a:rPr lang="fr-CA" dirty="0">
                <a:effectLst/>
                <a:latin typeface="Arial" panose="020B0604020202020204" pitchFamily="34" charset="0"/>
                <a:ea typeface="Arial" panose="020B0604020202020204" pitchFamily="34" charset="0"/>
                <a:cs typeface="Times New Roman" panose="02020603050405020304" pitchFamily="18" charset="0"/>
              </a:rPr>
              <a:t>(</a:t>
            </a:r>
            <a:r>
              <a:rPr lang="fr-CA" dirty="0" err="1">
                <a:effectLst/>
                <a:latin typeface="Arial" panose="020B0604020202020204" pitchFamily="34" charset="0"/>
                <a:ea typeface="Arial" panose="020B0604020202020204" pitchFamily="34" charset="0"/>
                <a:cs typeface="Times New Roman" panose="02020603050405020304" pitchFamily="18" charset="0"/>
              </a:rPr>
              <a:t>cont’d</a:t>
            </a:r>
            <a:r>
              <a:rPr lang="fr-CA" dirty="0">
                <a:effectLst/>
                <a:latin typeface="Arial" panose="020B0604020202020204" pitchFamily="34" charset="0"/>
                <a:ea typeface="Arial" panose="020B0604020202020204" pitchFamily="34" charset="0"/>
                <a:cs typeface="Times New Roman" panose="02020603050405020304" pitchFamily="18" charset="0"/>
              </a:rPr>
              <a:t>)</a:t>
            </a:r>
          </a:p>
          <a:p>
            <a:pPr marL="0" indent="0">
              <a:buNone/>
            </a:pPr>
            <a:endParaRPr lang="fr-CA" sz="1900" b="0" dirty="0">
              <a:solidFill>
                <a:schemeClr val="accent1"/>
              </a:solidFill>
              <a:cs typeface="Times New Roman" panose="02020603050405020304" pitchFamily="18" charset="0"/>
            </a:endParaRPr>
          </a:p>
          <a:p>
            <a:pPr marL="0" marR="0" indent="0" algn="just">
              <a:lnSpc>
                <a:spcPct val="115000"/>
              </a:lnSpc>
              <a:spcBef>
                <a:spcPts val="0"/>
              </a:spcBef>
              <a:spcAft>
                <a:spcPts val="1000"/>
              </a:spcAft>
              <a:buNone/>
              <a:tabLst>
                <a:tab pos="744855" algn="l"/>
              </a:tabLst>
            </a:pPr>
            <a:r>
              <a:rPr lang="fr-CA" sz="1800" b="1" u="sng"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Why</a:t>
            </a:r>
            <a:r>
              <a:rPr lang="fr-CA" sz="1800" b="1"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 </a:t>
            </a:r>
            <a:r>
              <a:rPr lang="fr-CA" sz="1800" b="1" u="sng"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this</a:t>
            </a:r>
            <a:r>
              <a:rPr lang="fr-CA" sz="1800" b="1"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 case </a:t>
            </a:r>
            <a:r>
              <a:rPr lang="fr-CA" sz="1800" b="1" u="sng"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matters</a:t>
            </a:r>
            <a:endParaRPr lang="en-CA"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fr-CA" sz="1800" b="0" dirty="0" err="1">
                <a:solidFill>
                  <a:schemeClr val="accent1"/>
                </a:solidFill>
                <a:cs typeface="Times New Roman" panose="02020603050405020304" pitchFamily="18" charset="0"/>
              </a:rPr>
              <a:t>Provides</a:t>
            </a:r>
            <a:r>
              <a:rPr lang="fr-CA" sz="1800" b="0" dirty="0">
                <a:solidFill>
                  <a:schemeClr val="accent1"/>
                </a:solidFill>
                <a:cs typeface="Times New Roman" panose="02020603050405020304" pitchFamily="18" charset="0"/>
              </a:rPr>
              <a:t> a </a:t>
            </a:r>
            <a:r>
              <a:rPr lang="fr-CA" sz="1800" b="0" dirty="0" err="1">
                <a:solidFill>
                  <a:schemeClr val="accent1"/>
                </a:solidFill>
                <a:cs typeface="Times New Roman" panose="02020603050405020304" pitchFamily="18" charset="0"/>
              </a:rPr>
              <a:t>definition</a:t>
            </a:r>
            <a:r>
              <a:rPr lang="fr-CA" sz="1800" b="0" dirty="0">
                <a:solidFill>
                  <a:schemeClr val="accent1"/>
                </a:solidFill>
                <a:cs typeface="Times New Roman" panose="02020603050405020304" pitchFamily="18" charset="0"/>
              </a:rPr>
              <a:t> for social </a:t>
            </a:r>
            <a:r>
              <a:rPr lang="fr-CA" sz="1800" b="0" dirty="0" err="1">
                <a:solidFill>
                  <a:schemeClr val="accent1"/>
                </a:solidFill>
                <a:cs typeface="Times New Roman" panose="02020603050405020304" pitchFamily="18" charset="0"/>
              </a:rPr>
              <a:t>acceptability</a:t>
            </a:r>
            <a:endParaRPr lang="fr-CA" sz="1800" b="0" dirty="0">
              <a:solidFill>
                <a:schemeClr val="accent1"/>
              </a:solidFill>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800" b="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Opens the door to giving more weight to indigenous views and considerations regarding a project under the goals of social acceptability in the context of environmental approval processes</a:t>
            </a: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800" b="0" dirty="0">
                <a:solidFill>
                  <a:schemeClr val="accent1"/>
                </a:solidFill>
                <a:cs typeface="Times New Roman" panose="02020603050405020304" pitchFamily="18" charset="0"/>
              </a:rPr>
              <a:t>Clarifies the importance of social acceptability in the assessment of a project’s </a:t>
            </a:r>
            <a:r>
              <a:rPr lang="en-CA" sz="1800" b="0" u="sng" dirty="0">
                <a:solidFill>
                  <a:schemeClr val="accent1"/>
                </a:solidFill>
                <a:cs typeface="Times New Roman" panose="02020603050405020304" pitchFamily="18" charset="0"/>
              </a:rPr>
              <a:t>feasibility</a:t>
            </a:r>
            <a:endParaRPr lang="fr-CA" sz="1800" b="0" dirty="0">
              <a:solidFill>
                <a:schemeClr val="accent1"/>
              </a:solidFill>
              <a:cs typeface="Times New Roman" panose="02020603050405020304" pitchFamily="18" charset="0"/>
            </a:endParaRPr>
          </a:p>
        </p:txBody>
      </p:sp>
    </p:spTree>
    <p:extLst>
      <p:ext uri="{BB962C8B-B14F-4D97-AF65-F5344CB8AC3E}">
        <p14:creationId xmlns:p14="http://schemas.microsoft.com/office/powerpoint/2010/main" val="3559067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normAutofit/>
          </a:bodyPr>
          <a:lstStyle/>
          <a:p>
            <a:r>
              <a:rPr lang="fr-CA" dirty="0"/>
              <a:t>3. Social </a:t>
            </a:r>
            <a:r>
              <a:rPr lang="fr-CA" dirty="0" err="1"/>
              <a:t>acceptability</a:t>
            </a:r>
            <a:r>
              <a:rPr lang="fr-CA" dirty="0"/>
              <a:t> and </a:t>
            </a:r>
            <a:r>
              <a:rPr lang="fr-CA" dirty="0" err="1"/>
              <a:t>Indigenous</a:t>
            </a:r>
            <a:r>
              <a:rPr lang="fr-CA" dirty="0"/>
              <a:t> perspectives in </a:t>
            </a:r>
            <a:r>
              <a:rPr lang="fr-CA" dirty="0" err="1"/>
              <a:t>decision-making</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fontScale="47500" lnSpcReduction="20000"/>
          </a:bodyPr>
          <a:lstStyle/>
          <a:p>
            <a:pPr marL="0" indent="0">
              <a:buNone/>
            </a:pPr>
            <a:r>
              <a:rPr lang="fr-CA" sz="5100" dirty="0" err="1">
                <a:effectLst/>
                <a:latin typeface="Arial" panose="020B0604020202020204" pitchFamily="34" charset="0"/>
                <a:ea typeface="Arial" panose="020B0604020202020204" pitchFamily="34" charset="0"/>
                <a:cs typeface="Times New Roman" panose="02020603050405020304" pitchFamily="18" charset="0"/>
              </a:rPr>
              <a:t>Consideration</a:t>
            </a:r>
            <a:r>
              <a:rPr lang="fr-CA" sz="5100" dirty="0">
                <a:effectLst/>
                <a:latin typeface="Arial" panose="020B0604020202020204" pitchFamily="34" charset="0"/>
                <a:ea typeface="Arial" panose="020B0604020202020204" pitchFamily="34" charset="0"/>
                <a:cs typeface="Times New Roman" panose="02020603050405020304" pitchFamily="18" charset="0"/>
              </a:rPr>
              <a:t> of </a:t>
            </a:r>
            <a:r>
              <a:rPr lang="fr-CA" sz="5100" dirty="0" err="1">
                <a:effectLst/>
                <a:latin typeface="Arial" panose="020B0604020202020204" pitchFamily="34" charset="0"/>
                <a:ea typeface="Arial" panose="020B0604020202020204" pitchFamily="34" charset="0"/>
                <a:cs typeface="Times New Roman" panose="02020603050405020304" pitchFamily="18" charset="0"/>
              </a:rPr>
              <a:t>Indigenous</a:t>
            </a:r>
            <a:r>
              <a:rPr lang="fr-CA" sz="5100" dirty="0">
                <a:effectLst/>
                <a:latin typeface="Arial" panose="020B0604020202020204" pitchFamily="34" charset="0"/>
                <a:ea typeface="Arial" panose="020B0604020202020204" pitchFamily="34" charset="0"/>
                <a:cs typeface="Times New Roman" panose="02020603050405020304" pitchFamily="18" charset="0"/>
              </a:rPr>
              <a:t> </a:t>
            </a:r>
            <a:r>
              <a:rPr lang="fr-CA" sz="5100" dirty="0" err="1">
                <a:effectLst/>
                <a:latin typeface="Arial" panose="020B0604020202020204" pitchFamily="34" charset="0"/>
                <a:ea typeface="Arial" panose="020B0604020202020204" pitchFamily="34" charset="0"/>
                <a:cs typeface="Times New Roman" panose="02020603050405020304" pitchFamily="18" charset="0"/>
              </a:rPr>
              <a:t>knowledge</a:t>
            </a:r>
            <a:r>
              <a:rPr lang="fr-CA" sz="5100" dirty="0">
                <a:effectLst/>
                <a:latin typeface="Arial" panose="020B0604020202020204" pitchFamily="34" charset="0"/>
                <a:ea typeface="Arial" panose="020B0604020202020204" pitchFamily="34" charset="0"/>
                <a:cs typeface="Times New Roman" panose="02020603050405020304" pitchFamily="18" charset="0"/>
              </a:rPr>
              <a:t>:</a:t>
            </a:r>
            <a:br>
              <a:rPr lang="fr-CA" sz="5100" i="1" dirty="0">
                <a:ea typeface="Arial" panose="020B0604020202020204" pitchFamily="34" charset="0"/>
                <a:cs typeface="Times New Roman" panose="02020603050405020304" pitchFamily="18" charset="0"/>
              </a:rPr>
            </a:br>
            <a:r>
              <a:rPr lang="fr-CA" sz="5100" i="1" dirty="0" err="1">
                <a:effectLst/>
                <a:latin typeface="Arial" panose="020B0604020202020204" pitchFamily="34" charset="0"/>
                <a:ea typeface="Arial" panose="020B0604020202020204" pitchFamily="34" charset="0"/>
                <a:cs typeface="Times New Roman" panose="02020603050405020304" pitchFamily="18" charset="0"/>
              </a:rPr>
              <a:t>Makivik</a:t>
            </a:r>
            <a:r>
              <a:rPr lang="fr-CA" sz="5100" i="1" dirty="0">
                <a:effectLst/>
                <a:latin typeface="Arial" panose="020B0604020202020204" pitchFamily="34" charset="0"/>
                <a:ea typeface="Arial" panose="020B0604020202020204" pitchFamily="34" charset="0"/>
                <a:cs typeface="Times New Roman" panose="02020603050405020304" pitchFamily="18" charset="0"/>
              </a:rPr>
              <a:t> Corporation v. Canada (A.G.)</a:t>
            </a:r>
            <a:r>
              <a:rPr lang="fr-CA" sz="5100" dirty="0">
                <a:effectLst/>
                <a:latin typeface="Arial" panose="020B0604020202020204" pitchFamily="34" charset="0"/>
                <a:ea typeface="Arial" panose="020B0604020202020204" pitchFamily="34" charset="0"/>
                <a:cs typeface="Times New Roman" panose="02020603050405020304" pitchFamily="18" charset="0"/>
              </a:rPr>
              <a:t>, 2021 FCA 184</a:t>
            </a:r>
          </a:p>
          <a:p>
            <a:pPr marL="0" indent="0">
              <a:buNone/>
            </a:pPr>
            <a:endParaRPr lang="fr-CA" sz="2900" b="0" dirty="0">
              <a:solidFill>
                <a:schemeClr val="accent1"/>
              </a:solidFill>
              <a:cs typeface="Times New Roman" panose="02020603050405020304" pitchFamily="18" charset="0"/>
            </a:endParaRPr>
          </a:p>
          <a:p>
            <a:pPr marL="0" marR="0" indent="0" algn="just">
              <a:lnSpc>
                <a:spcPct val="115000"/>
              </a:lnSpc>
              <a:spcBef>
                <a:spcPts val="0"/>
              </a:spcBef>
              <a:spcAft>
                <a:spcPts val="1000"/>
              </a:spcAft>
              <a:buNone/>
              <a:tabLst>
                <a:tab pos="744855" algn="l"/>
              </a:tabLst>
            </a:pPr>
            <a:r>
              <a:rPr lang="fr-CA" sz="3300" b="1" u="sng"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Facts</a:t>
            </a:r>
            <a:r>
              <a:rPr lang="fr-CA" sz="3300" b="1"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a:t>
            </a:r>
            <a:endParaRPr lang="en-CA" sz="33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33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Appeal from a judicial review application by </a:t>
            </a:r>
            <a:r>
              <a:rPr lang="en-CA" sz="3300" b="0" dirty="0" err="1">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Makivik</a:t>
            </a:r>
            <a:r>
              <a:rPr lang="en-CA" sz="33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of a decision by the Minister to reduce the maximum number of polar bears that can be harvested in a year</a:t>
            </a: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33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Decisions made under the </a:t>
            </a:r>
            <a:r>
              <a:rPr lang="en-CA" sz="3300" b="0" i="1"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Nunavik Inuit Land Claim Agreement</a:t>
            </a:r>
            <a:r>
              <a:rPr lang="en-CA" sz="33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a treaty that provides mechanisms for co-management of wildlife resources in the Nunavik Marine Region, taking into account Inuit traditional knowledge </a:t>
            </a: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3300" b="0" dirty="0" err="1">
                <a:solidFill>
                  <a:schemeClr val="accent1"/>
                </a:solidFill>
                <a:cs typeface="Times New Roman" panose="02020603050405020304" pitchFamily="18" charset="0"/>
              </a:rPr>
              <a:t>Makivik</a:t>
            </a:r>
            <a:r>
              <a:rPr lang="en-CA" sz="3300" b="0" dirty="0">
                <a:solidFill>
                  <a:schemeClr val="accent1"/>
                </a:solidFill>
                <a:cs typeface="Times New Roman" panose="02020603050405020304" pitchFamily="18" charset="0"/>
              </a:rPr>
              <a:t> challenged the scientific reasoning supporting the Minister’s decision </a:t>
            </a: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3300" b="0" dirty="0" err="1">
                <a:solidFill>
                  <a:schemeClr val="accent1"/>
                </a:solidFill>
                <a:cs typeface="Times New Roman" panose="02020603050405020304" pitchFamily="18" charset="0"/>
              </a:rPr>
              <a:t>Makivik</a:t>
            </a:r>
            <a:r>
              <a:rPr lang="en-CA" sz="3300" b="0" dirty="0">
                <a:solidFill>
                  <a:schemeClr val="accent1"/>
                </a:solidFill>
                <a:cs typeface="Times New Roman" panose="02020603050405020304" pitchFamily="18" charset="0"/>
              </a:rPr>
              <a:t> argued that the Minister had not given adequate consideration to ITK on polar bear harvesting levels (partly because the Minister’s decision insufficiently referred to ITK and departed from it). </a:t>
            </a: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3300" b="0" dirty="0" err="1">
                <a:solidFill>
                  <a:schemeClr val="accent1"/>
                </a:solidFill>
                <a:cs typeface="Times New Roman" panose="02020603050405020304" pitchFamily="18" charset="0"/>
              </a:rPr>
              <a:t>Makivik</a:t>
            </a:r>
            <a:r>
              <a:rPr lang="en-CA" sz="3300" b="0" dirty="0">
                <a:solidFill>
                  <a:schemeClr val="accent1"/>
                </a:solidFill>
                <a:cs typeface="Times New Roman" panose="02020603050405020304" pitchFamily="18" charset="0"/>
              </a:rPr>
              <a:t> also argued that the Minister failed to communicate its concerns about the ITK methodology and provide opportunity to address such concerns.</a:t>
            </a:r>
            <a:endParaRPr lang="fr-CA" sz="3300" b="0" dirty="0">
              <a:solidFill>
                <a:schemeClr val="accent1"/>
              </a:solidFill>
              <a:cs typeface="Times New Roman" panose="02020603050405020304" pitchFamily="18" charset="0"/>
            </a:endParaRPr>
          </a:p>
        </p:txBody>
      </p:sp>
    </p:spTree>
    <p:extLst>
      <p:ext uri="{BB962C8B-B14F-4D97-AF65-F5344CB8AC3E}">
        <p14:creationId xmlns:p14="http://schemas.microsoft.com/office/powerpoint/2010/main" val="14663716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normAutofit/>
          </a:bodyPr>
          <a:lstStyle/>
          <a:p>
            <a:r>
              <a:rPr lang="fr-CA" dirty="0"/>
              <a:t>3. Social </a:t>
            </a:r>
            <a:r>
              <a:rPr lang="fr-CA" dirty="0" err="1"/>
              <a:t>acceptability</a:t>
            </a:r>
            <a:r>
              <a:rPr lang="fr-CA" dirty="0"/>
              <a:t> and </a:t>
            </a:r>
            <a:r>
              <a:rPr lang="fr-CA" dirty="0" err="1"/>
              <a:t>Indigenous</a:t>
            </a:r>
            <a:r>
              <a:rPr lang="fr-CA" dirty="0"/>
              <a:t> perspectives in </a:t>
            </a:r>
            <a:r>
              <a:rPr lang="fr-CA" dirty="0" err="1"/>
              <a:t>decision-making</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a:bodyPr>
          <a:lstStyle/>
          <a:p>
            <a:pPr marL="0" indent="0">
              <a:buNone/>
            </a:pPr>
            <a:r>
              <a:rPr lang="fr-CA" i="1" dirty="0" err="1">
                <a:effectLst/>
                <a:latin typeface="Arial" panose="020B0604020202020204" pitchFamily="34" charset="0"/>
                <a:ea typeface="Arial" panose="020B0604020202020204" pitchFamily="34" charset="0"/>
                <a:cs typeface="Times New Roman" panose="02020603050405020304" pitchFamily="18" charset="0"/>
              </a:rPr>
              <a:t>Makivik</a:t>
            </a:r>
            <a:r>
              <a:rPr lang="fr-CA" i="1" dirty="0">
                <a:effectLst/>
                <a:latin typeface="Arial" panose="020B0604020202020204" pitchFamily="34" charset="0"/>
                <a:ea typeface="Arial" panose="020B0604020202020204" pitchFamily="34" charset="0"/>
                <a:cs typeface="Times New Roman" panose="02020603050405020304" pitchFamily="18" charset="0"/>
              </a:rPr>
              <a:t> Corporation v. Canada (A.G.)</a:t>
            </a:r>
            <a:r>
              <a:rPr lang="fr-CA" i="1" dirty="0">
                <a:ea typeface="Arial" panose="020B0604020202020204" pitchFamily="34" charset="0"/>
                <a:cs typeface="Times New Roman" panose="02020603050405020304" pitchFamily="18" charset="0"/>
              </a:rPr>
              <a:t> </a:t>
            </a:r>
            <a:r>
              <a:rPr lang="fr-CA" dirty="0">
                <a:ea typeface="Arial" panose="020B0604020202020204" pitchFamily="34" charset="0"/>
                <a:cs typeface="Times New Roman" panose="02020603050405020304" pitchFamily="18" charset="0"/>
              </a:rPr>
              <a:t>(</a:t>
            </a:r>
            <a:r>
              <a:rPr lang="fr-CA" dirty="0" err="1">
                <a:ea typeface="Arial" panose="020B0604020202020204" pitchFamily="34" charset="0"/>
                <a:cs typeface="Times New Roman" panose="02020603050405020304" pitchFamily="18" charset="0"/>
              </a:rPr>
              <a:t>cont’d</a:t>
            </a:r>
            <a:r>
              <a:rPr lang="fr-CA" dirty="0">
                <a:ea typeface="Arial" panose="020B0604020202020204" pitchFamily="34" charset="0"/>
                <a:cs typeface="Times New Roman" panose="02020603050405020304" pitchFamily="18" charset="0"/>
              </a:rPr>
              <a:t>)</a:t>
            </a:r>
            <a:endParaRPr lang="fr-CA" sz="2900" b="0" dirty="0">
              <a:solidFill>
                <a:schemeClr val="accent1"/>
              </a:solidFill>
              <a:cs typeface="Times New Roman" panose="02020603050405020304" pitchFamily="18" charset="0"/>
            </a:endParaRPr>
          </a:p>
          <a:p>
            <a:pPr marL="0" marR="0" indent="0" algn="just">
              <a:lnSpc>
                <a:spcPct val="115000"/>
              </a:lnSpc>
              <a:spcBef>
                <a:spcPts val="0"/>
              </a:spcBef>
              <a:spcAft>
                <a:spcPts val="1000"/>
              </a:spcAft>
              <a:buNone/>
              <a:tabLst>
                <a:tab pos="744855" algn="l"/>
              </a:tabLst>
            </a:pPr>
            <a:endParaRPr lang="fr-CA" sz="1800" b="1"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endParaRPr>
          </a:p>
          <a:p>
            <a:pPr marL="0" marR="0" indent="0" algn="just">
              <a:lnSpc>
                <a:spcPct val="115000"/>
              </a:lnSpc>
              <a:spcBef>
                <a:spcPts val="0"/>
              </a:spcBef>
              <a:spcAft>
                <a:spcPts val="1000"/>
              </a:spcAft>
              <a:buNone/>
              <a:tabLst>
                <a:tab pos="744855" algn="l"/>
              </a:tabLst>
            </a:pPr>
            <a:r>
              <a:rPr lang="fr-CA" sz="1800" b="1" u="sng"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Previous</a:t>
            </a:r>
            <a:r>
              <a:rPr lang="fr-CA" sz="1800" b="1"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 </a:t>
            </a:r>
            <a:r>
              <a:rPr lang="fr-CA" sz="1800" b="1" u="sng"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decisions</a:t>
            </a:r>
            <a:r>
              <a:rPr lang="fr-CA" sz="1800" b="1"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a:t>
            </a:r>
            <a:endParaRPr lang="en-CA"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Favel J (FC) dismissed the applications for judicial review. While finding fault with the Minister’s decision, he exercised his discretion not to grant a declaratory judgment</a:t>
            </a: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800" b="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Granting the relief at this stage of the development of the common wildlife management system would be premature and affect the intention to improve the process</a:t>
            </a:r>
            <a:r>
              <a:rPr lang="en-CA" sz="1800" b="0" dirty="0">
                <a:solidFill>
                  <a:schemeClr val="accent1"/>
                </a:solidFill>
                <a:cs typeface="Times New Roman" panose="02020603050405020304" pitchFamily="18" charset="0"/>
              </a:rPr>
              <a:t>.</a:t>
            </a:r>
            <a:endParaRPr lang="fr-CA" sz="1800" b="0" dirty="0">
              <a:solidFill>
                <a:schemeClr val="accent1"/>
              </a:solidFill>
              <a:cs typeface="Times New Roman" panose="02020603050405020304" pitchFamily="18" charset="0"/>
            </a:endParaRPr>
          </a:p>
        </p:txBody>
      </p:sp>
    </p:spTree>
    <p:extLst>
      <p:ext uri="{BB962C8B-B14F-4D97-AF65-F5344CB8AC3E}">
        <p14:creationId xmlns:p14="http://schemas.microsoft.com/office/powerpoint/2010/main" val="26262579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normAutofit/>
          </a:bodyPr>
          <a:lstStyle/>
          <a:p>
            <a:r>
              <a:rPr lang="fr-CA" dirty="0"/>
              <a:t>3. Social </a:t>
            </a:r>
            <a:r>
              <a:rPr lang="fr-CA" dirty="0" err="1"/>
              <a:t>acceptability</a:t>
            </a:r>
            <a:r>
              <a:rPr lang="fr-CA" dirty="0"/>
              <a:t> and </a:t>
            </a:r>
            <a:r>
              <a:rPr lang="fr-CA" dirty="0" err="1"/>
              <a:t>Indigenous</a:t>
            </a:r>
            <a:r>
              <a:rPr lang="fr-CA" dirty="0"/>
              <a:t> perspectives in </a:t>
            </a:r>
            <a:r>
              <a:rPr lang="fr-CA" dirty="0" err="1"/>
              <a:t>decision-making</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fontScale="92500" lnSpcReduction="20000"/>
          </a:bodyPr>
          <a:lstStyle/>
          <a:p>
            <a:pPr marL="0" indent="0">
              <a:buNone/>
            </a:pPr>
            <a:r>
              <a:rPr lang="fr-CA" sz="2600" i="1" dirty="0" err="1">
                <a:effectLst/>
                <a:latin typeface="Arial" panose="020B0604020202020204" pitchFamily="34" charset="0"/>
                <a:ea typeface="Arial" panose="020B0604020202020204" pitchFamily="34" charset="0"/>
                <a:cs typeface="Times New Roman" panose="02020603050405020304" pitchFamily="18" charset="0"/>
              </a:rPr>
              <a:t>Makivik</a:t>
            </a:r>
            <a:r>
              <a:rPr lang="fr-CA" sz="2600" i="1" dirty="0">
                <a:effectLst/>
                <a:latin typeface="Arial" panose="020B0604020202020204" pitchFamily="34" charset="0"/>
                <a:ea typeface="Arial" panose="020B0604020202020204" pitchFamily="34" charset="0"/>
                <a:cs typeface="Times New Roman" panose="02020603050405020304" pitchFamily="18" charset="0"/>
              </a:rPr>
              <a:t> Corporation v. Canada (A.G.)</a:t>
            </a:r>
            <a:r>
              <a:rPr lang="fr-CA" sz="2600" i="1" dirty="0">
                <a:ea typeface="Arial" panose="020B0604020202020204" pitchFamily="34" charset="0"/>
                <a:cs typeface="Times New Roman" panose="02020603050405020304" pitchFamily="18" charset="0"/>
              </a:rPr>
              <a:t> </a:t>
            </a:r>
            <a:r>
              <a:rPr lang="fr-CA" sz="2600" dirty="0">
                <a:ea typeface="Arial" panose="020B0604020202020204" pitchFamily="34" charset="0"/>
                <a:cs typeface="Times New Roman" panose="02020603050405020304" pitchFamily="18" charset="0"/>
              </a:rPr>
              <a:t>(</a:t>
            </a:r>
            <a:r>
              <a:rPr lang="fr-CA" sz="2600" dirty="0" err="1">
                <a:ea typeface="Arial" panose="020B0604020202020204" pitchFamily="34" charset="0"/>
                <a:cs typeface="Times New Roman" panose="02020603050405020304" pitchFamily="18" charset="0"/>
              </a:rPr>
              <a:t>cont’d</a:t>
            </a:r>
            <a:r>
              <a:rPr lang="fr-CA" sz="2600" dirty="0">
                <a:ea typeface="Arial" panose="020B0604020202020204" pitchFamily="34" charset="0"/>
                <a:cs typeface="Times New Roman" panose="02020603050405020304" pitchFamily="18" charset="0"/>
              </a:rPr>
              <a:t>)</a:t>
            </a:r>
            <a:endParaRPr lang="fr-CA" sz="2600" b="0" dirty="0">
              <a:solidFill>
                <a:schemeClr val="accent1"/>
              </a:solidFill>
              <a:cs typeface="Times New Roman" panose="02020603050405020304" pitchFamily="18" charset="0"/>
            </a:endParaRPr>
          </a:p>
          <a:p>
            <a:pPr marL="0" marR="0" indent="0" algn="just">
              <a:lnSpc>
                <a:spcPct val="115000"/>
              </a:lnSpc>
              <a:spcBef>
                <a:spcPts val="0"/>
              </a:spcBef>
              <a:spcAft>
                <a:spcPts val="1000"/>
              </a:spcAft>
              <a:buNone/>
              <a:tabLst>
                <a:tab pos="744855" algn="l"/>
              </a:tabLst>
            </a:pPr>
            <a:endParaRPr lang="fr-CA" sz="1800" b="1"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endParaRPr>
          </a:p>
          <a:p>
            <a:pPr marL="0" marR="0" indent="0" algn="just">
              <a:lnSpc>
                <a:spcPct val="115000"/>
              </a:lnSpc>
              <a:spcBef>
                <a:spcPts val="0"/>
              </a:spcBef>
              <a:spcAft>
                <a:spcPts val="1000"/>
              </a:spcAft>
              <a:buNone/>
              <a:tabLst>
                <a:tab pos="744855" algn="l"/>
              </a:tabLst>
            </a:pPr>
            <a:r>
              <a:rPr lang="fr-CA" sz="1800" b="1" u="sng"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Reasoning</a:t>
            </a:r>
            <a:r>
              <a:rPr lang="fr-CA" sz="1800" b="1"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 by the Court:</a:t>
            </a:r>
            <a:endParaRPr lang="en-CA"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Applicable principles to modern treaty interpretation:</a:t>
            </a:r>
          </a:p>
          <a:p>
            <a:pPr marL="742950" marR="0" lvl="1" indent="-285750" algn="just">
              <a:lnSpc>
                <a:spcPct val="115000"/>
              </a:lnSpc>
              <a:spcBef>
                <a:spcPts val="0"/>
              </a:spcBef>
              <a:spcAft>
                <a:spcPts val="1000"/>
              </a:spcAft>
              <a:buFont typeface="Courier New" panose="02070309020205020404" pitchFamily="49" charset="0"/>
              <a:buChar char="o"/>
              <a:tabLst>
                <a:tab pos="744855" algn="l"/>
              </a:tabLst>
            </a:pPr>
            <a:r>
              <a:rPr lang="en-CA"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Treaties should be interpreted by taking into account their text (as a whole), the objectives and in order to foster the long-term relations between Indigenous people and the Crown.</a:t>
            </a:r>
          </a:p>
          <a:p>
            <a:pPr marL="742950" marR="0" lvl="1" indent="-285750" algn="just">
              <a:lnSpc>
                <a:spcPct val="115000"/>
              </a:lnSpc>
              <a:spcBef>
                <a:spcPts val="0"/>
              </a:spcBef>
              <a:spcAft>
                <a:spcPts val="1000"/>
              </a:spcAft>
              <a:buFont typeface="Courier New" panose="02070309020205020404" pitchFamily="49" charset="0"/>
              <a:buChar char="o"/>
              <a:tabLst>
                <a:tab pos="744855" algn="l"/>
              </a:tabLst>
            </a:pPr>
            <a:r>
              <a:rPr lang="en-CA"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Applying the correctness standard to the Minister’s decision was supported first by scientific evidence (which did not need to include the entire scientific reasoning background).</a:t>
            </a:r>
          </a:p>
          <a:p>
            <a:pPr marL="742950" marR="0" lvl="1" indent="-285750" algn="just">
              <a:lnSpc>
                <a:spcPct val="115000"/>
              </a:lnSpc>
              <a:spcBef>
                <a:spcPts val="0"/>
              </a:spcBef>
              <a:spcAft>
                <a:spcPts val="1000"/>
              </a:spcAft>
              <a:buFont typeface="Courier New" panose="02070309020205020404" pitchFamily="49" charset="0"/>
              <a:buChar char="o"/>
              <a:tabLst>
                <a:tab pos="744855" algn="l"/>
              </a:tabLst>
            </a:pPr>
            <a:r>
              <a:rPr lang="en-CA"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The Court further concludes that the approach used by the Minister was in accordance with the honour of the Crown, given that the analysis and the reasons rendered were insufficient.</a:t>
            </a:r>
          </a:p>
          <a:p>
            <a:r>
              <a:rPr lang="en-CA" sz="1800" b="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FCA grants declaratory relief since the criteria are met: it is a real and non-theoretical dispute, </a:t>
            </a:r>
            <a:r>
              <a:rPr lang="en-CA" sz="1800" b="0"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Makivik</a:t>
            </a:r>
            <a:r>
              <a:rPr lang="en-CA" sz="1800" b="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 has a genuine interest in its resolution and the respondent has an interest in opposing the declaration sought.</a:t>
            </a:r>
            <a:endParaRPr lang="fr-CA" sz="1800" b="0" dirty="0">
              <a:solidFill>
                <a:schemeClr val="accent1"/>
              </a:solidFill>
              <a:cs typeface="Times New Roman" panose="02020603050405020304" pitchFamily="18" charset="0"/>
            </a:endParaRPr>
          </a:p>
        </p:txBody>
      </p:sp>
    </p:spTree>
    <p:extLst>
      <p:ext uri="{BB962C8B-B14F-4D97-AF65-F5344CB8AC3E}">
        <p14:creationId xmlns:p14="http://schemas.microsoft.com/office/powerpoint/2010/main" val="27655182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normAutofit/>
          </a:bodyPr>
          <a:lstStyle/>
          <a:p>
            <a:r>
              <a:rPr lang="fr-CA" dirty="0"/>
              <a:t>3. Social </a:t>
            </a:r>
            <a:r>
              <a:rPr lang="fr-CA" dirty="0" err="1"/>
              <a:t>acceptability</a:t>
            </a:r>
            <a:r>
              <a:rPr lang="fr-CA" dirty="0"/>
              <a:t> and </a:t>
            </a:r>
            <a:r>
              <a:rPr lang="fr-CA" dirty="0" err="1"/>
              <a:t>Indigenous</a:t>
            </a:r>
            <a:r>
              <a:rPr lang="fr-CA" dirty="0"/>
              <a:t> perspectives in </a:t>
            </a:r>
            <a:r>
              <a:rPr lang="fr-CA" dirty="0" err="1"/>
              <a:t>decision-making</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a:bodyPr>
          <a:lstStyle/>
          <a:p>
            <a:pPr marL="0" indent="0">
              <a:buNone/>
            </a:pPr>
            <a:r>
              <a:rPr lang="fr-CA" i="1" dirty="0" err="1">
                <a:effectLst/>
                <a:latin typeface="Arial" panose="020B0604020202020204" pitchFamily="34" charset="0"/>
                <a:ea typeface="Arial" panose="020B0604020202020204" pitchFamily="34" charset="0"/>
                <a:cs typeface="Times New Roman" panose="02020603050405020304" pitchFamily="18" charset="0"/>
              </a:rPr>
              <a:t>Makivik</a:t>
            </a:r>
            <a:r>
              <a:rPr lang="fr-CA" i="1" dirty="0">
                <a:effectLst/>
                <a:latin typeface="Arial" panose="020B0604020202020204" pitchFamily="34" charset="0"/>
                <a:ea typeface="Arial" panose="020B0604020202020204" pitchFamily="34" charset="0"/>
                <a:cs typeface="Times New Roman" panose="02020603050405020304" pitchFamily="18" charset="0"/>
              </a:rPr>
              <a:t> Corporation v. Canada (A.G.)</a:t>
            </a:r>
            <a:r>
              <a:rPr lang="fr-CA" i="1" dirty="0">
                <a:ea typeface="Arial" panose="020B0604020202020204" pitchFamily="34" charset="0"/>
                <a:cs typeface="Times New Roman" panose="02020603050405020304" pitchFamily="18" charset="0"/>
              </a:rPr>
              <a:t> </a:t>
            </a:r>
            <a:r>
              <a:rPr lang="fr-CA" dirty="0">
                <a:ea typeface="Arial" panose="020B0604020202020204" pitchFamily="34" charset="0"/>
                <a:cs typeface="Times New Roman" panose="02020603050405020304" pitchFamily="18" charset="0"/>
              </a:rPr>
              <a:t>(</a:t>
            </a:r>
            <a:r>
              <a:rPr lang="fr-CA" dirty="0" err="1">
                <a:ea typeface="Arial" panose="020B0604020202020204" pitchFamily="34" charset="0"/>
                <a:cs typeface="Times New Roman" panose="02020603050405020304" pitchFamily="18" charset="0"/>
              </a:rPr>
              <a:t>cont’d</a:t>
            </a:r>
            <a:r>
              <a:rPr lang="fr-CA" dirty="0">
                <a:ea typeface="Arial" panose="020B0604020202020204" pitchFamily="34" charset="0"/>
                <a:cs typeface="Times New Roman" panose="02020603050405020304" pitchFamily="18" charset="0"/>
              </a:rPr>
              <a:t>)</a:t>
            </a:r>
            <a:endParaRPr lang="fr-CA" b="0" dirty="0">
              <a:solidFill>
                <a:schemeClr val="accent1"/>
              </a:solidFill>
              <a:cs typeface="Times New Roman" panose="02020603050405020304" pitchFamily="18" charset="0"/>
            </a:endParaRPr>
          </a:p>
          <a:p>
            <a:pPr marL="0" marR="0" indent="0" algn="just">
              <a:lnSpc>
                <a:spcPct val="115000"/>
              </a:lnSpc>
              <a:spcBef>
                <a:spcPts val="0"/>
              </a:spcBef>
              <a:spcAft>
                <a:spcPts val="1000"/>
              </a:spcAft>
              <a:buNone/>
              <a:tabLst>
                <a:tab pos="744855" algn="l"/>
              </a:tabLst>
            </a:pPr>
            <a:endParaRPr lang="fr-CA" sz="1800" b="1"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endParaRPr>
          </a:p>
          <a:p>
            <a:pPr marL="0" marR="0" indent="0" algn="just">
              <a:lnSpc>
                <a:spcPct val="115000"/>
              </a:lnSpc>
              <a:spcBef>
                <a:spcPts val="0"/>
              </a:spcBef>
              <a:spcAft>
                <a:spcPts val="1000"/>
              </a:spcAft>
              <a:buNone/>
              <a:tabLst>
                <a:tab pos="744855" algn="l"/>
              </a:tabLst>
            </a:pPr>
            <a:r>
              <a:rPr lang="fr-CA" sz="1800" b="1" u="sng"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Why</a:t>
            </a:r>
            <a:r>
              <a:rPr lang="fr-CA" sz="1800" b="1"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 </a:t>
            </a:r>
            <a:r>
              <a:rPr lang="fr-CA" sz="1800" b="1" u="sng"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this</a:t>
            </a:r>
            <a:r>
              <a:rPr lang="fr-CA" sz="1800" b="1"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 case </a:t>
            </a:r>
            <a:r>
              <a:rPr lang="fr-CA" sz="1800" b="1" u="sng"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matters</a:t>
            </a:r>
            <a:r>
              <a:rPr lang="fr-CA" sz="1800" b="1"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a:t>
            </a:r>
            <a:endParaRPr lang="en-CA"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This is an interesting case at the intersection of administrative and indigenous law.</a:t>
            </a: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In this highly technical case, the Crown failed to meet its obligations in accordance with the honour of the Crown by issuing a decision that is not detailed enough and, in appearance not thorough enough.</a:t>
            </a:r>
          </a:p>
          <a:p>
            <a:pPr marL="342900" marR="0" lvl="0" indent="-342900" algn="just">
              <a:lnSpc>
                <a:spcPct val="115000"/>
              </a:lnSpc>
              <a:spcBef>
                <a:spcPts val="0"/>
              </a:spcBef>
              <a:spcAft>
                <a:spcPts val="1000"/>
              </a:spcAft>
              <a:buFont typeface="Arial" panose="020B0604020202020204" pitchFamily="34" charset="0"/>
              <a:buChar char="-"/>
              <a:tabLst>
                <a:tab pos="744855" algn="l"/>
              </a:tabLst>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Administrative decision-making mechanisms in treaties are not optional.</a:t>
            </a:r>
          </a:p>
        </p:txBody>
      </p:sp>
    </p:spTree>
    <p:extLst>
      <p:ext uri="{BB962C8B-B14F-4D97-AF65-F5344CB8AC3E}">
        <p14:creationId xmlns:p14="http://schemas.microsoft.com/office/powerpoint/2010/main" val="3942360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52BBCA-57D5-0D74-5999-0D9D56A5D0C9}"/>
              </a:ext>
            </a:extLst>
          </p:cNvPr>
          <p:cNvSpPr>
            <a:spLocks noGrp="1"/>
          </p:cNvSpPr>
          <p:nvPr>
            <p:ph type="title"/>
          </p:nvPr>
        </p:nvSpPr>
        <p:spPr/>
        <p:txBody>
          <a:bodyPr/>
          <a:lstStyle/>
          <a:p>
            <a:r>
              <a:rPr lang="fr-CA" dirty="0"/>
              <a:t>1. Introduction</a:t>
            </a:r>
            <a:endParaRPr lang="en-CA" dirty="0"/>
          </a:p>
        </p:txBody>
      </p:sp>
      <p:sp>
        <p:nvSpPr>
          <p:cNvPr id="3" name="Espace réservé du contenu 2">
            <a:extLst>
              <a:ext uri="{FF2B5EF4-FFF2-40B4-BE49-F238E27FC236}">
                <a16:creationId xmlns:a16="http://schemas.microsoft.com/office/drawing/2014/main" id="{06DA170D-7A33-9E80-E76B-8E65B80E4721}"/>
              </a:ext>
            </a:extLst>
          </p:cNvPr>
          <p:cNvSpPr>
            <a:spLocks noGrp="1"/>
          </p:cNvSpPr>
          <p:nvPr>
            <p:ph idx="1"/>
          </p:nvPr>
        </p:nvSpPr>
        <p:spPr/>
        <p:txBody>
          <a:bodyPr/>
          <a:lstStyle/>
          <a:p>
            <a:pPr marL="0" indent="0">
              <a:buNone/>
            </a:pPr>
            <a:r>
              <a:rPr lang="fr-CA" dirty="0" err="1"/>
              <a:t>What’s</a:t>
            </a:r>
            <a:r>
              <a:rPr lang="fr-CA" dirty="0"/>
              <a:t> new?</a:t>
            </a:r>
          </a:p>
          <a:p>
            <a:r>
              <a:rPr lang="en-CA" b="0" dirty="0">
                <a:effectLst/>
                <a:latin typeface="Arial" panose="020B0604020202020204" pitchFamily="34" charset="0"/>
                <a:ea typeface="Arial" panose="020B0604020202020204" pitchFamily="34" charset="0"/>
                <a:cs typeface="Times New Roman" panose="02020603050405020304" pitchFamily="18" charset="0"/>
              </a:rPr>
              <a:t>A new framework for judicial review: </a:t>
            </a:r>
            <a:r>
              <a:rPr lang="en-CA" b="0" i="1" dirty="0">
                <a:effectLst/>
                <a:latin typeface="Arial" panose="020B0604020202020204" pitchFamily="34" charset="0"/>
                <a:ea typeface="Arial" panose="020B0604020202020204" pitchFamily="34" charset="0"/>
                <a:cs typeface="Times New Roman" panose="02020603050405020304" pitchFamily="18" charset="0"/>
              </a:rPr>
              <a:t>Canada (Minister of Citizenship and Immigration) v. Vavilov</a:t>
            </a:r>
            <a:r>
              <a:rPr lang="en-CA" b="0" dirty="0">
                <a:effectLst/>
                <a:latin typeface="Arial" panose="020B0604020202020204" pitchFamily="34" charset="0"/>
                <a:ea typeface="Arial" panose="020B0604020202020204" pitchFamily="34" charset="0"/>
                <a:cs typeface="Times New Roman" panose="02020603050405020304" pitchFamily="18" charset="0"/>
              </a:rPr>
              <a:t>, 2019 SCC 65</a:t>
            </a:r>
          </a:p>
          <a:p>
            <a:r>
              <a:rPr lang="fr-CA" b="0" dirty="0"/>
              <a:t>A global </a:t>
            </a:r>
            <a:r>
              <a:rPr lang="fr-CA" b="0" dirty="0" err="1"/>
              <a:t>pandemic</a:t>
            </a:r>
            <a:r>
              <a:rPr lang="fr-CA" b="0" dirty="0"/>
              <a:t> </a:t>
            </a:r>
            <a:r>
              <a:rPr lang="fr-CA" b="0" dirty="0" err="1"/>
              <a:t>later</a:t>
            </a:r>
            <a:r>
              <a:rPr lang="fr-CA" b="0" dirty="0"/>
              <a:t>…</a:t>
            </a:r>
          </a:p>
          <a:p>
            <a:r>
              <a:rPr lang="fr-CA" b="0" dirty="0" err="1"/>
              <a:t>Climate</a:t>
            </a:r>
            <a:r>
              <a:rPr lang="fr-CA" b="0" dirty="0"/>
              <a:t> / </a:t>
            </a:r>
            <a:r>
              <a:rPr lang="fr-CA" b="0" dirty="0" err="1"/>
              <a:t>economic</a:t>
            </a:r>
            <a:r>
              <a:rPr lang="fr-CA" b="0" dirty="0"/>
              <a:t> </a:t>
            </a:r>
            <a:r>
              <a:rPr lang="fr-CA" b="0" dirty="0" err="1"/>
              <a:t>crisis</a:t>
            </a:r>
            <a:endParaRPr lang="fr-CA" b="0" dirty="0"/>
          </a:p>
          <a:p>
            <a:endParaRPr lang="fr-CA" b="0" dirty="0"/>
          </a:p>
          <a:p>
            <a:endParaRPr lang="en-CA" b="0" dirty="0"/>
          </a:p>
        </p:txBody>
      </p:sp>
    </p:spTree>
    <p:extLst>
      <p:ext uri="{BB962C8B-B14F-4D97-AF65-F5344CB8AC3E}">
        <p14:creationId xmlns:p14="http://schemas.microsoft.com/office/powerpoint/2010/main" val="26413888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A220A9-997A-C86E-1CD0-AB1A2002F357}"/>
              </a:ext>
            </a:extLst>
          </p:cNvPr>
          <p:cNvSpPr>
            <a:spLocks noGrp="1"/>
          </p:cNvSpPr>
          <p:nvPr>
            <p:ph type="title"/>
          </p:nvPr>
        </p:nvSpPr>
        <p:spPr/>
        <p:txBody>
          <a:bodyPr/>
          <a:lstStyle/>
          <a:p>
            <a:r>
              <a:rPr lang="fr-CA" dirty="0"/>
              <a:t>4. </a:t>
            </a:r>
            <a:r>
              <a:rPr lang="fr-CA" dirty="0" err="1"/>
              <a:t>Indigenous</a:t>
            </a:r>
            <a:r>
              <a:rPr lang="fr-CA" dirty="0"/>
              <a:t> </a:t>
            </a:r>
            <a:r>
              <a:rPr lang="fr-CA" dirty="0" err="1"/>
              <a:t>identities</a:t>
            </a:r>
            <a:r>
              <a:rPr lang="fr-CA" dirty="0"/>
              <a:t> and colonial </a:t>
            </a:r>
            <a:r>
              <a:rPr lang="fr-CA" dirty="0" err="1"/>
              <a:t>borders</a:t>
            </a:r>
            <a:endParaRPr lang="en-CA" dirty="0"/>
          </a:p>
        </p:txBody>
      </p:sp>
      <p:sp>
        <p:nvSpPr>
          <p:cNvPr id="3" name="Espace réservé du contenu 2">
            <a:extLst>
              <a:ext uri="{FF2B5EF4-FFF2-40B4-BE49-F238E27FC236}">
                <a16:creationId xmlns:a16="http://schemas.microsoft.com/office/drawing/2014/main" id="{75C2FD11-7721-B464-A1CF-DAB36E41EAC5}"/>
              </a:ext>
            </a:extLst>
          </p:cNvPr>
          <p:cNvSpPr>
            <a:spLocks noGrp="1"/>
          </p:cNvSpPr>
          <p:nvPr>
            <p:ph idx="1"/>
          </p:nvPr>
        </p:nvSpPr>
        <p:spPr/>
        <p:txBody>
          <a:bodyPr/>
          <a:lstStyle/>
          <a:p>
            <a:pPr marL="0" indent="0">
              <a:buNone/>
            </a:pPr>
            <a:r>
              <a:rPr lang="en-CA" b="1" dirty="0">
                <a:effectLst/>
                <a:latin typeface="Arial" panose="020B0604020202020204" pitchFamily="34" charset="0"/>
                <a:ea typeface="Times New Roman" panose="02020603050405020304" pitchFamily="18" charset="0"/>
                <a:cs typeface="Times New Roman" panose="02020603050405020304" pitchFamily="18" charset="0"/>
              </a:rPr>
              <a:t>Cross-border litigation: </a:t>
            </a:r>
            <a:br>
              <a:rPr lang="en-CA" b="1" dirty="0">
                <a:effectLst/>
                <a:latin typeface="Arial" panose="020B0604020202020204" pitchFamily="34" charset="0"/>
                <a:ea typeface="Times New Roman" panose="02020603050405020304" pitchFamily="18" charset="0"/>
                <a:cs typeface="Times New Roman" panose="02020603050405020304" pitchFamily="18" charset="0"/>
              </a:rPr>
            </a:br>
            <a:r>
              <a:rPr lang="en-CA" b="1" i="1" dirty="0">
                <a:effectLst/>
                <a:latin typeface="Arial" panose="020B0604020202020204" pitchFamily="34" charset="0"/>
                <a:ea typeface="Times New Roman" panose="02020603050405020304" pitchFamily="18" charset="0"/>
                <a:cs typeface="Times New Roman" panose="02020603050405020304" pitchFamily="18" charset="0"/>
              </a:rPr>
              <a:t>Newfoundland and Labrador (A.G.) v. </a:t>
            </a:r>
            <a:r>
              <a:rPr lang="en-CA" b="1" i="1" dirty="0" err="1">
                <a:effectLst/>
                <a:latin typeface="Arial" panose="020B0604020202020204" pitchFamily="34" charset="0"/>
                <a:ea typeface="Times New Roman" panose="02020603050405020304" pitchFamily="18" charset="0"/>
                <a:cs typeface="Times New Roman" panose="02020603050405020304" pitchFamily="18" charset="0"/>
              </a:rPr>
              <a:t>Uashaunnuat</a:t>
            </a:r>
            <a:r>
              <a:rPr lang="en-CA" b="1" i="1" dirty="0">
                <a:effectLst/>
                <a:latin typeface="Arial" panose="020B0604020202020204" pitchFamily="34" charset="0"/>
                <a:ea typeface="Times New Roman" panose="02020603050405020304" pitchFamily="18" charset="0"/>
                <a:cs typeface="Times New Roman" panose="02020603050405020304" pitchFamily="18" charset="0"/>
              </a:rPr>
              <a:t> et al.</a:t>
            </a:r>
            <a:r>
              <a:rPr lang="en-CA" b="1" dirty="0">
                <a:effectLst/>
                <a:latin typeface="Arial" panose="020B0604020202020204" pitchFamily="34" charset="0"/>
                <a:ea typeface="Times New Roman" panose="02020603050405020304" pitchFamily="18" charset="0"/>
                <a:cs typeface="Times New Roman" panose="02020603050405020304" pitchFamily="18" charset="0"/>
              </a:rPr>
              <a:t>, 2020 SCC 4</a:t>
            </a:r>
            <a:endParaRPr lang="en-CA"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n-CA" sz="1800" dirty="0"/>
          </a:p>
          <a:p>
            <a:pPr marL="0" marR="0" indent="0" algn="just">
              <a:spcBef>
                <a:spcPts val="0"/>
              </a:spcBef>
              <a:spcAft>
                <a:spcPts val="0"/>
              </a:spcAft>
              <a:buNone/>
            </a:pPr>
            <a:r>
              <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Facts:</a:t>
            </a:r>
          </a:p>
          <a:p>
            <a:pPr marL="0" marR="0" indent="0" algn="just">
              <a:spcBef>
                <a:spcPts val="0"/>
              </a:spcBef>
              <a:spcAft>
                <a:spcPts val="0"/>
              </a:spcAft>
              <a:buNone/>
            </a:pPr>
            <a:endPar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Two Innu FNs filed a suit in the Superior Court of Quebec against two mining corporations responsible for several infrastructure projects in the Québec North Shore area and in Western Labrador</a:t>
            </a: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The mining corporations and the NL A.G. filed a motion to strike from the application claims against real property situated in that province</a:t>
            </a:r>
            <a:endParaRPr lang="en-CA" sz="1800" b="0" dirty="0">
              <a:solidFill>
                <a:schemeClr val="accent1"/>
              </a:solidFill>
            </a:endParaRPr>
          </a:p>
        </p:txBody>
      </p:sp>
    </p:spTree>
    <p:extLst>
      <p:ext uri="{BB962C8B-B14F-4D97-AF65-F5344CB8AC3E}">
        <p14:creationId xmlns:p14="http://schemas.microsoft.com/office/powerpoint/2010/main" val="8223869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A220A9-997A-C86E-1CD0-AB1A2002F357}"/>
              </a:ext>
            </a:extLst>
          </p:cNvPr>
          <p:cNvSpPr>
            <a:spLocks noGrp="1"/>
          </p:cNvSpPr>
          <p:nvPr>
            <p:ph type="title"/>
          </p:nvPr>
        </p:nvSpPr>
        <p:spPr/>
        <p:txBody>
          <a:bodyPr/>
          <a:lstStyle/>
          <a:p>
            <a:r>
              <a:rPr lang="fr-CA" dirty="0"/>
              <a:t>4. </a:t>
            </a:r>
            <a:r>
              <a:rPr lang="fr-CA" dirty="0" err="1"/>
              <a:t>Indigenous</a:t>
            </a:r>
            <a:r>
              <a:rPr lang="fr-CA" dirty="0"/>
              <a:t> </a:t>
            </a:r>
            <a:r>
              <a:rPr lang="fr-CA" dirty="0" err="1"/>
              <a:t>identities</a:t>
            </a:r>
            <a:r>
              <a:rPr lang="fr-CA" dirty="0"/>
              <a:t> and colonial </a:t>
            </a:r>
            <a:r>
              <a:rPr lang="fr-CA" dirty="0" err="1"/>
              <a:t>borders</a:t>
            </a:r>
            <a:endParaRPr lang="en-CA" dirty="0"/>
          </a:p>
        </p:txBody>
      </p:sp>
      <p:sp>
        <p:nvSpPr>
          <p:cNvPr id="3" name="Espace réservé du contenu 2">
            <a:extLst>
              <a:ext uri="{FF2B5EF4-FFF2-40B4-BE49-F238E27FC236}">
                <a16:creationId xmlns:a16="http://schemas.microsoft.com/office/drawing/2014/main" id="{75C2FD11-7721-B464-A1CF-DAB36E41EAC5}"/>
              </a:ext>
            </a:extLst>
          </p:cNvPr>
          <p:cNvSpPr>
            <a:spLocks noGrp="1"/>
          </p:cNvSpPr>
          <p:nvPr>
            <p:ph idx="1"/>
          </p:nvPr>
        </p:nvSpPr>
        <p:spPr/>
        <p:txBody>
          <a:bodyPr/>
          <a:lstStyle/>
          <a:p>
            <a:pPr marL="0" indent="0">
              <a:buNone/>
            </a:pPr>
            <a:r>
              <a:rPr lang="en-CA" b="1" i="1" dirty="0">
                <a:effectLst/>
                <a:latin typeface="Arial" panose="020B0604020202020204" pitchFamily="34" charset="0"/>
                <a:ea typeface="Times New Roman" panose="02020603050405020304" pitchFamily="18" charset="0"/>
                <a:cs typeface="Times New Roman" panose="02020603050405020304" pitchFamily="18" charset="0"/>
              </a:rPr>
              <a:t>Newfoundland and Labrador (A.G.) v. </a:t>
            </a:r>
            <a:r>
              <a:rPr lang="en-CA" b="1" i="1" dirty="0" err="1">
                <a:effectLst/>
                <a:latin typeface="Arial" panose="020B0604020202020204" pitchFamily="34" charset="0"/>
                <a:ea typeface="Times New Roman" panose="02020603050405020304" pitchFamily="18" charset="0"/>
                <a:cs typeface="Times New Roman" panose="02020603050405020304" pitchFamily="18" charset="0"/>
              </a:rPr>
              <a:t>Uashaunnuat</a:t>
            </a:r>
            <a:r>
              <a:rPr lang="en-CA" b="1" i="1" dirty="0">
                <a:effectLst/>
                <a:latin typeface="Arial" panose="020B0604020202020204" pitchFamily="34" charset="0"/>
                <a:ea typeface="Times New Roman" panose="02020603050405020304" pitchFamily="18" charset="0"/>
                <a:cs typeface="Times New Roman" panose="02020603050405020304" pitchFamily="18" charset="0"/>
              </a:rPr>
              <a:t> et al.</a:t>
            </a:r>
            <a:r>
              <a:rPr lang="en-CA" i="1" dirty="0">
                <a:ea typeface="Times New Roman" panose="02020603050405020304" pitchFamily="18" charset="0"/>
                <a:cs typeface="Times New Roman" panose="02020603050405020304" pitchFamily="18" charset="0"/>
              </a:rPr>
              <a:t> </a:t>
            </a:r>
            <a:r>
              <a:rPr lang="en-CA" dirty="0">
                <a:ea typeface="Times New Roman" panose="02020603050405020304" pitchFamily="18" charset="0"/>
                <a:cs typeface="Times New Roman" panose="02020603050405020304" pitchFamily="18" charset="0"/>
              </a:rPr>
              <a:t>(cont’d)</a:t>
            </a:r>
            <a:endParaRPr lang="en-CA" sz="1800" dirty="0"/>
          </a:p>
          <a:p>
            <a:pPr marL="0" marR="0" indent="0" algn="just">
              <a:spcBef>
                <a:spcPts val="0"/>
              </a:spcBef>
              <a:spcAft>
                <a:spcPts val="0"/>
              </a:spcAft>
              <a:buNone/>
            </a:pPr>
            <a:endPar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spcBef>
                <a:spcPts val="0"/>
              </a:spcBef>
              <a:spcAft>
                <a:spcPts val="0"/>
              </a:spcAft>
              <a:buNone/>
            </a:pPr>
            <a:r>
              <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Previous decisions:</a:t>
            </a:r>
          </a:p>
          <a:p>
            <a:pPr marL="0" marR="0" indent="0" algn="just">
              <a:spcBef>
                <a:spcPts val="0"/>
              </a:spcBef>
              <a:spcAft>
                <a:spcPts val="0"/>
              </a:spcAft>
              <a:buNone/>
            </a:pPr>
            <a:endPar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Both the QCSC and the QCCA dismissed the motion.</a:t>
            </a: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Davis J. refused to characterize the action as a “real action” (</a:t>
            </a:r>
            <a:r>
              <a:rPr lang="en-CA" sz="1800" b="0" i="1"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action </a:t>
            </a:r>
            <a:r>
              <a:rPr lang="en-CA" sz="1800" b="0" i="1" dirty="0" err="1">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réelle</a:t>
            </a:r>
            <a:r>
              <a:rPr lang="en-CA" sz="1800" b="0" i="1"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or </a:t>
            </a:r>
            <a:r>
              <a:rPr lang="en-CA" sz="1800" b="0" i="1"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in rem</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rights conferred by s. 35(1) are </a:t>
            </a:r>
            <a:r>
              <a:rPr lang="en-CA" sz="1800" b="0" i="1"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sui generis </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in nature. Confirmed the jurisdiction of Quebec courts to hear the case – even on aspects of the claim in Labrador</a:t>
            </a:r>
          </a:p>
        </p:txBody>
      </p:sp>
    </p:spTree>
    <p:extLst>
      <p:ext uri="{BB962C8B-B14F-4D97-AF65-F5344CB8AC3E}">
        <p14:creationId xmlns:p14="http://schemas.microsoft.com/office/powerpoint/2010/main" val="1337813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A220A9-997A-C86E-1CD0-AB1A2002F357}"/>
              </a:ext>
            </a:extLst>
          </p:cNvPr>
          <p:cNvSpPr>
            <a:spLocks noGrp="1"/>
          </p:cNvSpPr>
          <p:nvPr>
            <p:ph type="title"/>
          </p:nvPr>
        </p:nvSpPr>
        <p:spPr/>
        <p:txBody>
          <a:bodyPr/>
          <a:lstStyle/>
          <a:p>
            <a:r>
              <a:rPr lang="fr-CA" dirty="0"/>
              <a:t>4. </a:t>
            </a:r>
            <a:r>
              <a:rPr lang="fr-CA" dirty="0" err="1"/>
              <a:t>Indigenous</a:t>
            </a:r>
            <a:r>
              <a:rPr lang="fr-CA" dirty="0"/>
              <a:t> </a:t>
            </a:r>
            <a:r>
              <a:rPr lang="fr-CA" dirty="0" err="1"/>
              <a:t>identities</a:t>
            </a:r>
            <a:r>
              <a:rPr lang="fr-CA" dirty="0"/>
              <a:t> and colonial </a:t>
            </a:r>
            <a:r>
              <a:rPr lang="fr-CA" dirty="0" err="1"/>
              <a:t>borders</a:t>
            </a:r>
            <a:endParaRPr lang="en-CA" dirty="0"/>
          </a:p>
        </p:txBody>
      </p:sp>
      <p:sp>
        <p:nvSpPr>
          <p:cNvPr id="3" name="Espace réservé du contenu 2">
            <a:extLst>
              <a:ext uri="{FF2B5EF4-FFF2-40B4-BE49-F238E27FC236}">
                <a16:creationId xmlns:a16="http://schemas.microsoft.com/office/drawing/2014/main" id="{75C2FD11-7721-B464-A1CF-DAB36E41EAC5}"/>
              </a:ext>
            </a:extLst>
          </p:cNvPr>
          <p:cNvSpPr>
            <a:spLocks noGrp="1"/>
          </p:cNvSpPr>
          <p:nvPr>
            <p:ph idx="1"/>
          </p:nvPr>
        </p:nvSpPr>
        <p:spPr/>
        <p:txBody>
          <a:bodyPr>
            <a:normAutofit/>
          </a:bodyPr>
          <a:lstStyle/>
          <a:p>
            <a:pPr marL="0" indent="0">
              <a:buNone/>
            </a:pPr>
            <a:r>
              <a:rPr lang="en-CA" b="1" i="1" dirty="0">
                <a:effectLst/>
                <a:latin typeface="Arial" panose="020B0604020202020204" pitchFamily="34" charset="0"/>
                <a:ea typeface="Times New Roman" panose="02020603050405020304" pitchFamily="18" charset="0"/>
                <a:cs typeface="Times New Roman" panose="02020603050405020304" pitchFamily="18" charset="0"/>
              </a:rPr>
              <a:t>Newfoundland and Labrador (A.G.) v. </a:t>
            </a:r>
            <a:r>
              <a:rPr lang="en-CA" b="1" i="1" dirty="0" err="1">
                <a:effectLst/>
                <a:latin typeface="Arial" panose="020B0604020202020204" pitchFamily="34" charset="0"/>
                <a:ea typeface="Times New Roman" panose="02020603050405020304" pitchFamily="18" charset="0"/>
                <a:cs typeface="Times New Roman" panose="02020603050405020304" pitchFamily="18" charset="0"/>
              </a:rPr>
              <a:t>Uashaunnuat</a:t>
            </a:r>
            <a:r>
              <a:rPr lang="en-CA" b="1" i="1" dirty="0">
                <a:effectLst/>
                <a:latin typeface="Arial" panose="020B0604020202020204" pitchFamily="34" charset="0"/>
                <a:ea typeface="Times New Roman" panose="02020603050405020304" pitchFamily="18" charset="0"/>
                <a:cs typeface="Times New Roman" panose="02020603050405020304" pitchFamily="18" charset="0"/>
              </a:rPr>
              <a:t> et al.</a:t>
            </a:r>
            <a:r>
              <a:rPr lang="en-CA" i="1" dirty="0">
                <a:ea typeface="Times New Roman" panose="02020603050405020304" pitchFamily="18" charset="0"/>
                <a:cs typeface="Times New Roman" panose="02020603050405020304" pitchFamily="18" charset="0"/>
              </a:rPr>
              <a:t> </a:t>
            </a:r>
            <a:r>
              <a:rPr lang="en-CA" dirty="0">
                <a:ea typeface="Times New Roman" panose="02020603050405020304" pitchFamily="18" charset="0"/>
                <a:cs typeface="Times New Roman" panose="02020603050405020304" pitchFamily="18" charset="0"/>
              </a:rPr>
              <a:t>(cont’d)</a:t>
            </a:r>
            <a:endParaRPr lang="en-CA" sz="1800" dirty="0"/>
          </a:p>
          <a:p>
            <a:pPr marL="0" marR="0" indent="0" algn="just">
              <a:spcBef>
                <a:spcPts val="0"/>
              </a:spcBef>
              <a:spcAft>
                <a:spcPts val="0"/>
              </a:spcAft>
              <a:buNone/>
            </a:pPr>
            <a:endPar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spcBef>
                <a:spcPts val="0"/>
              </a:spcBef>
              <a:spcAft>
                <a:spcPts val="0"/>
              </a:spcAft>
              <a:buNone/>
            </a:pPr>
            <a:r>
              <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Reasoning by the Court:</a:t>
            </a:r>
          </a:p>
          <a:p>
            <a:pPr marL="0" marR="0" indent="0" algn="just">
              <a:spcBef>
                <a:spcPts val="0"/>
              </a:spcBef>
              <a:spcAft>
                <a:spcPts val="0"/>
              </a:spcAft>
              <a:buNone/>
            </a:pPr>
            <a:endPar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lnSpc>
                <a:spcPct val="115000"/>
              </a:lnSpc>
              <a:spcBef>
                <a:spcPts val="0"/>
              </a:spcBef>
              <a:spcAft>
                <a:spcPts val="1000"/>
              </a:spcAft>
              <a:buNone/>
            </a:pPr>
            <a:r>
              <a:rPr lang="en-CA"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Majority (5/4 split) (Wagner C.J. and </a:t>
            </a:r>
            <a:r>
              <a:rPr lang="en-CA" sz="1800"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Abella</a:t>
            </a:r>
            <a:r>
              <a:rPr lang="en-CA"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 and Karakatsanis JJ.)</a:t>
            </a: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Rights under s. 35 have been recognized as </a:t>
            </a:r>
            <a:r>
              <a:rPr lang="en-CA" sz="1800" b="0" i="1"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sui generis</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meaning a right of a unique nature which is neither a </a:t>
            </a:r>
            <a:r>
              <a:rPr lang="en-CA" sz="1800" b="0" i="1"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real right</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nor a </a:t>
            </a:r>
            <a:r>
              <a:rPr lang="en-CA" sz="1800" b="0" i="1"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personal right</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in Québec civil law</a:t>
            </a: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The appropriate approach is therefore to examine the nature of the relief sought </a:t>
            </a:r>
            <a:r>
              <a:rPr lang="en-CA" sz="1800" b="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The relief sought under s. 35 is a declaratory judgement, historically courts have granted declaratory reliefs to parties in other jurisdictions, where these could have practical effects</a:t>
            </a:r>
          </a:p>
        </p:txBody>
      </p:sp>
    </p:spTree>
    <p:extLst>
      <p:ext uri="{BB962C8B-B14F-4D97-AF65-F5344CB8AC3E}">
        <p14:creationId xmlns:p14="http://schemas.microsoft.com/office/powerpoint/2010/main" val="41031589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A220A9-997A-C86E-1CD0-AB1A2002F357}"/>
              </a:ext>
            </a:extLst>
          </p:cNvPr>
          <p:cNvSpPr>
            <a:spLocks noGrp="1"/>
          </p:cNvSpPr>
          <p:nvPr>
            <p:ph type="title"/>
          </p:nvPr>
        </p:nvSpPr>
        <p:spPr/>
        <p:txBody>
          <a:bodyPr/>
          <a:lstStyle/>
          <a:p>
            <a:r>
              <a:rPr lang="fr-CA" dirty="0"/>
              <a:t>4. </a:t>
            </a:r>
            <a:r>
              <a:rPr lang="fr-CA" dirty="0" err="1"/>
              <a:t>Indigenous</a:t>
            </a:r>
            <a:r>
              <a:rPr lang="fr-CA" dirty="0"/>
              <a:t> </a:t>
            </a:r>
            <a:r>
              <a:rPr lang="fr-CA" dirty="0" err="1"/>
              <a:t>identities</a:t>
            </a:r>
            <a:r>
              <a:rPr lang="fr-CA" dirty="0"/>
              <a:t> and colonial </a:t>
            </a:r>
            <a:r>
              <a:rPr lang="fr-CA" dirty="0" err="1"/>
              <a:t>borders</a:t>
            </a:r>
            <a:endParaRPr lang="en-CA" dirty="0"/>
          </a:p>
        </p:txBody>
      </p:sp>
      <p:sp>
        <p:nvSpPr>
          <p:cNvPr id="3" name="Espace réservé du contenu 2">
            <a:extLst>
              <a:ext uri="{FF2B5EF4-FFF2-40B4-BE49-F238E27FC236}">
                <a16:creationId xmlns:a16="http://schemas.microsoft.com/office/drawing/2014/main" id="{75C2FD11-7721-B464-A1CF-DAB36E41EAC5}"/>
              </a:ext>
            </a:extLst>
          </p:cNvPr>
          <p:cNvSpPr>
            <a:spLocks noGrp="1"/>
          </p:cNvSpPr>
          <p:nvPr>
            <p:ph idx="1"/>
          </p:nvPr>
        </p:nvSpPr>
        <p:spPr/>
        <p:txBody>
          <a:bodyPr>
            <a:normAutofit lnSpcReduction="10000"/>
          </a:bodyPr>
          <a:lstStyle/>
          <a:p>
            <a:pPr marL="0" indent="0">
              <a:buNone/>
            </a:pPr>
            <a:r>
              <a:rPr lang="en-CA" b="1" i="1" dirty="0">
                <a:effectLst/>
                <a:latin typeface="Arial" panose="020B0604020202020204" pitchFamily="34" charset="0"/>
                <a:ea typeface="Times New Roman" panose="02020603050405020304" pitchFamily="18" charset="0"/>
                <a:cs typeface="Times New Roman" panose="02020603050405020304" pitchFamily="18" charset="0"/>
              </a:rPr>
              <a:t>Newfoundland and Labrador (A.G.) v. </a:t>
            </a:r>
            <a:r>
              <a:rPr lang="en-CA" b="1" i="1" dirty="0" err="1">
                <a:effectLst/>
                <a:latin typeface="Arial" panose="020B0604020202020204" pitchFamily="34" charset="0"/>
                <a:ea typeface="Times New Roman" panose="02020603050405020304" pitchFamily="18" charset="0"/>
                <a:cs typeface="Times New Roman" panose="02020603050405020304" pitchFamily="18" charset="0"/>
              </a:rPr>
              <a:t>Uashaunnuat</a:t>
            </a:r>
            <a:r>
              <a:rPr lang="en-CA" b="1" i="1" dirty="0">
                <a:effectLst/>
                <a:latin typeface="Arial" panose="020B0604020202020204" pitchFamily="34" charset="0"/>
                <a:ea typeface="Times New Roman" panose="02020603050405020304" pitchFamily="18" charset="0"/>
                <a:cs typeface="Times New Roman" panose="02020603050405020304" pitchFamily="18" charset="0"/>
              </a:rPr>
              <a:t> et al.</a:t>
            </a:r>
            <a:r>
              <a:rPr lang="en-CA" i="1" dirty="0">
                <a:ea typeface="Times New Roman" panose="02020603050405020304" pitchFamily="18" charset="0"/>
                <a:cs typeface="Times New Roman" panose="02020603050405020304" pitchFamily="18" charset="0"/>
              </a:rPr>
              <a:t> </a:t>
            </a:r>
            <a:r>
              <a:rPr lang="en-CA" dirty="0">
                <a:ea typeface="Times New Roman" panose="02020603050405020304" pitchFamily="18" charset="0"/>
                <a:cs typeface="Times New Roman" panose="02020603050405020304" pitchFamily="18" charset="0"/>
              </a:rPr>
              <a:t>(cont’d)</a:t>
            </a:r>
            <a:endParaRPr lang="en-CA" sz="1800" dirty="0"/>
          </a:p>
          <a:p>
            <a:pPr marL="0" marR="0" indent="0" algn="just">
              <a:spcBef>
                <a:spcPts val="0"/>
              </a:spcBef>
              <a:spcAft>
                <a:spcPts val="0"/>
              </a:spcAft>
              <a:buNone/>
            </a:pPr>
            <a:endPar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spcBef>
                <a:spcPts val="0"/>
              </a:spcBef>
              <a:spcAft>
                <a:spcPts val="0"/>
              </a:spcAft>
              <a:buNone/>
            </a:pPr>
            <a:r>
              <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Reasoning by the Court:</a:t>
            </a:r>
          </a:p>
          <a:p>
            <a:pPr marL="0" marR="0" indent="0" algn="just">
              <a:spcBef>
                <a:spcPts val="0"/>
              </a:spcBef>
              <a:spcAft>
                <a:spcPts val="0"/>
              </a:spcAft>
              <a:buNone/>
            </a:pPr>
            <a:endPar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lnSpc>
                <a:spcPct val="115000"/>
              </a:lnSpc>
              <a:spcBef>
                <a:spcPts val="0"/>
              </a:spcBef>
              <a:spcAft>
                <a:spcPts val="1000"/>
              </a:spcAft>
              <a:buNone/>
            </a:pPr>
            <a:r>
              <a:rPr lang="en-CA"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Majority (5/4 split) (Wagner C.J. and </a:t>
            </a:r>
            <a:r>
              <a:rPr lang="en-CA" sz="1800"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Abella</a:t>
            </a:r>
            <a:r>
              <a:rPr lang="en-CA"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 and Karakatsanis JJ.)</a:t>
            </a: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Access to justice considerations:</a:t>
            </a:r>
          </a:p>
          <a:p>
            <a:pPr marL="742950" marR="0" lvl="1" indent="-285750" algn="just">
              <a:lnSpc>
                <a:spcPct val="115000"/>
              </a:lnSpc>
              <a:spcBef>
                <a:spcPts val="0"/>
              </a:spcBef>
              <a:spcAft>
                <a:spcPts val="1000"/>
              </a:spcAft>
              <a:buFont typeface="Courier New" panose="02070309020205020404" pitchFamily="49" charset="0"/>
              <a:buChar char="o"/>
            </a:pPr>
            <a:r>
              <a:rPr lang="en-CA"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Jurisdictional obstacles should not be imposed on Indigenous groups claiming title over land that belonged to them before the colonial imposition of borders</a:t>
            </a:r>
          </a:p>
          <a:p>
            <a:pPr marL="742950" marR="0" lvl="1" indent="-285750" algn="just">
              <a:lnSpc>
                <a:spcPct val="115000"/>
              </a:lnSpc>
              <a:spcBef>
                <a:spcPts val="0"/>
              </a:spcBef>
              <a:spcAft>
                <a:spcPts val="1000"/>
              </a:spcAft>
              <a:buFont typeface="Courier New" panose="02070309020205020404" pitchFamily="49" charset="0"/>
              <a:buChar char="o"/>
            </a:pPr>
            <a:r>
              <a:rPr lang="en-CA"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Jurisdictional considerations can be interpreted flexibly s. 35 rights claims straddle multiple provinces</a:t>
            </a:r>
          </a:p>
          <a:p>
            <a:pPr marL="342900" marR="0" lvl="0" indent="-342900" algn="just">
              <a:lnSpc>
                <a:spcPct val="115000"/>
              </a:lnSpc>
              <a:spcBef>
                <a:spcPts val="0"/>
              </a:spcBef>
              <a:spcAft>
                <a:spcPts val="1000"/>
              </a:spcAft>
              <a:buFont typeface="Arial" panose="020B0604020202020204" pitchFamily="34" charset="0"/>
              <a:buChar char="-"/>
            </a:pPr>
            <a:r>
              <a:rPr lang="en-CA" sz="1800" b="0" i="1"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Forum non </a:t>
            </a:r>
            <a:r>
              <a:rPr lang="en-CA" sz="1800" b="0" i="1" dirty="0" err="1">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conveniens</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Nothing in this case suggested that another jurisdiction would be better suited to hear the case</a:t>
            </a:r>
          </a:p>
        </p:txBody>
      </p:sp>
    </p:spTree>
    <p:extLst>
      <p:ext uri="{BB962C8B-B14F-4D97-AF65-F5344CB8AC3E}">
        <p14:creationId xmlns:p14="http://schemas.microsoft.com/office/powerpoint/2010/main" val="9680983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A220A9-997A-C86E-1CD0-AB1A2002F357}"/>
              </a:ext>
            </a:extLst>
          </p:cNvPr>
          <p:cNvSpPr>
            <a:spLocks noGrp="1"/>
          </p:cNvSpPr>
          <p:nvPr>
            <p:ph type="title"/>
          </p:nvPr>
        </p:nvSpPr>
        <p:spPr/>
        <p:txBody>
          <a:bodyPr/>
          <a:lstStyle/>
          <a:p>
            <a:r>
              <a:rPr lang="fr-CA" dirty="0"/>
              <a:t>4. </a:t>
            </a:r>
            <a:r>
              <a:rPr lang="fr-CA" dirty="0" err="1"/>
              <a:t>Indigenous</a:t>
            </a:r>
            <a:r>
              <a:rPr lang="fr-CA" dirty="0"/>
              <a:t> </a:t>
            </a:r>
            <a:r>
              <a:rPr lang="fr-CA" dirty="0" err="1"/>
              <a:t>identities</a:t>
            </a:r>
            <a:r>
              <a:rPr lang="fr-CA" dirty="0"/>
              <a:t> and colonial </a:t>
            </a:r>
            <a:r>
              <a:rPr lang="fr-CA" dirty="0" err="1"/>
              <a:t>borders</a:t>
            </a:r>
            <a:endParaRPr lang="en-CA" dirty="0"/>
          </a:p>
        </p:txBody>
      </p:sp>
      <p:sp>
        <p:nvSpPr>
          <p:cNvPr id="3" name="Espace réservé du contenu 2">
            <a:extLst>
              <a:ext uri="{FF2B5EF4-FFF2-40B4-BE49-F238E27FC236}">
                <a16:creationId xmlns:a16="http://schemas.microsoft.com/office/drawing/2014/main" id="{75C2FD11-7721-B464-A1CF-DAB36E41EAC5}"/>
              </a:ext>
            </a:extLst>
          </p:cNvPr>
          <p:cNvSpPr>
            <a:spLocks noGrp="1"/>
          </p:cNvSpPr>
          <p:nvPr>
            <p:ph idx="1"/>
          </p:nvPr>
        </p:nvSpPr>
        <p:spPr/>
        <p:txBody>
          <a:bodyPr>
            <a:normAutofit/>
          </a:bodyPr>
          <a:lstStyle/>
          <a:p>
            <a:pPr marL="0" indent="0">
              <a:buNone/>
            </a:pPr>
            <a:r>
              <a:rPr lang="en-CA" b="1" i="1" dirty="0">
                <a:effectLst/>
                <a:latin typeface="Arial" panose="020B0604020202020204" pitchFamily="34" charset="0"/>
                <a:ea typeface="Times New Roman" panose="02020603050405020304" pitchFamily="18" charset="0"/>
                <a:cs typeface="Times New Roman" panose="02020603050405020304" pitchFamily="18" charset="0"/>
              </a:rPr>
              <a:t>Newfoundland and Labrador (A.G.) v. </a:t>
            </a:r>
            <a:r>
              <a:rPr lang="en-CA" b="1" i="1" dirty="0" err="1">
                <a:effectLst/>
                <a:latin typeface="Arial" panose="020B0604020202020204" pitchFamily="34" charset="0"/>
                <a:ea typeface="Times New Roman" panose="02020603050405020304" pitchFamily="18" charset="0"/>
                <a:cs typeface="Times New Roman" panose="02020603050405020304" pitchFamily="18" charset="0"/>
              </a:rPr>
              <a:t>Uashaunnuat</a:t>
            </a:r>
            <a:r>
              <a:rPr lang="en-CA" b="1" i="1" dirty="0">
                <a:effectLst/>
                <a:latin typeface="Arial" panose="020B0604020202020204" pitchFamily="34" charset="0"/>
                <a:ea typeface="Times New Roman" panose="02020603050405020304" pitchFamily="18" charset="0"/>
                <a:cs typeface="Times New Roman" panose="02020603050405020304" pitchFamily="18" charset="0"/>
              </a:rPr>
              <a:t> et al.</a:t>
            </a:r>
            <a:r>
              <a:rPr lang="en-CA" i="1" dirty="0">
                <a:ea typeface="Times New Roman" panose="02020603050405020304" pitchFamily="18" charset="0"/>
                <a:cs typeface="Times New Roman" panose="02020603050405020304" pitchFamily="18" charset="0"/>
              </a:rPr>
              <a:t> </a:t>
            </a:r>
            <a:r>
              <a:rPr lang="en-CA" dirty="0">
                <a:ea typeface="Times New Roman" panose="02020603050405020304" pitchFamily="18" charset="0"/>
                <a:cs typeface="Times New Roman" panose="02020603050405020304" pitchFamily="18" charset="0"/>
              </a:rPr>
              <a:t>(cont’d)</a:t>
            </a:r>
            <a:endParaRPr lang="en-CA" sz="1800" dirty="0"/>
          </a:p>
          <a:p>
            <a:pPr marL="0" marR="0" indent="0" algn="just">
              <a:spcBef>
                <a:spcPts val="0"/>
              </a:spcBef>
              <a:spcAft>
                <a:spcPts val="0"/>
              </a:spcAft>
              <a:buNone/>
            </a:pPr>
            <a:endPar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spcBef>
                <a:spcPts val="0"/>
              </a:spcBef>
              <a:spcAft>
                <a:spcPts val="0"/>
              </a:spcAft>
              <a:buNone/>
            </a:pPr>
            <a:endPar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ctr">
              <a:spcBef>
                <a:spcPts val="0"/>
              </a:spcBef>
              <a:spcAft>
                <a:spcPts val="0"/>
              </a:spcAft>
              <a:buNone/>
            </a:pPr>
            <a:r>
              <a:rPr lang="en-CA" sz="1800" b="0" i="1"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[49] These holdings apply with greater force to the context of Indigenous claimants generally and the Innu in this case. Where a claim of Aboriginal rights or title straddles multiple provinces, requiring the claimant to litigate the same issues in separate courts multiple times erects gratuitous barriers to potentially valid claims. We agree with the intervener the Tsawout First Nation that this is particularly unjust given that the rights claimed pre-date the imposition of provincial borders on Indigenous peoples. We reiterate that the legal source of Aboriginal rights and title is not state recognition, but rather the realities of prior occupation, sovereignty and control. </a:t>
            </a:r>
            <a:r>
              <a:rPr lang="en-CA" sz="1800" b="0" i="1"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We do not accept that the later establishment of provincial boundaries should be permitted to deprive or impede the right of Aboriginal peoples to effective remedies for alleged violations of these pre-existing rights</a:t>
            </a:r>
            <a:r>
              <a:rPr lang="en-CA" sz="1800" b="0" i="1"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a:t>
            </a:r>
            <a:endParaRPr lang="en-CA" sz="1800" b="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4855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A220A9-997A-C86E-1CD0-AB1A2002F357}"/>
              </a:ext>
            </a:extLst>
          </p:cNvPr>
          <p:cNvSpPr>
            <a:spLocks noGrp="1"/>
          </p:cNvSpPr>
          <p:nvPr>
            <p:ph type="title"/>
          </p:nvPr>
        </p:nvSpPr>
        <p:spPr/>
        <p:txBody>
          <a:bodyPr/>
          <a:lstStyle/>
          <a:p>
            <a:r>
              <a:rPr lang="fr-CA" dirty="0"/>
              <a:t>4. </a:t>
            </a:r>
            <a:r>
              <a:rPr lang="fr-CA" dirty="0" err="1"/>
              <a:t>Indigenous</a:t>
            </a:r>
            <a:r>
              <a:rPr lang="fr-CA" dirty="0"/>
              <a:t> </a:t>
            </a:r>
            <a:r>
              <a:rPr lang="fr-CA" dirty="0" err="1"/>
              <a:t>identities</a:t>
            </a:r>
            <a:r>
              <a:rPr lang="fr-CA" dirty="0"/>
              <a:t> and colonial </a:t>
            </a:r>
            <a:r>
              <a:rPr lang="fr-CA" dirty="0" err="1"/>
              <a:t>borders</a:t>
            </a:r>
            <a:endParaRPr lang="en-CA" dirty="0"/>
          </a:p>
        </p:txBody>
      </p:sp>
      <p:sp>
        <p:nvSpPr>
          <p:cNvPr id="3" name="Espace réservé du contenu 2">
            <a:extLst>
              <a:ext uri="{FF2B5EF4-FFF2-40B4-BE49-F238E27FC236}">
                <a16:creationId xmlns:a16="http://schemas.microsoft.com/office/drawing/2014/main" id="{75C2FD11-7721-B464-A1CF-DAB36E41EAC5}"/>
              </a:ext>
            </a:extLst>
          </p:cNvPr>
          <p:cNvSpPr>
            <a:spLocks noGrp="1"/>
          </p:cNvSpPr>
          <p:nvPr>
            <p:ph idx="1"/>
          </p:nvPr>
        </p:nvSpPr>
        <p:spPr/>
        <p:txBody>
          <a:bodyPr>
            <a:normAutofit/>
          </a:bodyPr>
          <a:lstStyle/>
          <a:p>
            <a:pPr marL="0" indent="0">
              <a:buNone/>
            </a:pPr>
            <a:r>
              <a:rPr lang="en-CA" b="1" i="1" dirty="0">
                <a:effectLst/>
                <a:latin typeface="Arial" panose="020B0604020202020204" pitchFamily="34" charset="0"/>
                <a:ea typeface="Times New Roman" panose="02020603050405020304" pitchFamily="18" charset="0"/>
                <a:cs typeface="Times New Roman" panose="02020603050405020304" pitchFamily="18" charset="0"/>
              </a:rPr>
              <a:t>Newfoundland and Labrador (A.G.) v. </a:t>
            </a:r>
            <a:r>
              <a:rPr lang="en-CA" b="1" i="1" dirty="0" err="1">
                <a:effectLst/>
                <a:latin typeface="Arial" panose="020B0604020202020204" pitchFamily="34" charset="0"/>
                <a:ea typeface="Times New Roman" panose="02020603050405020304" pitchFamily="18" charset="0"/>
                <a:cs typeface="Times New Roman" panose="02020603050405020304" pitchFamily="18" charset="0"/>
              </a:rPr>
              <a:t>Uashaunnuat</a:t>
            </a:r>
            <a:r>
              <a:rPr lang="en-CA" b="1" i="1" dirty="0">
                <a:effectLst/>
                <a:latin typeface="Arial" panose="020B0604020202020204" pitchFamily="34" charset="0"/>
                <a:ea typeface="Times New Roman" panose="02020603050405020304" pitchFamily="18" charset="0"/>
                <a:cs typeface="Times New Roman" panose="02020603050405020304" pitchFamily="18" charset="0"/>
              </a:rPr>
              <a:t> et al.</a:t>
            </a:r>
            <a:r>
              <a:rPr lang="en-CA" i="1" dirty="0">
                <a:ea typeface="Times New Roman" panose="02020603050405020304" pitchFamily="18" charset="0"/>
                <a:cs typeface="Times New Roman" panose="02020603050405020304" pitchFamily="18" charset="0"/>
              </a:rPr>
              <a:t> </a:t>
            </a:r>
            <a:r>
              <a:rPr lang="en-CA" dirty="0">
                <a:ea typeface="Times New Roman" panose="02020603050405020304" pitchFamily="18" charset="0"/>
                <a:cs typeface="Times New Roman" panose="02020603050405020304" pitchFamily="18" charset="0"/>
              </a:rPr>
              <a:t>(cont’d)</a:t>
            </a:r>
            <a:endParaRPr lang="en-CA" sz="1800" dirty="0"/>
          </a:p>
          <a:p>
            <a:pPr marL="0" marR="0" indent="0" algn="just">
              <a:spcBef>
                <a:spcPts val="0"/>
              </a:spcBef>
              <a:spcAft>
                <a:spcPts val="0"/>
              </a:spcAft>
              <a:buNone/>
            </a:pPr>
            <a:endPar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spcBef>
                <a:spcPts val="0"/>
              </a:spcBef>
              <a:spcAft>
                <a:spcPts val="0"/>
              </a:spcAft>
              <a:buNone/>
            </a:pPr>
            <a:r>
              <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Reasoning by the Court:</a:t>
            </a:r>
          </a:p>
          <a:p>
            <a:pPr marL="0" marR="0" indent="0" algn="just">
              <a:spcBef>
                <a:spcPts val="0"/>
              </a:spcBef>
              <a:spcAft>
                <a:spcPts val="0"/>
              </a:spcAft>
              <a:buNone/>
            </a:pPr>
            <a:endPar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lnSpc>
                <a:spcPct val="115000"/>
              </a:lnSpc>
              <a:spcBef>
                <a:spcPts val="0"/>
              </a:spcBef>
              <a:spcAft>
                <a:spcPts val="1000"/>
              </a:spcAft>
              <a:buNone/>
            </a:pPr>
            <a:r>
              <a:rPr lang="en-CA"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Dissent (Brown and Rowe JJ.)</a:t>
            </a: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Aboriginal rights exist within the boundaries of Canada’s legal framework.</a:t>
            </a: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The majority’s characterization of s. 35 aboriginal title as a “real right” </a:t>
            </a:r>
            <a:r>
              <a:rPr lang="en-CA" sz="1800" b="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 Qué</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bec courts do not have jurisdiction to adjudicate land claims outside the boundaries of Quebec</a:t>
            </a:r>
          </a:p>
        </p:txBody>
      </p:sp>
    </p:spTree>
    <p:extLst>
      <p:ext uri="{BB962C8B-B14F-4D97-AF65-F5344CB8AC3E}">
        <p14:creationId xmlns:p14="http://schemas.microsoft.com/office/powerpoint/2010/main" val="1367789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A220A9-997A-C86E-1CD0-AB1A2002F357}"/>
              </a:ext>
            </a:extLst>
          </p:cNvPr>
          <p:cNvSpPr>
            <a:spLocks noGrp="1"/>
          </p:cNvSpPr>
          <p:nvPr>
            <p:ph type="title"/>
          </p:nvPr>
        </p:nvSpPr>
        <p:spPr/>
        <p:txBody>
          <a:bodyPr/>
          <a:lstStyle/>
          <a:p>
            <a:r>
              <a:rPr lang="fr-CA" dirty="0"/>
              <a:t>4. </a:t>
            </a:r>
            <a:r>
              <a:rPr lang="fr-CA" dirty="0" err="1"/>
              <a:t>Indigenous</a:t>
            </a:r>
            <a:r>
              <a:rPr lang="fr-CA" dirty="0"/>
              <a:t> </a:t>
            </a:r>
            <a:r>
              <a:rPr lang="fr-CA" dirty="0" err="1"/>
              <a:t>identities</a:t>
            </a:r>
            <a:r>
              <a:rPr lang="fr-CA" dirty="0"/>
              <a:t> and colonial </a:t>
            </a:r>
            <a:r>
              <a:rPr lang="fr-CA" dirty="0" err="1"/>
              <a:t>borders</a:t>
            </a:r>
            <a:endParaRPr lang="en-CA" dirty="0"/>
          </a:p>
        </p:txBody>
      </p:sp>
      <p:sp>
        <p:nvSpPr>
          <p:cNvPr id="3" name="Espace réservé du contenu 2">
            <a:extLst>
              <a:ext uri="{FF2B5EF4-FFF2-40B4-BE49-F238E27FC236}">
                <a16:creationId xmlns:a16="http://schemas.microsoft.com/office/drawing/2014/main" id="{75C2FD11-7721-B464-A1CF-DAB36E41EAC5}"/>
              </a:ext>
            </a:extLst>
          </p:cNvPr>
          <p:cNvSpPr>
            <a:spLocks noGrp="1"/>
          </p:cNvSpPr>
          <p:nvPr>
            <p:ph idx="1"/>
          </p:nvPr>
        </p:nvSpPr>
        <p:spPr/>
        <p:txBody>
          <a:bodyPr>
            <a:normAutofit/>
          </a:bodyPr>
          <a:lstStyle/>
          <a:p>
            <a:pPr marL="0" indent="0">
              <a:buNone/>
            </a:pPr>
            <a:r>
              <a:rPr lang="en-CA" dirty="0">
                <a:cs typeface="Times New Roman" panose="02020603050405020304" pitchFamily="18" charset="0"/>
              </a:rPr>
              <a:t>Indigenous Identities: </a:t>
            </a:r>
            <a:br>
              <a:rPr lang="en-CA" dirty="0">
                <a:cs typeface="Times New Roman" panose="02020603050405020304" pitchFamily="18" charset="0"/>
              </a:rPr>
            </a:br>
            <a:r>
              <a:rPr lang="en-CA" i="1" dirty="0">
                <a:cs typeface="Times New Roman" panose="02020603050405020304" pitchFamily="18" charset="0"/>
              </a:rPr>
              <a:t>R. v. </a:t>
            </a:r>
            <a:r>
              <a:rPr lang="en-CA" i="1" dirty="0" err="1">
                <a:cs typeface="Times New Roman" panose="02020603050405020304" pitchFamily="18" charset="0"/>
              </a:rPr>
              <a:t>Desautel</a:t>
            </a:r>
            <a:r>
              <a:rPr lang="en-CA" dirty="0">
                <a:cs typeface="Times New Roman" panose="02020603050405020304" pitchFamily="18" charset="0"/>
              </a:rPr>
              <a:t>, 2021 SCC 17</a:t>
            </a:r>
            <a:endParaRPr lang="en-CA" dirty="0"/>
          </a:p>
          <a:p>
            <a:pPr marL="0" marR="0" indent="0" algn="just">
              <a:spcBef>
                <a:spcPts val="0"/>
              </a:spcBef>
              <a:spcAft>
                <a:spcPts val="0"/>
              </a:spcAft>
              <a:buNone/>
            </a:pPr>
            <a:endPar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spcBef>
                <a:spcPts val="0"/>
              </a:spcBef>
              <a:spcAft>
                <a:spcPts val="0"/>
              </a:spcAft>
              <a:buNone/>
            </a:pPr>
            <a:r>
              <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Facts:</a:t>
            </a:r>
          </a:p>
          <a:p>
            <a:pPr marL="0" marR="0" indent="0" algn="just">
              <a:spcBef>
                <a:spcPts val="0"/>
              </a:spcBef>
              <a:spcAft>
                <a:spcPts val="0"/>
              </a:spcAft>
              <a:buNone/>
            </a:pPr>
            <a:endPar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pPr>
            <a:r>
              <a:rPr lang="en-CA" sz="1800" b="0" dirty="0">
                <a:effectLst/>
                <a:latin typeface="Arial" panose="020B0604020202020204" pitchFamily="34" charset="0"/>
                <a:ea typeface="Times New Roman" panose="02020603050405020304" pitchFamily="18" charset="0"/>
                <a:cs typeface="Times New Roman" panose="02020603050405020304" pitchFamily="18" charset="0"/>
              </a:rPr>
              <a:t>Richard Lee </a:t>
            </a:r>
            <a:r>
              <a:rPr lang="en-CA" sz="1800" b="0" dirty="0" err="1">
                <a:effectLst/>
                <a:latin typeface="Arial" panose="020B0604020202020204" pitchFamily="34" charset="0"/>
                <a:ea typeface="Times New Roman" panose="02020603050405020304" pitchFamily="18" charset="0"/>
                <a:cs typeface="Times New Roman" panose="02020603050405020304" pitchFamily="18" charset="0"/>
              </a:rPr>
              <a:t>Desautel</a:t>
            </a:r>
            <a:r>
              <a:rPr lang="en-CA" sz="1800" b="0" dirty="0">
                <a:effectLst/>
                <a:latin typeface="Arial" panose="020B0604020202020204" pitchFamily="34" charset="0"/>
                <a:ea typeface="Times New Roman" panose="02020603050405020304" pitchFamily="18" charset="0"/>
                <a:cs typeface="Times New Roman" panose="02020603050405020304" pitchFamily="18" charset="0"/>
              </a:rPr>
              <a:t>, an (American) member of the Colville Confederated Tribes (based in the state of Washington), shot an elk while hunting in BC</a:t>
            </a:r>
          </a:p>
          <a:p>
            <a:pPr marL="342900" marR="0" lvl="0" indent="-342900" algn="just">
              <a:lnSpc>
                <a:spcPct val="115000"/>
              </a:lnSpc>
              <a:spcBef>
                <a:spcPts val="0"/>
              </a:spcBef>
              <a:spcAft>
                <a:spcPts val="1000"/>
              </a:spcAft>
              <a:buFont typeface="Arial" panose="020B0604020202020204" pitchFamily="34" charset="0"/>
              <a:buChar char="-"/>
            </a:pPr>
            <a:r>
              <a:rPr lang="en-CA" sz="1800" b="0" dirty="0">
                <a:effectLst/>
                <a:latin typeface="Arial" panose="020B0604020202020204" pitchFamily="34" charset="0"/>
                <a:ea typeface="Times New Roman" panose="02020603050405020304" pitchFamily="18" charset="0"/>
                <a:cs typeface="Times New Roman" panose="02020603050405020304" pitchFamily="18" charset="0"/>
              </a:rPr>
              <a:t>Subsequently charged with hunting without a license</a:t>
            </a:r>
          </a:p>
          <a:p>
            <a:pPr marL="342900" marR="0" lvl="0" indent="-342900" algn="just">
              <a:lnSpc>
                <a:spcPct val="115000"/>
              </a:lnSpc>
              <a:spcBef>
                <a:spcPts val="0"/>
              </a:spcBef>
              <a:spcAft>
                <a:spcPts val="1000"/>
              </a:spcAft>
              <a:buFont typeface="Arial" panose="020B0604020202020204" pitchFamily="34" charset="0"/>
              <a:buChar char="-"/>
            </a:pPr>
            <a:r>
              <a:rPr lang="en-CA" sz="1800" b="0" dirty="0">
                <a:effectLst/>
                <a:latin typeface="Arial" panose="020B0604020202020204" pitchFamily="34" charset="0"/>
                <a:ea typeface="Times New Roman" panose="02020603050405020304" pitchFamily="18" charset="0"/>
                <a:cs typeface="Times New Roman" panose="02020603050405020304" pitchFamily="18" charset="0"/>
              </a:rPr>
              <a:t>He invoked a constitutional right to hunt elk under s. 35(1) of the </a:t>
            </a:r>
            <a:r>
              <a:rPr lang="en-CA" sz="1800" b="0" i="1" dirty="0">
                <a:effectLst/>
                <a:latin typeface="Arial" panose="020B0604020202020204" pitchFamily="34" charset="0"/>
                <a:ea typeface="Times New Roman" panose="02020603050405020304" pitchFamily="18" charset="0"/>
                <a:cs typeface="Times New Roman" panose="02020603050405020304" pitchFamily="18" charset="0"/>
              </a:rPr>
              <a:t>Constitution Act, 1982</a:t>
            </a:r>
            <a:endParaRPr lang="en-CA" sz="1800" b="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7985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A220A9-997A-C86E-1CD0-AB1A2002F357}"/>
              </a:ext>
            </a:extLst>
          </p:cNvPr>
          <p:cNvSpPr>
            <a:spLocks noGrp="1"/>
          </p:cNvSpPr>
          <p:nvPr>
            <p:ph type="title"/>
          </p:nvPr>
        </p:nvSpPr>
        <p:spPr/>
        <p:txBody>
          <a:bodyPr/>
          <a:lstStyle/>
          <a:p>
            <a:r>
              <a:rPr lang="fr-CA" dirty="0"/>
              <a:t>4. </a:t>
            </a:r>
            <a:r>
              <a:rPr lang="fr-CA" dirty="0" err="1"/>
              <a:t>Indigenous</a:t>
            </a:r>
            <a:r>
              <a:rPr lang="fr-CA" dirty="0"/>
              <a:t> </a:t>
            </a:r>
            <a:r>
              <a:rPr lang="fr-CA" dirty="0" err="1"/>
              <a:t>identities</a:t>
            </a:r>
            <a:r>
              <a:rPr lang="fr-CA" dirty="0"/>
              <a:t> and colonial </a:t>
            </a:r>
            <a:r>
              <a:rPr lang="fr-CA" dirty="0" err="1"/>
              <a:t>borders</a:t>
            </a:r>
            <a:endParaRPr lang="en-CA" dirty="0"/>
          </a:p>
        </p:txBody>
      </p:sp>
      <p:sp>
        <p:nvSpPr>
          <p:cNvPr id="3" name="Espace réservé du contenu 2">
            <a:extLst>
              <a:ext uri="{FF2B5EF4-FFF2-40B4-BE49-F238E27FC236}">
                <a16:creationId xmlns:a16="http://schemas.microsoft.com/office/drawing/2014/main" id="{75C2FD11-7721-B464-A1CF-DAB36E41EAC5}"/>
              </a:ext>
            </a:extLst>
          </p:cNvPr>
          <p:cNvSpPr>
            <a:spLocks noGrp="1"/>
          </p:cNvSpPr>
          <p:nvPr>
            <p:ph idx="1"/>
          </p:nvPr>
        </p:nvSpPr>
        <p:spPr/>
        <p:txBody>
          <a:bodyPr>
            <a:normAutofit/>
          </a:bodyPr>
          <a:lstStyle/>
          <a:p>
            <a:pPr marL="0" indent="0">
              <a:buNone/>
            </a:pPr>
            <a:r>
              <a:rPr lang="en-CA" i="1" dirty="0">
                <a:cs typeface="Times New Roman" panose="02020603050405020304" pitchFamily="18" charset="0"/>
              </a:rPr>
              <a:t>R. v. </a:t>
            </a:r>
            <a:r>
              <a:rPr lang="en-CA" i="1" dirty="0" err="1">
                <a:cs typeface="Times New Roman" panose="02020603050405020304" pitchFamily="18" charset="0"/>
              </a:rPr>
              <a:t>Desautel</a:t>
            </a:r>
            <a:r>
              <a:rPr lang="en-CA" dirty="0">
                <a:cs typeface="Times New Roman" panose="02020603050405020304" pitchFamily="18" charset="0"/>
              </a:rPr>
              <a:t> (cont’d)</a:t>
            </a:r>
            <a:endParaRPr lang="en-CA" dirty="0"/>
          </a:p>
          <a:p>
            <a:pPr marL="0" marR="0" indent="0" algn="just">
              <a:spcBef>
                <a:spcPts val="0"/>
              </a:spcBef>
              <a:spcAft>
                <a:spcPts val="0"/>
              </a:spcAft>
              <a:buNone/>
            </a:pPr>
            <a:endPar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spcBef>
                <a:spcPts val="0"/>
              </a:spcBef>
              <a:spcAft>
                <a:spcPts val="0"/>
              </a:spcAft>
              <a:buNone/>
            </a:pPr>
            <a:r>
              <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Previous decisions:</a:t>
            </a:r>
          </a:p>
          <a:p>
            <a:pPr marL="0" marR="0" indent="0" algn="just">
              <a:spcBef>
                <a:spcPts val="0"/>
              </a:spcBef>
              <a:spcAft>
                <a:spcPts val="0"/>
              </a:spcAft>
              <a:buNone/>
            </a:pPr>
            <a:endPar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pPr>
            <a:r>
              <a:rPr lang="en-CA" sz="1800" b="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Trial Judge</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Held that s. 35 protected Mr. </a:t>
            </a:r>
            <a:r>
              <a:rPr lang="en-CA" sz="1800" b="0" dirty="0" err="1">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Desautel’s</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right to hunt since his tribe had migrated south and had historical links to BC, and his rights were thus protected by s. 35</a:t>
            </a:r>
          </a:p>
          <a:p>
            <a:pPr marL="342900" marR="0" lvl="0" indent="-342900" algn="just">
              <a:lnSpc>
                <a:spcPct val="115000"/>
              </a:lnSpc>
              <a:spcBef>
                <a:spcPts val="0"/>
              </a:spcBef>
              <a:spcAft>
                <a:spcPts val="1000"/>
              </a:spcAft>
              <a:buFont typeface="Arial" panose="020B0604020202020204" pitchFamily="34" charset="0"/>
              <a:buChar char="-"/>
            </a:pPr>
            <a:r>
              <a:rPr lang="en-CA" sz="1800" b="0" u="sng"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BCSC and BCCA</a:t>
            </a:r>
            <a:r>
              <a:rPr lang="en-CA" sz="1800" b="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 Held that </a:t>
            </a:r>
            <a:r>
              <a:rPr lang="en-CA" sz="1800" b="0" dirty="0" err="1">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Desautel</a:t>
            </a:r>
            <a:r>
              <a:rPr lang="en-CA" sz="1800" b="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 could exercise his right to hunt freely in Canada as a member of an indigenous tribe with historical links to Canada</a:t>
            </a:r>
            <a:endPar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6903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A220A9-997A-C86E-1CD0-AB1A2002F357}"/>
              </a:ext>
            </a:extLst>
          </p:cNvPr>
          <p:cNvSpPr>
            <a:spLocks noGrp="1"/>
          </p:cNvSpPr>
          <p:nvPr>
            <p:ph type="title"/>
          </p:nvPr>
        </p:nvSpPr>
        <p:spPr/>
        <p:txBody>
          <a:bodyPr/>
          <a:lstStyle/>
          <a:p>
            <a:r>
              <a:rPr lang="fr-CA" dirty="0"/>
              <a:t>4. </a:t>
            </a:r>
            <a:r>
              <a:rPr lang="fr-CA" dirty="0" err="1"/>
              <a:t>Indigenous</a:t>
            </a:r>
            <a:r>
              <a:rPr lang="fr-CA" dirty="0"/>
              <a:t> </a:t>
            </a:r>
            <a:r>
              <a:rPr lang="fr-CA" dirty="0" err="1"/>
              <a:t>identities</a:t>
            </a:r>
            <a:r>
              <a:rPr lang="fr-CA" dirty="0"/>
              <a:t> and colonial </a:t>
            </a:r>
            <a:r>
              <a:rPr lang="fr-CA" dirty="0" err="1"/>
              <a:t>borders</a:t>
            </a:r>
            <a:endParaRPr lang="en-CA" dirty="0"/>
          </a:p>
        </p:txBody>
      </p:sp>
      <p:sp>
        <p:nvSpPr>
          <p:cNvPr id="3" name="Espace réservé du contenu 2">
            <a:extLst>
              <a:ext uri="{FF2B5EF4-FFF2-40B4-BE49-F238E27FC236}">
                <a16:creationId xmlns:a16="http://schemas.microsoft.com/office/drawing/2014/main" id="{75C2FD11-7721-B464-A1CF-DAB36E41EAC5}"/>
              </a:ext>
            </a:extLst>
          </p:cNvPr>
          <p:cNvSpPr>
            <a:spLocks noGrp="1"/>
          </p:cNvSpPr>
          <p:nvPr>
            <p:ph idx="1"/>
          </p:nvPr>
        </p:nvSpPr>
        <p:spPr/>
        <p:txBody>
          <a:bodyPr>
            <a:normAutofit/>
          </a:bodyPr>
          <a:lstStyle/>
          <a:p>
            <a:pPr marL="0" indent="0">
              <a:buNone/>
            </a:pPr>
            <a:r>
              <a:rPr lang="en-CA" i="1" dirty="0">
                <a:cs typeface="Times New Roman" panose="02020603050405020304" pitchFamily="18" charset="0"/>
              </a:rPr>
              <a:t>R. v. </a:t>
            </a:r>
            <a:r>
              <a:rPr lang="en-CA" i="1" dirty="0" err="1">
                <a:cs typeface="Times New Roman" panose="02020603050405020304" pitchFamily="18" charset="0"/>
              </a:rPr>
              <a:t>Desautel</a:t>
            </a:r>
            <a:r>
              <a:rPr lang="en-CA" dirty="0">
                <a:cs typeface="Times New Roman" panose="02020603050405020304" pitchFamily="18" charset="0"/>
              </a:rPr>
              <a:t> (cont’d)</a:t>
            </a:r>
            <a:endParaRPr lang="en-CA" dirty="0"/>
          </a:p>
          <a:p>
            <a:pPr marL="0" marR="0" indent="0" algn="just">
              <a:spcBef>
                <a:spcPts val="0"/>
              </a:spcBef>
              <a:spcAft>
                <a:spcPts val="0"/>
              </a:spcAft>
              <a:buNone/>
            </a:pPr>
            <a:endPar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spcBef>
                <a:spcPts val="0"/>
              </a:spcBef>
              <a:spcAft>
                <a:spcPts val="0"/>
              </a:spcAft>
              <a:buNone/>
            </a:pPr>
            <a:r>
              <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Issue:</a:t>
            </a:r>
          </a:p>
          <a:p>
            <a:pPr marL="0" marR="0" indent="0" algn="just">
              <a:spcBef>
                <a:spcPts val="0"/>
              </a:spcBef>
              <a:spcAft>
                <a:spcPts val="0"/>
              </a:spcAft>
              <a:buNone/>
            </a:pPr>
            <a:endPar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just">
              <a:lnSpc>
                <a:spcPct val="115000"/>
              </a:lnSpc>
              <a:spcBef>
                <a:spcPts val="0"/>
              </a:spcBef>
              <a:spcAft>
                <a:spcPts val="1000"/>
              </a:spcAft>
              <a:buNone/>
            </a:pPr>
            <a:r>
              <a:rPr lang="en-CA" sz="1800" b="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Whether rights under s. 35(1) of the </a:t>
            </a:r>
            <a:r>
              <a:rPr lang="en-CA" sz="1800" b="0" i="1"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Constitution Act, 1982</a:t>
            </a:r>
            <a:r>
              <a:rPr lang="en-CA" sz="1800" b="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 extends to indigenous people outside Canada</a:t>
            </a:r>
            <a:endPar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67640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A220A9-997A-C86E-1CD0-AB1A2002F357}"/>
              </a:ext>
            </a:extLst>
          </p:cNvPr>
          <p:cNvSpPr>
            <a:spLocks noGrp="1"/>
          </p:cNvSpPr>
          <p:nvPr>
            <p:ph type="title"/>
          </p:nvPr>
        </p:nvSpPr>
        <p:spPr/>
        <p:txBody>
          <a:bodyPr/>
          <a:lstStyle/>
          <a:p>
            <a:r>
              <a:rPr lang="fr-CA" dirty="0"/>
              <a:t>4. </a:t>
            </a:r>
            <a:r>
              <a:rPr lang="fr-CA" dirty="0" err="1"/>
              <a:t>Indigenous</a:t>
            </a:r>
            <a:r>
              <a:rPr lang="fr-CA" dirty="0"/>
              <a:t> </a:t>
            </a:r>
            <a:r>
              <a:rPr lang="fr-CA" dirty="0" err="1"/>
              <a:t>identities</a:t>
            </a:r>
            <a:r>
              <a:rPr lang="fr-CA" dirty="0"/>
              <a:t> and colonial </a:t>
            </a:r>
            <a:r>
              <a:rPr lang="fr-CA" dirty="0" err="1"/>
              <a:t>borders</a:t>
            </a:r>
            <a:endParaRPr lang="en-CA" dirty="0"/>
          </a:p>
        </p:txBody>
      </p:sp>
      <p:sp>
        <p:nvSpPr>
          <p:cNvPr id="3" name="Espace réservé du contenu 2">
            <a:extLst>
              <a:ext uri="{FF2B5EF4-FFF2-40B4-BE49-F238E27FC236}">
                <a16:creationId xmlns:a16="http://schemas.microsoft.com/office/drawing/2014/main" id="{75C2FD11-7721-B464-A1CF-DAB36E41EAC5}"/>
              </a:ext>
            </a:extLst>
          </p:cNvPr>
          <p:cNvSpPr>
            <a:spLocks noGrp="1"/>
          </p:cNvSpPr>
          <p:nvPr>
            <p:ph idx="1"/>
          </p:nvPr>
        </p:nvSpPr>
        <p:spPr/>
        <p:txBody>
          <a:bodyPr>
            <a:normAutofit fontScale="92500" lnSpcReduction="10000"/>
          </a:bodyPr>
          <a:lstStyle/>
          <a:p>
            <a:pPr marL="0" indent="0">
              <a:buNone/>
            </a:pPr>
            <a:r>
              <a:rPr lang="en-CA" sz="2600" i="1" dirty="0">
                <a:cs typeface="Times New Roman" panose="02020603050405020304" pitchFamily="18" charset="0"/>
              </a:rPr>
              <a:t>R. v. </a:t>
            </a:r>
            <a:r>
              <a:rPr lang="en-CA" sz="2600" i="1" dirty="0" err="1">
                <a:cs typeface="Times New Roman" panose="02020603050405020304" pitchFamily="18" charset="0"/>
              </a:rPr>
              <a:t>Desautel</a:t>
            </a:r>
            <a:r>
              <a:rPr lang="en-CA" sz="2600" dirty="0">
                <a:cs typeface="Times New Roman" panose="02020603050405020304" pitchFamily="18" charset="0"/>
              </a:rPr>
              <a:t> (cont’d)</a:t>
            </a:r>
            <a:endParaRPr lang="en-CA" sz="2600" dirty="0"/>
          </a:p>
          <a:p>
            <a:pPr marL="0" marR="0" indent="0" algn="just">
              <a:spcBef>
                <a:spcPts val="0"/>
              </a:spcBef>
              <a:spcAft>
                <a:spcPts val="0"/>
              </a:spcAft>
              <a:buNone/>
            </a:pPr>
            <a:endPar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spcBef>
                <a:spcPts val="0"/>
              </a:spcBef>
              <a:spcAft>
                <a:spcPts val="0"/>
              </a:spcAft>
              <a:buNone/>
            </a:pPr>
            <a:r>
              <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Reasoning by the Court:</a:t>
            </a:r>
          </a:p>
          <a:p>
            <a:pPr marL="0" marR="0" indent="0" algn="just">
              <a:spcBef>
                <a:spcPts val="0"/>
              </a:spcBef>
              <a:spcAft>
                <a:spcPts val="0"/>
              </a:spcAft>
              <a:buNone/>
            </a:pPr>
            <a:endPar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just">
              <a:lnSpc>
                <a:spcPct val="115000"/>
              </a:lnSpc>
              <a:spcBef>
                <a:spcPts val="0"/>
              </a:spcBef>
              <a:spcAft>
                <a:spcPts val="1000"/>
              </a:spcAft>
              <a:buNone/>
            </a:pPr>
            <a:r>
              <a:rPr lang="en-CA"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Majority:</a:t>
            </a:r>
            <a:endParaRPr lang="en-CA" sz="1800" b="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pPr>
            <a:r>
              <a:rPr lang="en-CA" sz="19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Groups outside Canada can be included in the expression “Aboriginal peoples of Canada”</a:t>
            </a:r>
          </a:p>
          <a:p>
            <a:pPr marL="342900" marR="0" lvl="0" indent="-342900" algn="just">
              <a:lnSpc>
                <a:spcPct val="115000"/>
              </a:lnSpc>
              <a:spcBef>
                <a:spcPts val="0"/>
              </a:spcBef>
              <a:spcAft>
                <a:spcPts val="1000"/>
              </a:spcAft>
              <a:buFont typeface="Arial" panose="020B0604020202020204" pitchFamily="34" charset="0"/>
              <a:buChar char="-"/>
            </a:pPr>
            <a:r>
              <a:rPr lang="en-CA" sz="19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Recognition of rights that belonged to indigenous people prior to the “European conquest” and that these are to be reconciled with Crown sovereignty (</a:t>
            </a:r>
            <a:r>
              <a:rPr lang="en-CA" sz="1900" b="0" i="1"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Van Der Peet</a:t>
            </a:r>
            <a:r>
              <a:rPr lang="en-CA" sz="19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a:t>
            </a:r>
          </a:p>
          <a:p>
            <a:pPr marL="742950" marR="0" lvl="1" indent="-285750" algn="just">
              <a:lnSpc>
                <a:spcPct val="115000"/>
              </a:lnSpc>
              <a:spcBef>
                <a:spcPts val="0"/>
              </a:spcBef>
              <a:spcAft>
                <a:spcPts val="1000"/>
              </a:spcAft>
              <a:buFont typeface="Courier New" panose="02070309020205020404" pitchFamily="49" charset="0"/>
              <a:buChar char="o"/>
            </a:pPr>
            <a:r>
              <a:rPr lang="en-CA" sz="19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Rights conferred by s. 35(1) are successors to the rights and practices held by indigenous groups prior to the “European conquest”</a:t>
            </a:r>
          </a:p>
          <a:p>
            <a:pPr marL="742950" marR="0" lvl="1" indent="-285750" algn="just">
              <a:lnSpc>
                <a:spcPct val="115000"/>
              </a:lnSpc>
              <a:spcBef>
                <a:spcPts val="0"/>
              </a:spcBef>
              <a:spcAft>
                <a:spcPts val="1000"/>
              </a:spcAft>
              <a:buFont typeface="Courier New" panose="02070309020205020404" pitchFamily="49" charset="0"/>
              <a:buChar char="o"/>
            </a:pPr>
            <a:r>
              <a:rPr lang="en-CA" sz="19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The phrase “Aboriginal peoples of Canada” thus includes indigenous peoples whom today, live elsewhere (because they were forced to move) and, by the effect of international boundaries, are outside Canada</a:t>
            </a:r>
          </a:p>
        </p:txBody>
      </p:sp>
    </p:spTree>
    <p:extLst>
      <p:ext uri="{BB962C8B-B14F-4D97-AF65-F5344CB8AC3E}">
        <p14:creationId xmlns:p14="http://schemas.microsoft.com/office/powerpoint/2010/main" val="1433808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lstStyle/>
          <a:p>
            <a:r>
              <a:rPr lang="fr-CA" dirty="0"/>
              <a:t>2. Strategic </a:t>
            </a:r>
            <a:r>
              <a:rPr lang="fr-CA" dirty="0" err="1"/>
              <a:t>considerations</a:t>
            </a:r>
            <a:r>
              <a:rPr lang="fr-CA" dirty="0"/>
              <a:t> in </a:t>
            </a:r>
            <a:r>
              <a:rPr lang="fr-CA" dirty="0" err="1"/>
              <a:t>Indigenous</a:t>
            </a:r>
            <a:r>
              <a:rPr lang="fr-CA" dirty="0"/>
              <a:t> </a:t>
            </a:r>
            <a:r>
              <a:rPr lang="fr-CA" dirty="0" err="1"/>
              <a:t>rights</a:t>
            </a:r>
            <a:r>
              <a:rPr lang="fr-CA" dirty="0"/>
              <a:t> </a:t>
            </a:r>
            <a:r>
              <a:rPr lang="fr-CA" dirty="0" err="1"/>
              <a:t>litigation</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fontScale="85000" lnSpcReduction="20000"/>
          </a:bodyPr>
          <a:lstStyle/>
          <a:p>
            <a:pPr marL="0" indent="0">
              <a:buNone/>
            </a:pPr>
            <a:r>
              <a:rPr lang="en-CA" sz="2800" b="1" dirty="0">
                <a:effectLst/>
                <a:latin typeface="Arial" panose="020B0604020202020204" pitchFamily="34" charset="0"/>
                <a:ea typeface="Arial" panose="020B0604020202020204" pitchFamily="34" charset="0"/>
                <a:cs typeface="Times New Roman" panose="02020603050405020304" pitchFamily="18" charset="0"/>
              </a:rPr>
              <a:t>Assessment of equitable compensation: </a:t>
            </a:r>
            <a:r>
              <a:rPr lang="en-CA" sz="2800" b="1" i="1" dirty="0">
                <a:effectLst/>
                <a:latin typeface="Arial" panose="020B0604020202020204" pitchFamily="34" charset="0"/>
                <a:ea typeface="Arial" panose="020B0604020202020204" pitchFamily="34" charset="0"/>
                <a:cs typeface="Times New Roman" panose="02020603050405020304" pitchFamily="18" charset="0"/>
              </a:rPr>
              <a:t>Southwind v. Canada</a:t>
            </a:r>
            <a:r>
              <a:rPr lang="en-CA" sz="2800" b="1" dirty="0">
                <a:effectLst/>
                <a:latin typeface="Arial" panose="020B0604020202020204" pitchFamily="34" charset="0"/>
                <a:ea typeface="Arial" panose="020B0604020202020204" pitchFamily="34" charset="0"/>
                <a:cs typeface="Times New Roman" panose="02020603050405020304" pitchFamily="18" charset="0"/>
              </a:rPr>
              <a:t>, 2021 SCC 28</a:t>
            </a:r>
          </a:p>
          <a:p>
            <a:pPr marL="0" indent="0">
              <a:buNone/>
            </a:pPr>
            <a:endParaRPr lang="en-CA" dirty="0">
              <a:cs typeface="Times New Roman" panose="02020603050405020304" pitchFamily="18" charset="0"/>
            </a:endParaRPr>
          </a:p>
          <a:p>
            <a:pPr marL="0" marR="0" indent="0" algn="just">
              <a:spcBef>
                <a:spcPts val="0"/>
              </a:spcBef>
              <a:spcAft>
                <a:spcPts val="0"/>
              </a:spcAft>
              <a:buNone/>
            </a:pPr>
            <a:r>
              <a:rPr lang="en-CA" sz="21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Facts:</a:t>
            </a:r>
          </a:p>
          <a:p>
            <a:pPr marL="0" marR="0" indent="0" algn="just">
              <a:spcBef>
                <a:spcPts val="0"/>
              </a:spcBef>
              <a:spcAft>
                <a:spcPts val="0"/>
              </a:spcAft>
              <a:buNone/>
            </a:pPr>
            <a:endParaRPr lang="en-CA" sz="21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gn="just">
              <a:spcBef>
                <a:spcPts val="0"/>
              </a:spcBef>
              <a:spcAft>
                <a:spcPts val="1200"/>
              </a:spcAft>
              <a:buFont typeface="Arial" panose="020B0604020202020204" pitchFamily="34" charset="0"/>
              <a:buChar char="-"/>
            </a:pPr>
            <a:r>
              <a:rPr lang="en-CA" sz="21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The Lac </a:t>
            </a:r>
            <a:r>
              <a:rPr lang="en-CA" sz="2100" b="0" dirty="0" err="1">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Seul</a:t>
            </a:r>
            <a:r>
              <a:rPr lang="en-CA" sz="21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First Nation is a Treaty 3 First Nation in Northern Ontario</a:t>
            </a:r>
          </a:p>
          <a:p>
            <a:pPr marL="342900" marR="0" lvl="0" indent="-342900" algn="just">
              <a:spcBef>
                <a:spcPts val="0"/>
              </a:spcBef>
              <a:spcAft>
                <a:spcPts val="1200"/>
              </a:spcAft>
              <a:buFont typeface="Arial" panose="020B0604020202020204" pitchFamily="34" charset="0"/>
              <a:buChar char="-"/>
            </a:pPr>
            <a:r>
              <a:rPr lang="en-CA" sz="21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Development of a dam and reservoir by Canada → 1/5 of the FN’s reserve land was flooded and the members were deprived of fertile land</a:t>
            </a:r>
          </a:p>
          <a:p>
            <a:pPr marL="342900" marR="0" lvl="0" indent="-342900" algn="just">
              <a:spcBef>
                <a:spcPts val="0"/>
              </a:spcBef>
              <a:spcAft>
                <a:spcPts val="1200"/>
              </a:spcAft>
              <a:buFont typeface="Arial" panose="020B0604020202020204" pitchFamily="34" charset="0"/>
              <a:buChar char="-"/>
            </a:pPr>
            <a:r>
              <a:rPr lang="en-CA" sz="21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Under the </a:t>
            </a:r>
            <a:r>
              <a:rPr lang="en-CA" sz="2100" b="0" i="1"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Indian Act</a:t>
            </a:r>
            <a:r>
              <a:rPr lang="en-CA" sz="21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(as it existed at the time), expropriation of lands reserved by the Crown for Indigenous people (and protected by the 1763 </a:t>
            </a:r>
            <a:r>
              <a:rPr lang="en-CA" sz="2100" b="0" i="1"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Royal Proclamation</a:t>
            </a:r>
            <a:r>
              <a:rPr lang="en-CA" sz="21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was permitted for public works</a:t>
            </a:r>
          </a:p>
          <a:p>
            <a:pPr marL="342900" marR="0" lvl="0" indent="-342900" algn="just">
              <a:spcBef>
                <a:spcPts val="0"/>
              </a:spcBef>
              <a:spcAft>
                <a:spcPts val="1200"/>
              </a:spcAft>
              <a:buFont typeface="Arial" panose="020B0604020202020204" pitchFamily="34" charset="0"/>
              <a:buChar char="-"/>
            </a:pPr>
            <a:r>
              <a:rPr lang="en-CA" sz="21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1985: The FN submitted a specific claim to the Specific Claims Branch</a:t>
            </a:r>
          </a:p>
          <a:p>
            <a:pPr marL="342900" marR="0" lvl="0" indent="-342900" algn="just">
              <a:spcBef>
                <a:spcPts val="0"/>
              </a:spcBef>
              <a:spcAft>
                <a:spcPts val="1200"/>
              </a:spcAft>
              <a:buFont typeface="Arial" panose="020B0604020202020204" pitchFamily="34" charset="0"/>
              <a:buChar char="-"/>
            </a:pPr>
            <a:r>
              <a:rPr lang="en-CA" sz="21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1991: The FN filed a civil claim in the Federal Court</a:t>
            </a:r>
          </a:p>
          <a:p>
            <a:pPr marL="342900" marR="0" lvl="0" indent="-342900" algn="just">
              <a:spcBef>
                <a:spcPts val="0"/>
              </a:spcBef>
              <a:spcAft>
                <a:spcPts val="1200"/>
              </a:spcAft>
              <a:buFont typeface="Arial" panose="020B0604020202020204" pitchFamily="34" charset="0"/>
              <a:buChar char="-"/>
            </a:pPr>
            <a:r>
              <a:rPr lang="en-CA" sz="21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2016: 50 day trial (24 witnesses, 22 experts)</a:t>
            </a:r>
          </a:p>
          <a:p>
            <a:pPr marL="0" indent="0">
              <a:buNone/>
            </a:pPr>
            <a:endParaRPr lang="en-CA" dirty="0"/>
          </a:p>
        </p:txBody>
      </p:sp>
    </p:spTree>
    <p:extLst>
      <p:ext uri="{BB962C8B-B14F-4D97-AF65-F5344CB8AC3E}">
        <p14:creationId xmlns:p14="http://schemas.microsoft.com/office/powerpoint/2010/main" val="28554695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A220A9-997A-C86E-1CD0-AB1A2002F357}"/>
              </a:ext>
            </a:extLst>
          </p:cNvPr>
          <p:cNvSpPr>
            <a:spLocks noGrp="1"/>
          </p:cNvSpPr>
          <p:nvPr>
            <p:ph type="title"/>
          </p:nvPr>
        </p:nvSpPr>
        <p:spPr/>
        <p:txBody>
          <a:bodyPr/>
          <a:lstStyle/>
          <a:p>
            <a:r>
              <a:rPr lang="fr-CA" dirty="0"/>
              <a:t>4. </a:t>
            </a:r>
            <a:r>
              <a:rPr lang="fr-CA" dirty="0" err="1"/>
              <a:t>Indigenous</a:t>
            </a:r>
            <a:r>
              <a:rPr lang="fr-CA" dirty="0"/>
              <a:t> </a:t>
            </a:r>
            <a:r>
              <a:rPr lang="fr-CA" dirty="0" err="1"/>
              <a:t>identities</a:t>
            </a:r>
            <a:r>
              <a:rPr lang="fr-CA" dirty="0"/>
              <a:t> and colonial </a:t>
            </a:r>
            <a:r>
              <a:rPr lang="fr-CA" dirty="0" err="1"/>
              <a:t>borders</a:t>
            </a:r>
            <a:endParaRPr lang="en-CA" dirty="0"/>
          </a:p>
        </p:txBody>
      </p:sp>
      <p:sp>
        <p:nvSpPr>
          <p:cNvPr id="3" name="Espace réservé du contenu 2">
            <a:extLst>
              <a:ext uri="{FF2B5EF4-FFF2-40B4-BE49-F238E27FC236}">
                <a16:creationId xmlns:a16="http://schemas.microsoft.com/office/drawing/2014/main" id="{75C2FD11-7721-B464-A1CF-DAB36E41EAC5}"/>
              </a:ext>
            </a:extLst>
          </p:cNvPr>
          <p:cNvSpPr>
            <a:spLocks noGrp="1"/>
          </p:cNvSpPr>
          <p:nvPr>
            <p:ph idx="1"/>
          </p:nvPr>
        </p:nvSpPr>
        <p:spPr/>
        <p:txBody>
          <a:bodyPr>
            <a:normAutofit/>
          </a:bodyPr>
          <a:lstStyle/>
          <a:p>
            <a:pPr marL="0" indent="0">
              <a:buNone/>
            </a:pPr>
            <a:r>
              <a:rPr lang="en-CA" i="1" dirty="0">
                <a:cs typeface="Times New Roman" panose="02020603050405020304" pitchFamily="18" charset="0"/>
              </a:rPr>
              <a:t>R. v. </a:t>
            </a:r>
            <a:r>
              <a:rPr lang="en-CA" i="1" dirty="0" err="1">
                <a:cs typeface="Times New Roman" panose="02020603050405020304" pitchFamily="18" charset="0"/>
              </a:rPr>
              <a:t>Desautel</a:t>
            </a:r>
            <a:r>
              <a:rPr lang="en-CA" dirty="0">
                <a:cs typeface="Times New Roman" panose="02020603050405020304" pitchFamily="18" charset="0"/>
              </a:rPr>
              <a:t> (cont’d)</a:t>
            </a:r>
            <a:endParaRPr lang="en-CA" dirty="0"/>
          </a:p>
          <a:p>
            <a:pPr marL="0" marR="0" indent="0" algn="just">
              <a:spcBef>
                <a:spcPts val="0"/>
              </a:spcBef>
              <a:spcAft>
                <a:spcPts val="0"/>
              </a:spcAft>
              <a:buNone/>
            </a:pPr>
            <a:endPar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spcBef>
                <a:spcPts val="0"/>
              </a:spcBef>
              <a:spcAft>
                <a:spcPts val="0"/>
              </a:spcAft>
              <a:buNone/>
            </a:pPr>
            <a:r>
              <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Reasoning by the Court:</a:t>
            </a:r>
          </a:p>
          <a:p>
            <a:pPr marL="0" marR="0" indent="0" algn="just">
              <a:spcBef>
                <a:spcPts val="0"/>
              </a:spcBef>
              <a:spcAft>
                <a:spcPts val="0"/>
              </a:spcAft>
              <a:buNone/>
            </a:pPr>
            <a:endPar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just">
              <a:lnSpc>
                <a:spcPct val="115000"/>
              </a:lnSpc>
              <a:spcBef>
                <a:spcPts val="0"/>
              </a:spcBef>
              <a:spcAft>
                <a:spcPts val="1000"/>
              </a:spcAft>
              <a:buNone/>
            </a:pPr>
            <a:r>
              <a:rPr lang="en-CA"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Majority:</a:t>
            </a:r>
            <a:endParaRPr lang="en-CA" sz="1800" b="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pPr>
            <a:r>
              <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Application:</a:t>
            </a:r>
          </a:p>
          <a:p>
            <a:pPr marL="742950" marR="0" lvl="1" indent="-285750" algn="just">
              <a:lnSpc>
                <a:spcPct val="115000"/>
              </a:lnSpc>
              <a:spcBef>
                <a:spcPts val="0"/>
              </a:spcBef>
              <a:spcAft>
                <a:spcPts val="1000"/>
              </a:spcAft>
              <a:buFont typeface="Courier New" panose="02070309020205020404" pitchFamily="49" charset="0"/>
              <a:buChar char="o"/>
            </a:pPr>
            <a:r>
              <a:rPr lang="en-CA"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The Sinixt (an ancestor of the Lakes Tribe) occupied territory which is now BC. The group simply migrated to what is today, the State of Washington and continues to have rights under s. 35(1)</a:t>
            </a:r>
          </a:p>
          <a:p>
            <a:pPr marL="742950" marR="0" lvl="1" indent="-285750" algn="just">
              <a:lnSpc>
                <a:spcPct val="115000"/>
              </a:lnSpc>
              <a:spcBef>
                <a:spcPts val="0"/>
              </a:spcBef>
              <a:spcAft>
                <a:spcPts val="1000"/>
              </a:spcAft>
              <a:buFont typeface="Courier New" panose="02070309020205020404" pitchFamily="49" charset="0"/>
              <a:buChar char="o"/>
            </a:pPr>
            <a:r>
              <a:rPr lang="en-CA" sz="1800" i="1"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Van der Peet </a:t>
            </a:r>
            <a:r>
              <a:rPr lang="en-CA"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test → There is a right to hunt elk deer in BC for members of the Lakes Tribe</a:t>
            </a:r>
          </a:p>
        </p:txBody>
      </p:sp>
    </p:spTree>
    <p:extLst>
      <p:ext uri="{BB962C8B-B14F-4D97-AF65-F5344CB8AC3E}">
        <p14:creationId xmlns:p14="http://schemas.microsoft.com/office/powerpoint/2010/main" val="17852448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A220A9-997A-C86E-1CD0-AB1A2002F357}"/>
              </a:ext>
            </a:extLst>
          </p:cNvPr>
          <p:cNvSpPr>
            <a:spLocks noGrp="1"/>
          </p:cNvSpPr>
          <p:nvPr>
            <p:ph type="title"/>
          </p:nvPr>
        </p:nvSpPr>
        <p:spPr/>
        <p:txBody>
          <a:bodyPr/>
          <a:lstStyle/>
          <a:p>
            <a:r>
              <a:rPr lang="fr-CA" dirty="0"/>
              <a:t>4. </a:t>
            </a:r>
            <a:r>
              <a:rPr lang="fr-CA" dirty="0" err="1"/>
              <a:t>Indigenous</a:t>
            </a:r>
            <a:r>
              <a:rPr lang="fr-CA" dirty="0"/>
              <a:t> </a:t>
            </a:r>
            <a:r>
              <a:rPr lang="fr-CA" dirty="0" err="1"/>
              <a:t>identities</a:t>
            </a:r>
            <a:r>
              <a:rPr lang="fr-CA" dirty="0"/>
              <a:t> and colonial </a:t>
            </a:r>
            <a:r>
              <a:rPr lang="fr-CA" dirty="0" err="1"/>
              <a:t>borders</a:t>
            </a:r>
            <a:endParaRPr lang="en-CA" dirty="0"/>
          </a:p>
        </p:txBody>
      </p:sp>
      <p:sp>
        <p:nvSpPr>
          <p:cNvPr id="3" name="Espace réservé du contenu 2">
            <a:extLst>
              <a:ext uri="{FF2B5EF4-FFF2-40B4-BE49-F238E27FC236}">
                <a16:creationId xmlns:a16="http://schemas.microsoft.com/office/drawing/2014/main" id="{75C2FD11-7721-B464-A1CF-DAB36E41EAC5}"/>
              </a:ext>
            </a:extLst>
          </p:cNvPr>
          <p:cNvSpPr>
            <a:spLocks noGrp="1"/>
          </p:cNvSpPr>
          <p:nvPr>
            <p:ph idx="1"/>
          </p:nvPr>
        </p:nvSpPr>
        <p:spPr/>
        <p:txBody>
          <a:bodyPr>
            <a:normAutofit lnSpcReduction="10000"/>
          </a:bodyPr>
          <a:lstStyle/>
          <a:p>
            <a:pPr marL="0" indent="0">
              <a:buNone/>
            </a:pPr>
            <a:r>
              <a:rPr lang="en-CA" i="1" dirty="0">
                <a:cs typeface="Times New Roman" panose="02020603050405020304" pitchFamily="18" charset="0"/>
              </a:rPr>
              <a:t>R. v. </a:t>
            </a:r>
            <a:r>
              <a:rPr lang="en-CA" i="1" dirty="0" err="1">
                <a:cs typeface="Times New Roman" panose="02020603050405020304" pitchFamily="18" charset="0"/>
              </a:rPr>
              <a:t>Desautel</a:t>
            </a:r>
            <a:r>
              <a:rPr lang="en-CA" dirty="0">
                <a:cs typeface="Times New Roman" panose="02020603050405020304" pitchFamily="18" charset="0"/>
              </a:rPr>
              <a:t> (cont’d)</a:t>
            </a:r>
            <a:endParaRPr lang="en-CA" dirty="0"/>
          </a:p>
          <a:p>
            <a:pPr marL="0" marR="0" indent="0" algn="just">
              <a:spcBef>
                <a:spcPts val="0"/>
              </a:spcBef>
              <a:spcAft>
                <a:spcPts val="0"/>
              </a:spcAft>
              <a:buNone/>
            </a:pPr>
            <a:endPar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spcBef>
                <a:spcPts val="0"/>
              </a:spcBef>
              <a:spcAft>
                <a:spcPts val="0"/>
              </a:spcAft>
              <a:buNone/>
            </a:pPr>
            <a:r>
              <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Reasoning by the Court:</a:t>
            </a:r>
          </a:p>
          <a:p>
            <a:pPr marL="0" marR="0" indent="0" algn="just">
              <a:spcBef>
                <a:spcPts val="0"/>
              </a:spcBef>
              <a:spcAft>
                <a:spcPts val="0"/>
              </a:spcAft>
              <a:buNone/>
            </a:pPr>
            <a:endPar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just">
              <a:lnSpc>
                <a:spcPct val="115000"/>
              </a:lnSpc>
              <a:spcBef>
                <a:spcPts val="0"/>
              </a:spcBef>
              <a:spcAft>
                <a:spcPts val="1000"/>
              </a:spcAft>
              <a:buNone/>
            </a:pPr>
            <a:r>
              <a:rPr lang="en-CA" sz="1800" dirty="0">
                <a:solidFill>
                  <a:schemeClr val="accent1"/>
                </a:solidFill>
                <a:ea typeface="Arial" panose="020B0604020202020204" pitchFamily="34" charset="0"/>
                <a:cs typeface="Times New Roman" panose="02020603050405020304" pitchFamily="18" charset="0"/>
              </a:rPr>
              <a:t>Dissent (Côté J.)</a:t>
            </a:r>
            <a:r>
              <a:rPr lang="en-CA"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a:t>
            </a:r>
            <a:endParaRPr lang="en-CA" sz="1800" b="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Insists that the framers of s. 35(1) only intended to protect rights of indigenous people in Canada</a:t>
            </a:r>
          </a:p>
          <a:p>
            <a:pPr marL="342900" marR="0" lvl="0" indent="-342900" algn="just">
              <a:lnSpc>
                <a:spcPct val="115000"/>
              </a:lnSpc>
              <a:spcBef>
                <a:spcPts val="0"/>
              </a:spcBef>
              <a:spcAft>
                <a:spcPts val="1000"/>
              </a:spcAft>
              <a:buFont typeface="Arial" panose="020B0604020202020204" pitchFamily="34" charset="0"/>
              <a:buChar char="-"/>
            </a:pPr>
            <a:r>
              <a:rPr lang="en-CA" sz="1800" b="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Linguistic argument</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The qualifier “of Canada” intends to protect the rights of indigenous people </a:t>
            </a:r>
            <a:r>
              <a:rPr lang="en-CA" sz="1800" b="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currently</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in Canada</a:t>
            </a: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Consideration for the legal principles that may be affected by this decision (e.g. how does the principle of the honour of the Crown apply? how does the duty to consult and accommodate apply?)</a:t>
            </a:r>
          </a:p>
          <a:p>
            <a:pPr marL="342900" marR="0" lvl="0" indent="-342900" algn="just">
              <a:lnSpc>
                <a:spcPct val="115000"/>
              </a:lnSpc>
              <a:spcBef>
                <a:spcPts val="0"/>
              </a:spcBef>
              <a:spcAft>
                <a:spcPts val="1000"/>
              </a:spcAft>
              <a:buFont typeface="Arial" panose="020B0604020202020204" pitchFamily="34" charset="0"/>
              <a:buChar char="-"/>
            </a:pPr>
            <a:r>
              <a:rPr lang="en-CA" sz="1800" b="0" dirty="0" err="1">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Desautel</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did not establish the </a:t>
            </a:r>
            <a:r>
              <a:rPr lang="en-CA" sz="1800" b="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continuity</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element of his claim under the </a:t>
            </a:r>
            <a:r>
              <a:rPr lang="en-CA" sz="1800" b="0" i="1"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Van der Peet </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test</a:t>
            </a:r>
          </a:p>
        </p:txBody>
      </p:sp>
    </p:spTree>
    <p:extLst>
      <p:ext uri="{BB962C8B-B14F-4D97-AF65-F5344CB8AC3E}">
        <p14:creationId xmlns:p14="http://schemas.microsoft.com/office/powerpoint/2010/main" val="1567955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73758C-E061-7DF6-AAF7-3BD8C1E573EF}"/>
              </a:ext>
            </a:extLst>
          </p:cNvPr>
          <p:cNvSpPr>
            <a:spLocks noGrp="1"/>
          </p:cNvSpPr>
          <p:nvPr>
            <p:ph type="title"/>
          </p:nvPr>
        </p:nvSpPr>
        <p:spPr/>
        <p:txBody>
          <a:bodyPr/>
          <a:lstStyle/>
          <a:p>
            <a:r>
              <a:rPr lang="fr-CA" dirty="0"/>
              <a:t>5. </a:t>
            </a:r>
            <a:r>
              <a:rPr lang="fr-CA" dirty="0" err="1"/>
              <a:t>What</a:t>
            </a:r>
            <a:r>
              <a:rPr lang="fr-CA" dirty="0"/>
              <a:t> to </a:t>
            </a:r>
            <a:r>
              <a:rPr lang="fr-CA" dirty="0" err="1"/>
              <a:t>expect</a:t>
            </a:r>
            <a:r>
              <a:rPr lang="fr-CA" dirty="0"/>
              <a:t> in the </a:t>
            </a:r>
            <a:r>
              <a:rPr lang="fr-CA" dirty="0" err="1"/>
              <a:t>next</a:t>
            </a:r>
            <a:r>
              <a:rPr lang="fr-CA" dirty="0"/>
              <a:t> 12 </a:t>
            </a:r>
            <a:r>
              <a:rPr lang="fr-CA" dirty="0" err="1"/>
              <a:t>months</a:t>
            </a:r>
            <a:r>
              <a:rPr lang="fr-CA" dirty="0"/>
              <a:t>?</a:t>
            </a:r>
            <a:endParaRPr lang="en-CA" dirty="0"/>
          </a:p>
        </p:txBody>
      </p:sp>
      <p:sp>
        <p:nvSpPr>
          <p:cNvPr id="3" name="Espace réservé du contenu 2">
            <a:extLst>
              <a:ext uri="{FF2B5EF4-FFF2-40B4-BE49-F238E27FC236}">
                <a16:creationId xmlns:a16="http://schemas.microsoft.com/office/drawing/2014/main" id="{7C7C4811-A102-A5B2-478D-283EE07160A2}"/>
              </a:ext>
            </a:extLst>
          </p:cNvPr>
          <p:cNvSpPr>
            <a:spLocks noGrp="1"/>
          </p:cNvSpPr>
          <p:nvPr>
            <p:ph idx="1"/>
          </p:nvPr>
        </p:nvSpPr>
        <p:spPr/>
        <p:txBody>
          <a:bodyPr>
            <a:normAutofit lnSpcReduction="10000"/>
          </a:bodyPr>
          <a:lstStyle/>
          <a:p>
            <a:pPr marL="0" indent="0">
              <a:buNone/>
            </a:pPr>
            <a:r>
              <a:rPr lang="fr-CA" dirty="0"/>
              <a:t>Self-government: </a:t>
            </a:r>
            <a:r>
              <a:rPr lang="fr-CA" i="1" dirty="0"/>
              <a:t>Renvoi à la Cour d’appel du Québec relatif à la Loi concernant les enfants, les jeunes et les familles des Premières Nations, des Inuits et des Métis</a:t>
            </a:r>
            <a:r>
              <a:rPr lang="fr-CA" dirty="0"/>
              <a:t>, 2022 QCCA 185</a:t>
            </a:r>
          </a:p>
          <a:p>
            <a:pPr marL="0" indent="0">
              <a:buNone/>
            </a:pPr>
            <a:endParaRPr lang="fr-CA" sz="1800" b="0" dirty="0">
              <a:solidFill>
                <a:schemeClr val="accent1"/>
              </a:solidFill>
            </a:endParaRPr>
          </a:p>
          <a:p>
            <a:pPr marL="0" marR="0" indent="0" algn="just">
              <a:lnSpc>
                <a:spcPct val="115000"/>
              </a:lnSpc>
              <a:spcBef>
                <a:spcPts val="0"/>
              </a:spcBef>
              <a:spcAft>
                <a:spcPts val="1000"/>
              </a:spcAft>
              <a:buNone/>
            </a:pPr>
            <a:r>
              <a:rPr lang="en-CA" sz="180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Context – </a:t>
            </a:r>
            <a:r>
              <a:rPr lang="en-CA" sz="1800" i="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Act Representing First Nations, Inuit and Métis children, youth and families</a:t>
            </a:r>
            <a:endParaRPr lang="en-CA" sz="180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lnSpc>
                <a:spcPct val="115000"/>
              </a:lnSpc>
              <a:spcBef>
                <a:spcPts val="0"/>
              </a:spcBef>
              <a:spcAft>
                <a:spcPts val="1000"/>
              </a:spcAft>
              <a:buFont typeface="Arial" panose="020B0604020202020204" pitchFamily="34" charset="0"/>
              <a:buChar char="-"/>
            </a:pPr>
            <a:r>
              <a:rPr lang="en-CA" sz="1800" b="0" dirty="0">
                <a:solidFill>
                  <a:schemeClr val="accent1"/>
                </a:solidFill>
                <a:ea typeface="Times New Roman" panose="02020603050405020304" pitchFamily="18" charset="0"/>
                <a:cs typeface="Times New Roman" panose="02020603050405020304" pitchFamily="18" charset="0"/>
              </a:rPr>
              <a:t>Adopted following a 2016 decision by the Canadian Human Rights Tribunal denouncing the considerable lack of funding for indigenous children services and discriminatory practices by the Department of Aboriginal and Indian affairs</a:t>
            </a: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Aimed at advancing reconciliation with aboriginal people mainly in enacting policies to counter the over-representation of indigenous youth family service systems</a:t>
            </a: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a typeface="Times New Roman" panose="02020603050405020304" pitchFamily="18" charset="0"/>
                <a:cs typeface="Times New Roman" panose="02020603050405020304" pitchFamily="18" charset="0"/>
              </a:rPr>
              <a:t>E</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mpowered Indigenous communities to address these issues themselves</a:t>
            </a:r>
          </a:p>
          <a:p>
            <a:pPr marL="342900" marR="0" lvl="0" indent="-342900" algn="just">
              <a:lnSpc>
                <a:spcPct val="115000"/>
              </a:lnSpc>
              <a:spcBef>
                <a:spcPts val="0"/>
              </a:spcBef>
              <a:spcAft>
                <a:spcPts val="1000"/>
              </a:spcAft>
              <a:buFont typeface="Arial" panose="020B0604020202020204" pitchFamily="34" charset="0"/>
              <a:buChar char="-"/>
            </a:pPr>
            <a:endParaRPr lang="fr-CA" dirty="0"/>
          </a:p>
        </p:txBody>
      </p:sp>
    </p:spTree>
    <p:extLst>
      <p:ext uri="{BB962C8B-B14F-4D97-AF65-F5344CB8AC3E}">
        <p14:creationId xmlns:p14="http://schemas.microsoft.com/office/powerpoint/2010/main" val="39796971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73758C-E061-7DF6-AAF7-3BD8C1E573EF}"/>
              </a:ext>
            </a:extLst>
          </p:cNvPr>
          <p:cNvSpPr>
            <a:spLocks noGrp="1"/>
          </p:cNvSpPr>
          <p:nvPr>
            <p:ph type="title"/>
          </p:nvPr>
        </p:nvSpPr>
        <p:spPr/>
        <p:txBody>
          <a:bodyPr/>
          <a:lstStyle/>
          <a:p>
            <a:r>
              <a:rPr lang="fr-CA" dirty="0"/>
              <a:t>5. </a:t>
            </a:r>
            <a:r>
              <a:rPr lang="fr-CA" dirty="0" err="1"/>
              <a:t>What</a:t>
            </a:r>
            <a:r>
              <a:rPr lang="fr-CA" dirty="0"/>
              <a:t> to </a:t>
            </a:r>
            <a:r>
              <a:rPr lang="fr-CA" dirty="0" err="1"/>
              <a:t>expect</a:t>
            </a:r>
            <a:r>
              <a:rPr lang="fr-CA" dirty="0"/>
              <a:t> in the </a:t>
            </a:r>
            <a:r>
              <a:rPr lang="fr-CA" dirty="0" err="1"/>
              <a:t>next</a:t>
            </a:r>
            <a:r>
              <a:rPr lang="fr-CA" dirty="0"/>
              <a:t> 12 </a:t>
            </a:r>
            <a:r>
              <a:rPr lang="fr-CA" dirty="0" err="1"/>
              <a:t>months</a:t>
            </a:r>
            <a:r>
              <a:rPr lang="fr-CA" dirty="0"/>
              <a:t>?</a:t>
            </a:r>
            <a:endParaRPr lang="en-CA" dirty="0"/>
          </a:p>
        </p:txBody>
      </p:sp>
      <p:sp>
        <p:nvSpPr>
          <p:cNvPr id="3" name="Espace réservé du contenu 2">
            <a:extLst>
              <a:ext uri="{FF2B5EF4-FFF2-40B4-BE49-F238E27FC236}">
                <a16:creationId xmlns:a16="http://schemas.microsoft.com/office/drawing/2014/main" id="{7C7C4811-A102-A5B2-478D-283EE07160A2}"/>
              </a:ext>
            </a:extLst>
          </p:cNvPr>
          <p:cNvSpPr>
            <a:spLocks noGrp="1"/>
          </p:cNvSpPr>
          <p:nvPr>
            <p:ph idx="1"/>
          </p:nvPr>
        </p:nvSpPr>
        <p:spPr/>
        <p:txBody>
          <a:bodyPr>
            <a:normAutofit/>
          </a:bodyPr>
          <a:lstStyle/>
          <a:p>
            <a:pPr marL="0" indent="0">
              <a:buNone/>
            </a:pPr>
            <a:r>
              <a:rPr lang="fr-CA" i="1" dirty="0"/>
              <a:t>Renvoi à la Cour d’appel du Québec relatif à la Loi concernant les enfants, les jeunes et les familles des Premières Nations, des Inuits et des Métis</a:t>
            </a:r>
            <a:r>
              <a:rPr lang="fr-CA" dirty="0"/>
              <a:t> (</a:t>
            </a:r>
            <a:r>
              <a:rPr lang="fr-CA" dirty="0" err="1"/>
              <a:t>cont’d</a:t>
            </a:r>
            <a:r>
              <a:rPr lang="fr-CA" dirty="0"/>
              <a:t>)</a:t>
            </a:r>
          </a:p>
          <a:p>
            <a:pPr marL="0" indent="0">
              <a:buNone/>
            </a:pPr>
            <a:endParaRPr lang="fr-CA" sz="1800" b="0" dirty="0">
              <a:solidFill>
                <a:schemeClr val="accent1"/>
              </a:solidFill>
            </a:endParaRPr>
          </a:p>
          <a:p>
            <a:pPr marL="0" marR="0" indent="0" algn="just">
              <a:lnSpc>
                <a:spcPct val="115000"/>
              </a:lnSpc>
              <a:spcBef>
                <a:spcPts val="0"/>
              </a:spcBef>
              <a:spcAft>
                <a:spcPts val="1000"/>
              </a:spcAft>
              <a:buNone/>
            </a:pPr>
            <a:r>
              <a:rPr lang="en-CA" sz="180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Facts:</a:t>
            </a: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The Government of Quebec adopted an order in council and addressed a reference to the Court of Appeal regarding the constitutional validity of the Act</a:t>
            </a: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This case was granted leave by the SCC and will be heard in December</a:t>
            </a:r>
          </a:p>
          <a:p>
            <a:pPr marL="342900" marR="0" lvl="0" indent="-342900" algn="just">
              <a:lnSpc>
                <a:spcPct val="115000"/>
              </a:lnSpc>
              <a:spcBef>
                <a:spcPts val="0"/>
              </a:spcBef>
              <a:spcAft>
                <a:spcPts val="1000"/>
              </a:spcAft>
              <a:buFont typeface="Arial" panose="020B0604020202020204" pitchFamily="34" charset="0"/>
              <a:buChar char="-"/>
            </a:pPr>
            <a:endParaRPr lang="fr-CA" dirty="0"/>
          </a:p>
        </p:txBody>
      </p:sp>
    </p:spTree>
    <p:extLst>
      <p:ext uri="{BB962C8B-B14F-4D97-AF65-F5344CB8AC3E}">
        <p14:creationId xmlns:p14="http://schemas.microsoft.com/office/powerpoint/2010/main" val="19723541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73758C-E061-7DF6-AAF7-3BD8C1E573EF}"/>
              </a:ext>
            </a:extLst>
          </p:cNvPr>
          <p:cNvSpPr>
            <a:spLocks noGrp="1"/>
          </p:cNvSpPr>
          <p:nvPr>
            <p:ph type="title"/>
          </p:nvPr>
        </p:nvSpPr>
        <p:spPr/>
        <p:txBody>
          <a:bodyPr/>
          <a:lstStyle/>
          <a:p>
            <a:r>
              <a:rPr lang="fr-CA" dirty="0"/>
              <a:t>5. </a:t>
            </a:r>
            <a:r>
              <a:rPr lang="fr-CA" dirty="0" err="1"/>
              <a:t>What</a:t>
            </a:r>
            <a:r>
              <a:rPr lang="fr-CA" dirty="0"/>
              <a:t> to </a:t>
            </a:r>
            <a:r>
              <a:rPr lang="fr-CA" dirty="0" err="1"/>
              <a:t>expect</a:t>
            </a:r>
            <a:r>
              <a:rPr lang="fr-CA" dirty="0"/>
              <a:t> in the </a:t>
            </a:r>
            <a:r>
              <a:rPr lang="fr-CA" dirty="0" err="1"/>
              <a:t>next</a:t>
            </a:r>
            <a:r>
              <a:rPr lang="fr-CA" dirty="0"/>
              <a:t> 12 </a:t>
            </a:r>
            <a:r>
              <a:rPr lang="fr-CA" dirty="0" err="1"/>
              <a:t>months</a:t>
            </a:r>
            <a:r>
              <a:rPr lang="fr-CA" dirty="0"/>
              <a:t>?</a:t>
            </a:r>
            <a:endParaRPr lang="en-CA" dirty="0"/>
          </a:p>
        </p:txBody>
      </p:sp>
      <p:sp>
        <p:nvSpPr>
          <p:cNvPr id="3" name="Espace réservé du contenu 2">
            <a:extLst>
              <a:ext uri="{FF2B5EF4-FFF2-40B4-BE49-F238E27FC236}">
                <a16:creationId xmlns:a16="http://schemas.microsoft.com/office/drawing/2014/main" id="{7C7C4811-A102-A5B2-478D-283EE07160A2}"/>
              </a:ext>
            </a:extLst>
          </p:cNvPr>
          <p:cNvSpPr>
            <a:spLocks noGrp="1"/>
          </p:cNvSpPr>
          <p:nvPr>
            <p:ph idx="1"/>
          </p:nvPr>
        </p:nvSpPr>
        <p:spPr/>
        <p:txBody>
          <a:bodyPr>
            <a:normAutofit/>
          </a:bodyPr>
          <a:lstStyle/>
          <a:p>
            <a:pPr marL="0" indent="0">
              <a:buNone/>
            </a:pPr>
            <a:r>
              <a:rPr lang="fr-CA" i="1" dirty="0"/>
              <a:t>Renvoi à la Cour d’appel du Québec relatif à la Loi concernant les enfants, les jeunes et les familles des Premières Nations, des Inuits et des Métis</a:t>
            </a:r>
            <a:r>
              <a:rPr lang="fr-CA" dirty="0"/>
              <a:t> (</a:t>
            </a:r>
            <a:r>
              <a:rPr lang="fr-CA" dirty="0" err="1"/>
              <a:t>cont’d</a:t>
            </a:r>
            <a:r>
              <a:rPr lang="fr-CA" dirty="0"/>
              <a:t>)</a:t>
            </a:r>
          </a:p>
          <a:p>
            <a:pPr marL="0" indent="0">
              <a:buNone/>
            </a:pPr>
            <a:endParaRPr lang="fr-CA" sz="1800" b="0" dirty="0">
              <a:solidFill>
                <a:schemeClr val="accent1"/>
              </a:solidFill>
            </a:endParaRPr>
          </a:p>
          <a:p>
            <a:pPr marL="0" marR="0" indent="0" algn="just">
              <a:lnSpc>
                <a:spcPct val="115000"/>
              </a:lnSpc>
              <a:spcBef>
                <a:spcPts val="0"/>
              </a:spcBef>
              <a:spcAft>
                <a:spcPts val="1000"/>
              </a:spcAft>
              <a:buNone/>
            </a:pPr>
            <a:r>
              <a:rPr lang="en-CA" sz="1800" u="sng" dirty="0">
                <a:solidFill>
                  <a:schemeClr val="accent1"/>
                </a:solidFill>
                <a:ea typeface="Times New Roman" panose="02020603050405020304" pitchFamily="18" charset="0"/>
                <a:cs typeface="Times New Roman" panose="02020603050405020304" pitchFamily="18" charset="0"/>
              </a:rPr>
              <a:t>Issues</a:t>
            </a:r>
            <a:r>
              <a:rPr lang="en-CA" sz="180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a:t>
            </a: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Whether the Act was </a:t>
            </a:r>
            <a:r>
              <a:rPr lang="en-CA" sz="1800" b="0" i="1"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ultra vires </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of Parliament, given the Province’s jurisdiction over child welfare</a:t>
            </a: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a typeface="Times New Roman" panose="02020603050405020304" pitchFamily="18" charset="0"/>
                <a:cs typeface="Times New Roman" panose="02020603050405020304" pitchFamily="18" charset="0"/>
              </a:rPr>
              <a:t>Whether the Act unilaterally amends s. 35 </a:t>
            </a:r>
            <a:r>
              <a:rPr lang="en-CA" sz="1800" b="0" i="1" dirty="0">
                <a:solidFill>
                  <a:schemeClr val="accent1"/>
                </a:solidFill>
                <a:ea typeface="Times New Roman" panose="02020603050405020304" pitchFamily="18" charset="0"/>
                <a:cs typeface="Times New Roman" panose="02020603050405020304" pitchFamily="18" charset="0"/>
              </a:rPr>
              <a:t>Constitution Act, 1982</a:t>
            </a:r>
            <a:r>
              <a:rPr lang="en-CA" sz="1800" b="0" dirty="0">
                <a:solidFill>
                  <a:schemeClr val="accent1"/>
                </a:solidFill>
                <a:ea typeface="Times New Roman" panose="02020603050405020304" pitchFamily="18" charset="0"/>
                <a:cs typeface="Times New Roman" panose="02020603050405020304" pitchFamily="18" charset="0"/>
              </a:rPr>
              <a:t>, by recognizing Indigenous government on child and family services</a:t>
            </a:r>
          </a:p>
          <a:p>
            <a:pPr marL="342900" marR="0" lvl="0" indent="-342900" algn="just">
              <a:lnSpc>
                <a:spcPct val="115000"/>
              </a:lnSpc>
              <a:spcBef>
                <a:spcPts val="0"/>
              </a:spcBef>
              <a:spcAft>
                <a:spcPts val="1000"/>
              </a:spcAft>
              <a:buFont typeface="Arial" panose="020B0604020202020204" pitchFamily="34" charset="0"/>
              <a:buChar char="-"/>
            </a:pPr>
            <a:r>
              <a:rPr lang="en-CA" sz="1800" dirty="0">
                <a:solidFill>
                  <a:schemeClr val="accent1"/>
                </a:solidFill>
                <a:ea typeface="Times New Roman" panose="02020603050405020304" pitchFamily="18" charset="0"/>
                <a:cs typeface="Times New Roman" panose="02020603050405020304" pitchFamily="18" charset="0"/>
              </a:rPr>
              <a:t>What is the nature of the right to self-government?</a:t>
            </a:r>
            <a:endPar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pPr>
            <a:endParaRPr lang="fr-CA" dirty="0"/>
          </a:p>
        </p:txBody>
      </p:sp>
    </p:spTree>
    <p:extLst>
      <p:ext uri="{BB962C8B-B14F-4D97-AF65-F5344CB8AC3E}">
        <p14:creationId xmlns:p14="http://schemas.microsoft.com/office/powerpoint/2010/main" val="24584661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73758C-E061-7DF6-AAF7-3BD8C1E573EF}"/>
              </a:ext>
            </a:extLst>
          </p:cNvPr>
          <p:cNvSpPr>
            <a:spLocks noGrp="1"/>
          </p:cNvSpPr>
          <p:nvPr>
            <p:ph type="title"/>
          </p:nvPr>
        </p:nvSpPr>
        <p:spPr/>
        <p:txBody>
          <a:bodyPr/>
          <a:lstStyle/>
          <a:p>
            <a:r>
              <a:rPr lang="fr-CA" dirty="0"/>
              <a:t>5. </a:t>
            </a:r>
            <a:r>
              <a:rPr lang="fr-CA" dirty="0" err="1"/>
              <a:t>What</a:t>
            </a:r>
            <a:r>
              <a:rPr lang="fr-CA" dirty="0"/>
              <a:t> to </a:t>
            </a:r>
            <a:r>
              <a:rPr lang="fr-CA" dirty="0" err="1"/>
              <a:t>expect</a:t>
            </a:r>
            <a:r>
              <a:rPr lang="fr-CA" dirty="0"/>
              <a:t> in the </a:t>
            </a:r>
            <a:r>
              <a:rPr lang="fr-CA" dirty="0" err="1"/>
              <a:t>next</a:t>
            </a:r>
            <a:r>
              <a:rPr lang="fr-CA" dirty="0"/>
              <a:t> 12 </a:t>
            </a:r>
            <a:r>
              <a:rPr lang="fr-CA" dirty="0" err="1"/>
              <a:t>months</a:t>
            </a:r>
            <a:r>
              <a:rPr lang="fr-CA" dirty="0"/>
              <a:t>?</a:t>
            </a:r>
            <a:endParaRPr lang="en-CA" dirty="0"/>
          </a:p>
        </p:txBody>
      </p:sp>
      <p:sp>
        <p:nvSpPr>
          <p:cNvPr id="3" name="Espace réservé du contenu 2">
            <a:extLst>
              <a:ext uri="{FF2B5EF4-FFF2-40B4-BE49-F238E27FC236}">
                <a16:creationId xmlns:a16="http://schemas.microsoft.com/office/drawing/2014/main" id="{7C7C4811-A102-A5B2-478D-283EE07160A2}"/>
              </a:ext>
            </a:extLst>
          </p:cNvPr>
          <p:cNvSpPr>
            <a:spLocks noGrp="1"/>
          </p:cNvSpPr>
          <p:nvPr>
            <p:ph idx="1"/>
          </p:nvPr>
        </p:nvSpPr>
        <p:spPr/>
        <p:txBody>
          <a:bodyPr>
            <a:normAutofit fontScale="92500" lnSpcReduction="10000"/>
          </a:bodyPr>
          <a:lstStyle/>
          <a:p>
            <a:pPr marL="0" indent="0">
              <a:buNone/>
            </a:pPr>
            <a:r>
              <a:rPr lang="fr-CA" i="1" dirty="0"/>
              <a:t>Renvoi à la Cour d’appel du Québec relatif à la Loi concernant les enfants, les jeunes et les familles des Premières Nations, des Inuits et des Métis</a:t>
            </a:r>
            <a:r>
              <a:rPr lang="fr-CA" dirty="0"/>
              <a:t> (</a:t>
            </a:r>
            <a:r>
              <a:rPr lang="fr-CA" dirty="0" err="1"/>
              <a:t>cont’d</a:t>
            </a:r>
            <a:r>
              <a:rPr lang="fr-CA" dirty="0"/>
              <a:t>)</a:t>
            </a:r>
          </a:p>
          <a:p>
            <a:pPr marL="0" indent="0">
              <a:buNone/>
            </a:pPr>
            <a:endParaRPr lang="fr-CA" sz="1800" b="0" dirty="0">
              <a:solidFill>
                <a:schemeClr val="accent1"/>
              </a:solidFill>
            </a:endParaRPr>
          </a:p>
          <a:p>
            <a:pPr marL="0" marR="0" indent="0" algn="just">
              <a:lnSpc>
                <a:spcPct val="115000"/>
              </a:lnSpc>
              <a:spcBef>
                <a:spcPts val="0"/>
              </a:spcBef>
              <a:spcAft>
                <a:spcPts val="1000"/>
              </a:spcAft>
              <a:buNone/>
            </a:pPr>
            <a:r>
              <a:rPr lang="en-CA" sz="1800" u="sng" dirty="0">
                <a:solidFill>
                  <a:schemeClr val="accent1"/>
                </a:solidFill>
                <a:ea typeface="Times New Roman" panose="02020603050405020304" pitchFamily="18" charset="0"/>
                <a:cs typeface="Times New Roman" panose="02020603050405020304" pitchFamily="18" charset="0"/>
              </a:rPr>
              <a:t>C</a:t>
            </a:r>
            <a:r>
              <a:rPr lang="en-CA" sz="180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onstitutionality of the national standards set out by the Act :</a:t>
            </a: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Pith and substance of the Act: To ensure that child welfare services are adjusted to the needs and unique realties of Indigenous children, </a:t>
            </a:r>
            <a:r>
              <a:rPr lang="en-CA" sz="1800" b="0" dirty="0" err="1">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partic</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the protection of their culture and maintaining of their identities</a:t>
            </a: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Both the intrinsic (provisions of the Act) and extrinsic evidence show that existing child welfare legal framework in Quebec which might enter into conflict by creating a dual set of rules</a:t>
            </a: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The effects of the provisions are to ensure that the children welfare system is tailored to the realities and needs of indigenous communities rather than being a one-size-fits-all system</a:t>
            </a:r>
          </a:p>
        </p:txBody>
      </p:sp>
    </p:spTree>
    <p:extLst>
      <p:ext uri="{BB962C8B-B14F-4D97-AF65-F5344CB8AC3E}">
        <p14:creationId xmlns:p14="http://schemas.microsoft.com/office/powerpoint/2010/main" val="6869767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73758C-E061-7DF6-AAF7-3BD8C1E573EF}"/>
              </a:ext>
            </a:extLst>
          </p:cNvPr>
          <p:cNvSpPr>
            <a:spLocks noGrp="1"/>
          </p:cNvSpPr>
          <p:nvPr>
            <p:ph type="title"/>
          </p:nvPr>
        </p:nvSpPr>
        <p:spPr/>
        <p:txBody>
          <a:bodyPr/>
          <a:lstStyle/>
          <a:p>
            <a:r>
              <a:rPr lang="fr-CA" dirty="0"/>
              <a:t>5. </a:t>
            </a:r>
            <a:r>
              <a:rPr lang="fr-CA" dirty="0" err="1"/>
              <a:t>What</a:t>
            </a:r>
            <a:r>
              <a:rPr lang="fr-CA" dirty="0"/>
              <a:t> to </a:t>
            </a:r>
            <a:r>
              <a:rPr lang="fr-CA" dirty="0" err="1"/>
              <a:t>expect</a:t>
            </a:r>
            <a:r>
              <a:rPr lang="fr-CA" dirty="0"/>
              <a:t> in the </a:t>
            </a:r>
            <a:r>
              <a:rPr lang="fr-CA" dirty="0" err="1"/>
              <a:t>next</a:t>
            </a:r>
            <a:r>
              <a:rPr lang="fr-CA" dirty="0"/>
              <a:t> 12 </a:t>
            </a:r>
            <a:r>
              <a:rPr lang="fr-CA" dirty="0" err="1"/>
              <a:t>months</a:t>
            </a:r>
            <a:r>
              <a:rPr lang="fr-CA" dirty="0"/>
              <a:t>?</a:t>
            </a:r>
            <a:endParaRPr lang="en-CA" dirty="0"/>
          </a:p>
        </p:txBody>
      </p:sp>
      <p:sp>
        <p:nvSpPr>
          <p:cNvPr id="3" name="Espace réservé du contenu 2">
            <a:extLst>
              <a:ext uri="{FF2B5EF4-FFF2-40B4-BE49-F238E27FC236}">
                <a16:creationId xmlns:a16="http://schemas.microsoft.com/office/drawing/2014/main" id="{7C7C4811-A102-A5B2-478D-283EE07160A2}"/>
              </a:ext>
            </a:extLst>
          </p:cNvPr>
          <p:cNvSpPr>
            <a:spLocks noGrp="1"/>
          </p:cNvSpPr>
          <p:nvPr>
            <p:ph idx="1"/>
          </p:nvPr>
        </p:nvSpPr>
        <p:spPr/>
        <p:txBody>
          <a:bodyPr>
            <a:normAutofit fontScale="92500" lnSpcReduction="20000"/>
          </a:bodyPr>
          <a:lstStyle/>
          <a:p>
            <a:pPr marL="0" indent="0">
              <a:buNone/>
            </a:pPr>
            <a:r>
              <a:rPr lang="fr-CA" i="1" dirty="0"/>
              <a:t>Renvoi à la Cour d’appel du Québec relatif à la Loi concernant les enfants, les jeunes et les familles des Premières Nations, des Inuits et des Métis</a:t>
            </a:r>
            <a:r>
              <a:rPr lang="fr-CA" dirty="0"/>
              <a:t> (</a:t>
            </a:r>
            <a:r>
              <a:rPr lang="fr-CA" dirty="0" err="1"/>
              <a:t>cont’d</a:t>
            </a:r>
            <a:r>
              <a:rPr lang="fr-CA" dirty="0"/>
              <a:t>)</a:t>
            </a:r>
          </a:p>
          <a:p>
            <a:pPr marL="0" indent="0">
              <a:buNone/>
            </a:pPr>
            <a:endParaRPr lang="fr-CA" sz="1800" b="0" dirty="0">
              <a:solidFill>
                <a:schemeClr val="accent1"/>
              </a:solidFill>
            </a:endParaRPr>
          </a:p>
          <a:p>
            <a:pPr marL="0" marR="0" indent="0" algn="just">
              <a:lnSpc>
                <a:spcPct val="115000"/>
              </a:lnSpc>
              <a:spcBef>
                <a:spcPts val="0"/>
              </a:spcBef>
              <a:spcAft>
                <a:spcPts val="1000"/>
              </a:spcAft>
              <a:buNone/>
            </a:pPr>
            <a:r>
              <a:rPr lang="en-CA" sz="1900" u="sng" dirty="0">
                <a:solidFill>
                  <a:schemeClr val="accent1"/>
                </a:solidFill>
                <a:ea typeface="Times New Roman" panose="02020603050405020304" pitchFamily="18" charset="0"/>
                <a:cs typeface="Times New Roman" panose="02020603050405020304" pitchFamily="18" charset="0"/>
              </a:rPr>
              <a:t>Right to self-government and the regulation of child and family services</a:t>
            </a:r>
            <a:r>
              <a:rPr lang="en-CA" sz="190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a:t>
            </a:r>
          </a:p>
          <a:p>
            <a:pPr marL="342900" marR="0" lvl="0" indent="-342900" algn="just">
              <a:lnSpc>
                <a:spcPct val="115000"/>
              </a:lnSpc>
              <a:spcBef>
                <a:spcPts val="0"/>
              </a:spcBef>
              <a:spcAft>
                <a:spcPts val="1000"/>
              </a:spcAft>
              <a:buFont typeface="Arial" panose="020B0604020202020204" pitchFamily="34" charset="0"/>
              <a:buChar char="-"/>
            </a:pPr>
            <a:r>
              <a:rPr lang="en-CA" sz="19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In Canada, the autonomy of Indigenous peoples has been recognized as early as the 19</a:t>
            </a:r>
            <a:r>
              <a:rPr lang="en-CA" sz="1900" b="0" baseline="300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th</a:t>
            </a:r>
            <a:r>
              <a:rPr lang="en-CA" sz="19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century → Predates more contemporaneous policies of assimilations of indigenous people</a:t>
            </a:r>
          </a:p>
          <a:p>
            <a:pPr marL="342900" marR="0" lvl="0" indent="-342900" algn="just">
              <a:lnSpc>
                <a:spcPct val="115000"/>
              </a:lnSpc>
              <a:spcBef>
                <a:spcPts val="0"/>
              </a:spcBef>
              <a:spcAft>
                <a:spcPts val="1000"/>
              </a:spcAft>
              <a:buFont typeface="Arial" panose="020B0604020202020204" pitchFamily="34" charset="0"/>
              <a:buChar char="-"/>
            </a:pPr>
            <a:r>
              <a:rPr lang="en-CA" sz="19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The division of powers in the </a:t>
            </a:r>
            <a:r>
              <a:rPr lang="en-CA" sz="1900" b="0" i="1"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Constitution Act, 1867 </a:t>
            </a:r>
            <a:r>
              <a:rPr lang="en-CA" sz="19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never extinguished the rights of Indigenous people to rule themselves in matters pertaining to Indigenous rights</a:t>
            </a:r>
          </a:p>
          <a:p>
            <a:pPr marL="342900" marR="0" lvl="0" indent="-342900" algn="just">
              <a:lnSpc>
                <a:spcPct val="115000"/>
              </a:lnSpc>
              <a:spcBef>
                <a:spcPts val="0"/>
              </a:spcBef>
              <a:spcAft>
                <a:spcPts val="1000"/>
              </a:spcAft>
              <a:buFont typeface="Arial" panose="020B0604020202020204" pitchFamily="34" charset="0"/>
              <a:buChar char="-"/>
            </a:pPr>
            <a:r>
              <a:rPr lang="en-CA" sz="19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The right to self-government is a form of Indigenous right protected by s. 35 → Tied to the preservation of a cultural identity</a:t>
            </a:r>
          </a:p>
          <a:p>
            <a:pPr marL="342900" marR="0" lvl="0" indent="-342900" algn="just">
              <a:lnSpc>
                <a:spcPct val="115000"/>
              </a:lnSpc>
              <a:spcBef>
                <a:spcPts val="0"/>
              </a:spcBef>
              <a:spcAft>
                <a:spcPts val="1000"/>
              </a:spcAft>
              <a:buFont typeface="Arial" panose="020B0604020202020204" pitchFamily="34" charset="0"/>
              <a:buChar char="-"/>
            </a:pPr>
            <a:r>
              <a:rPr lang="en-CA" sz="1900" b="0" dirty="0">
                <a:solidFill>
                  <a:schemeClr val="accent1"/>
                </a:solidFill>
                <a:ea typeface="Times New Roman" panose="02020603050405020304" pitchFamily="18" charset="0"/>
                <a:cs typeface="Times New Roman" panose="02020603050405020304" pitchFamily="18" charset="0"/>
              </a:rPr>
              <a:t>Because of the right to self-government on children and family services, Indigenous laws must prevail over incompatible provincial legislation</a:t>
            </a:r>
            <a:endParaRPr lang="en-CA" sz="19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77246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73758C-E061-7DF6-AAF7-3BD8C1E573EF}"/>
              </a:ext>
            </a:extLst>
          </p:cNvPr>
          <p:cNvSpPr>
            <a:spLocks noGrp="1"/>
          </p:cNvSpPr>
          <p:nvPr>
            <p:ph type="title"/>
          </p:nvPr>
        </p:nvSpPr>
        <p:spPr/>
        <p:txBody>
          <a:bodyPr/>
          <a:lstStyle/>
          <a:p>
            <a:r>
              <a:rPr lang="fr-CA" dirty="0"/>
              <a:t>5. </a:t>
            </a:r>
            <a:r>
              <a:rPr lang="fr-CA" dirty="0" err="1"/>
              <a:t>What</a:t>
            </a:r>
            <a:r>
              <a:rPr lang="fr-CA" dirty="0"/>
              <a:t> to </a:t>
            </a:r>
            <a:r>
              <a:rPr lang="fr-CA" dirty="0" err="1"/>
              <a:t>expect</a:t>
            </a:r>
            <a:r>
              <a:rPr lang="fr-CA" dirty="0"/>
              <a:t> in the </a:t>
            </a:r>
            <a:r>
              <a:rPr lang="fr-CA" dirty="0" err="1"/>
              <a:t>next</a:t>
            </a:r>
            <a:r>
              <a:rPr lang="fr-CA" dirty="0"/>
              <a:t> 12 </a:t>
            </a:r>
            <a:r>
              <a:rPr lang="fr-CA" dirty="0" err="1"/>
              <a:t>months</a:t>
            </a:r>
            <a:r>
              <a:rPr lang="fr-CA" dirty="0"/>
              <a:t>?</a:t>
            </a:r>
            <a:endParaRPr lang="en-CA" dirty="0"/>
          </a:p>
        </p:txBody>
      </p:sp>
      <p:sp>
        <p:nvSpPr>
          <p:cNvPr id="3" name="Espace réservé du contenu 2">
            <a:extLst>
              <a:ext uri="{FF2B5EF4-FFF2-40B4-BE49-F238E27FC236}">
                <a16:creationId xmlns:a16="http://schemas.microsoft.com/office/drawing/2014/main" id="{7C7C4811-A102-A5B2-478D-283EE07160A2}"/>
              </a:ext>
            </a:extLst>
          </p:cNvPr>
          <p:cNvSpPr>
            <a:spLocks noGrp="1"/>
          </p:cNvSpPr>
          <p:nvPr>
            <p:ph idx="1"/>
          </p:nvPr>
        </p:nvSpPr>
        <p:spPr/>
        <p:txBody>
          <a:bodyPr>
            <a:normAutofit lnSpcReduction="10000"/>
          </a:bodyPr>
          <a:lstStyle/>
          <a:p>
            <a:pPr marL="0" indent="0">
              <a:buNone/>
            </a:pPr>
            <a:r>
              <a:rPr lang="fr-CA" i="1" dirty="0"/>
              <a:t>Renvoi à la Cour d’appel du Québec relatif à la Loi concernant les enfants, les jeunes et les familles des Premières Nations, des Inuits et des Métis</a:t>
            </a:r>
            <a:r>
              <a:rPr lang="fr-CA" dirty="0"/>
              <a:t> (</a:t>
            </a:r>
            <a:r>
              <a:rPr lang="fr-CA" dirty="0" err="1"/>
              <a:t>cont’d</a:t>
            </a:r>
            <a:r>
              <a:rPr lang="fr-CA" dirty="0"/>
              <a:t>)</a:t>
            </a:r>
          </a:p>
          <a:p>
            <a:pPr marL="0" indent="0">
              <a:buNone/>
            </a:pPr>
            <a:endParaRPr lang="fr-CA" sz="1800" b="0" dirty="0">
              <a:solidFill>
                <a:schemeClr val="accent1"/>
              </a:solidFill>
            </a:endParaRPr>
          </a:p>
          <a:p>
            <a:pPr marL="0" marR="0" indent="0" algn="just">
              <a:lnSpc>
                <a:spcPct val="115000"/>
              </a:lnSpc>
              <a:spcBef>
                <a:spcPts val="0"/>
              </a:spcBef>
              <a:spcAft>
                <a:spcPts val="1000"/>
              </a:spcAft>
              <a:buNone/>
            </a:pPr>
            <a:r>
              <a:rPr lang="en-CA" sz="1800" u="sng" dirty="0">
                <a:solidFill>
                  <a:schemeClr val="accent1"/>
                </a:solidFill>
                <a:ea typeface="Times New Roman" panose="02020603050405020304" pitchFamily="18" charset="0"/>
                <a:cs typeface="Times New Roman" panose="02020603050405020304" pitchFamily="18" charset="0"/>
              </a:rPr>
              <a:t>Right to self-government and the regulation of child and family services (cont’d)</a:t>
            </a:r>
            <a:endParaRPr lang="en-CA" sz="180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a typeface="Times New Roman" panose="02020603050405020304" pitchFamily="18" charset="0"/>
                <a:cs typeface="Times New Roman" panose="02020603050405020304" pitchFamily="18" charset="0"/>
              </a:rPr>
              <a:t>Not extinguished by colonial policies on Indigenous children and families</a:t>
            </a:r>
          </a:p>
          <a:p>
            <a:pPr marL="342900" marR="0" lvl="0" indent="-342900" algn="just">
              <a:lnSpc>
                <a:spcPct val="115000"/>
              </a:lnSpc>
              <a:spcBef>
                <a:spcPts val="0"/>
              </a:spcBef>
              <a:spcAft>
                <a:spcPts val="1000"/>
              </a:spcAft>
              <a:buFont typeface="Arial" panose="020B0604020202020204" pitchFamily="34" charset="0"/>
              <a:buChar char="-"/>
            </a:pPr>
            <a:r>
              <a:rPr lang="en-CA" sz="1800" b="0" u="sng" dirty="0">
                <a:solidFill>
                  <a:schemeClr val="accent1"/>
                </a:solidFill>
                <a:ea typeface="Times New Roman" panose="02020603050405020304" pitchFamily="18" charset="0"/>
                <a:cs typeface="Times New Roman" panose="02020603050405020304" pitchFamily="18" charset="0"/>
              </a:rPr>
              <a:t>“Generic right”</a:t>
            </a:r>
            <a:r>
              <a:rPr lang="en-CA" sz="1800" b="0" dirty="0">
                <a:solidFill>
                  <a:schemeClr val="accent1"/>
                </a:solidFill>
                <a:ea typeface="Times New Roman" panose="02020603050405020304" pitchFamily="18" charset="0"/>
                <a:cs typeface="Times New Roman" panose="02020603050405020304" pitchFamily="18" charset="0"/>
              </a:rPr>
              <a:t>: </a:t>
            </a:r>
          </a:p>
          <a:p>
            <a:pPr lvl="1"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a typeface="Times New Roman" panose="02020603050405020304" pitchFamily="18" charset="0"/>
                <a:cs typeface="Times New Roman" panose="02020603050405020304" pitchFamily="18" charset="0"/>
              </a:rPr>
              <a:t>Contents of the right is the same from one Indigenous group to another (does not vary depending on the Indigenous group, location, species harvested, etc.)</a:t>
            </a:r>
          </a:p>
          <a:p>
            <a:pPr lvl="1"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a typeface="Times New Roman" panose="02020603050405020304" pitchFamily="18" charset="0"/>
                <a:cs typeface="Times New Roman" panose="02020603050405020304" pitchFamily="18" charset="0"/>
              </a:rPr>
              <a:t>Closely linked to cultural continuity and survival</a:t>
            </a:r>
          </a:p>
          <a:p>
            <a:pPr marL="342900" marR="0" lvl="0" indent="-342900" algn="just">
              <a:lnSpc>
                <a:spcPct val="115000"/>
              </a:lnSpc>
              <a:spcBef>
                <a:spcPts val="0"/>
              </a:spcBef>
              <a:spcAft>
                <a:spcPts val="1000"/>
              </a:spcAft>
              <a:buFont typeface="Arial" panose="020B0604020202020204" pitchFamily="34" charset="0"/>
              <a:buChar char="-"/>
            </a:pPr>
            <a:r>
              <a:rPr lang="en-CA" sz="1800" b="0" dirty="0">
                <a:solidFill>
                  <a:schemeClr val="accent1"/>
                </a:solidFill>
                <a:ea typeface="Times New Roman" panose="02020603050405020304" pitchFamily="18" charset="0"/>
                <a:cs typeface="Times New Roman" panose="02020603050405020304" pitchFamily="18" charset="0"/>
              </a:rPr>
              <a:t>Applies the </a:t>
            </a:r>
            <a:r>
              <a:rPr lang="en-CA" sz="1800" b="0" i="1" dirty="0">
                <a:solidFill>
                  <a:schemeClr val="accent1"/>
                </a:solidFill>
                <a:ea typeface="Times New Roman" panose="02020603050405020304" pitchFamily="18" charset="0"/>
                <a:cs typeface="Times New Roman" panose="02020603050405020304" pitchFamily="18" charset="0"/>
              </a:rPr>
              <a:t>Van der Peet </a:t>
            </a:r>
            <a:r>
              <a:rPr lang="en-CA" sz="1800" b="0" dirty="0">
                <a:solidFill>
                  <a:schemeClr val="accent1"/>
                </a:solidFill>
                <a:ea typeface="Times New Roman" panose="02020603050405020304" pitchFamily="18" charset="0"/>
                <a:cs typeface="Times New Roman" panose="02020603050405020304" pitchFamily="18" charset="0"/>
              </a:rPr>
              <a:t>test, as modified in </a:t>
            </a:r>
            <a:r>
              <a:rPr lang="en-CA" sz="1800" b="0" i="1" dirty="0">
                <a:solidFill>
                  <a:schemeClr val="accent1"/>
                </a:solidFill>
                <a:ea typeface="Times New Roman" panose="02020603050405020304" pitchFamily="18" charset="0"/>
                <a:cs typeface="Times New Roman" panose="02020603050405020304" pitchFamily="18" charset="0"/>
              </a:rPr>
              <a:t>Delgamuukw</a:t>
            </a:r>
            <a:endPar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55561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73758C-E061-7DF6-AAF7-3BD8C1E573EF}"/>
              </a:ext>
            </a:extLst>
          </p:cNvPr>
          <p:cNvSpPr>
            <a:spLocks noGrp="1"/>
          </p:cNvSpPr>
          <p:nvPr>
            <p:ph type="title"/>
          </p:nvPr>
        </p:nvSpPr>
        <p:spPr/>
        <p:txBody>
          <a:bodyPr/>
          <a:lstStyle/>
          <a:p>
            <a:r>
              <a:rPr lang="fr-CA" dirty="0"/>
              <a:t>5. </a:t>
            </a:r>
            <a:r>
              <a:rPr lang="fr-CA" dirty="0" err="1"/>
              <a:t>What</a:t>
            </a:r>
            <a:r>
              <a:rPr lang="fr-CA" dirty="0"/>
              <a:t> to </a:t>
            </a:r>
            <a:r>
              <a:rPr lang="fr-CA" dirty="0" err="1"/>
              <a:t>expect</a:t>
            </a:r>
            <a:r>
              <a:rPr lang="fr-CA" dirty="0"/>
              <a:t> in the </a:t>
            </a:r>
            <a:r>
              <a:rPr lang="fr-CA" dirty="0" err="1"/>
              <a:t>next</a:t>
            </a:r>
            <a:r>
              <a:rPr lang="fr-CA" dirty="0"/>
              <a:t> 12 </a:t>
            </a:r>
            <a:r>
              <a:rPr lang="fr-CA" dirty="0" err="1"/>
              <a:t>months</a:t>
            </a:r>
            <a:r>
              <a:rPr lang="fr-CA" dirty="0"/>
              <a:t>?</a:t>
            </a:r>
            <a:endParaRPr lang="en-CA" dirty="0"/>
          </a:p>
        </p:txBody>
      </p:sp>
      <p:sp>
        <p:nvSpPr>
          <p:cNvPr id="3" name="Espace réservé du contenu 2">
            <a:extLst>
              <a:ext uri="{FF2B5EF4-FFF2-40B4-BE49-F238E27FC236}">
                <a16:creationId xmlns:a16="http://schemas.microsoft.com/office/drawing/2014/main" id="{7C7C4811-A102-A5B2-478D-283EE07160A2}"/>
              </a:ext>
            </a:extLst>
          </p:cNvPr>
          <p:cNvSpPr>
            <a:spLocks noGrp="1"/>
          </p:cNvSpPr>
          <p:nvPr>
            <p:ph idx="1"/>
          </p:nvPr>
        </p:nvSpPr>
        <p:spPr/>
        <p:txBody>
          <a:bodyPr/>
          <a:lstStyle/>
          <a:p>
            <a:pPr marL="0" indent="0">
              <a:buNone/>
            </a:pPr>
            <a:r>
              <a:rPr lang="fr-CA" dirty="0"/>
              <a:t>A </a:t>
            </a:r>
            <a:r>
              <a:rPr lang="fr-CA" dirty="0" err="1"/>
              <a:t>reckoning</a:t>
            </a:r>
            <a:r>
              <a:rPr lang="fr-CA" dirty="0"/>
              <a:t> </a:t>
            </a:r>
            <a:r>
              <a:rPr lang="fr-CA" dirty="0" err="1"/>
              <a:t>with</a:t>
            </a:r>
            <a:r>
              <a:rPr lang="fr-CA" dirty="0"/>
              <a:t> </a:t>
            </a:r>
            <a:r>
              <a:rPr lang="fr-CA" dirty="0" err="1"/>
              <a:t>systemic</a:t>
            </a:r>
            <a:r>
              <a:rPr lang="fr-CA" dirty="0"/>
              <a:t> </a:t>
            </a:r>
            <a:r>
              <a:rPr lang="fr-CA" dirty="0" err="1"/>
              <a:t>racism</a:t>
            </a:r>
            <a:endParaRPr lang="fr-CA" dirty="0"/>
          </a:p>
          <a:p>
            <a:pPr marL="0" indent="0">
              <a:buNone/>
            </a:pPr>
            <a:endParaRPr lang="fr-CA" sz="2000" dirty="0"/>
          </a:p>
          <a:p>
            <a:pPr marL="0" indent="0">
              <a:buNone/>
            </a:pPr>
            <a:r>
              <a:rPr lang="fr-CA" sz="1800" i="1" dirty="0">
                <a:solidFill>
                  <a:schemeClr val="accent1"/>
                </a:solidFill>
              </a:rPr>
              <a:t>Renvoi à la Cour d’appel du Québec relatif à la Loi concernant les enfants, les jeunes et les familles des Premières Nations, des Inuits et des Métis</a:t>
            </a:r>
            <a:r>
              <a:rPr lang="fr-CA" sz="1800" dirty="0">
                <a:solidFill>
                  <a:schemeClr val="accent1"/>
                </a:solidFill>
              </a:rPr>
              <a:t>, 2022 QCCA 185</a:t>
            </a:r>
          </a:p>
          <a:p>
            <a:pPr>
              <a:buFontTx/>
              <a:buChar char="-"/>
            </a:pPr>
            <a:r>
              <a:rPr lang="fr-CA" sz="1800" b="0" dirty="0" err="1">
                <a:solidFill>
                  <a:schemeClr val="accent1"/>
                </a:solidFill>
              </a:rPr>
              <a:t>Acknowledges</a:t>
            </a:r>
            <a:r>
              <a:rPr lang="fr-CA" sz="1800" b="0" dirty="0">
                <a:solidFill>
                  <a:schemeClr val="accent1"/>
                </a:solidFill>
              </a:rPr>
              <a:t> the existence of </a:t>
            </a:r>
            <a:r>
              <a:rPr lang="fr-CA" sz="1800" b="0" dirty="0" err="1">
                <a:solidFill>
                  <a:schemeClr val="accent1"/>
                </a:solidFill>
              </a:rPr>
              <a:t>systemic</a:t>
            </a:r>
            <a:r>
              <a:rPr lang="fr-CA" sz="1800" b="0" dirty="0">
                <a:solidFill>
                  <a:schemeClr val="accent1"/>
                </a:solidFill>
              </a:rPr>
              <a:t> </a:t>
            </a:r>
            <a:r>
              <a:rPr lang="fr-CA" sz="1800" b="0" dirty="0" err="1">
                <a:solidFill>
                  <a:schemeClr val="accent1"/>
                </a:solidFill>
              </a:rPr>
              <a:t>racism</a:t>
            </a:r>
            <a:r>
              <a:rPr lang="fr-CA" sz="1800" b="0" dirty="0">
                <a:solidFill>
                  <a:schemeClr val="accent1"/>
                </a:solidFill>
              </a:rPr>
              <a:t> </a:t>
            </a:r>
            <a:r>
              <a:rPr lang="fr-CA" sz="1800" b="0" dirty="0" err="1">
                <a:solidFill>
                  <a:schemeClr val="accent1"/>
                </a:solidFill>
              </a:rPr>
              <a:t>against</a:t>
            </a:r>
            <a:r>
              <a:rPr lang="fr-CA" sz="1800" b="0" dirty="0">
                <a:solidFill>
                  <a:schemeClr val="accent1"/>
                </a:solidFill>
              </a:rPr>
              <a:t> </a:t>
            </a:r>
            <a:r>
              <a:rPr lang="fr-CA" sz="1800" b="0" dirty="0" err="1">
                <a:solidFill>
                  <a:schemeClr val="accent1"/>
                </a:solidFill>
              </a:rPr>
              <a:t>Indigenous</a:t>
            </a:r>
            <a:r>
              <a:rPr lang="fr-CA" sz="1800" b="0" dirty="0">
                <a:solidFill>
                  <a:schemeClr val="accent1"/>
                </a:solidFill>
              </a:rPr>
              <a:t> people: « </a:t>
            </a:r>
            <a:r>
              <a:rPr lang="fr-CA" sz="1800" b="0" i="0" dirty="0">
                <a:solidFill>
                  <a:schemeClr val="accent1"/>
                </a:solidFill>
                <a:effectLst/>
                <a:latin typeface="Arial" panose="020B0604020202020204" pitchFamily="34" charset="0"/>
              </a:rPr>
              <a:t> Cela est un fait avéré que seule la méconnaissance des faits et du droit permet de mettre en doute » (para. 100)</a:t>
            </a:r>
          </a:p>
          <a:p>
            <a:pPr>
              <a:buFontTx/>
              <a:buChar char="-"/>
            </a:pPr>
            <a:endParaRPr lang="fr-CA" sz="1800" b="0" dirty="0">
              <a:solidFill>
                <a:srgbClr val="000000"/>
              </a:solidFill>
            </a:endParaRPr>
          </a:p>
          <a:p>
            <a:pPr marL="0" indent="0">
              <a:buNone/>
            </a:pPr>
            <a:r>
              <a:rPr lang="en-CA" sz="1800" b="0" i="1" dirty="0" err="1">
                <a:solidFill>
                  <a:schemeClr val="accent1"/>
                </a:solidFill>
              </a:rPr>
              <a:t>Infirmières</a:t>
            </a:r>
            <a:r>
              <a:rPr lang="en-CA" sz="1800" b="0" i="1" dirty="0">
                <a:solidFill>
                  <a:schemeClr val="accent1"/>
                </a:solidFill>
              </a:rPr>
              <a:t> et </a:t>
            </a:r>
            <a:r>
              <a:rPr lang="en-CA" sz="1800" b="0" i="1" dirty="0" err="1">
                <a:solidFill>
                  <a:schemeClr val="accent1"/>
                </a:solidFill>
              </a:rPr>
              <a:t>infirmiers</a:t>
            </a:r>
            <a:r>
              <a:rPr lang="en-CA" sz="1800" b="0" i="1" dirty="0">
                <a:solidFill>
                  <a:schemeClr val="accent1"/>
                </a:solidFill>
              </a:rPr>
              <a:t> (Ordre </a:t>
            </a:r>
            <a:r>
              <a:rPr lang="en-CA" sz="1800" b="0" i="1" dirty="0" err="1">
                <a:solidFill>
                  <a:schemeClr val="accent1"/>
                </a:solidFill>
              </a:rPr>
              <a:t>professionnel</a:t>
            </a:r>
            <a:r>
              <a:rPr lang="en-CA" sz="1800" b="0" i="1" dirty="0">
                <a:solidFill>
                  <a:schemeClr val="accent1"/>
                </a:solidFill>
              </a:rPr>
              <a:t> des) c. </a:t>
            </a:r>
            <a:r>
              <a:rPr lang="en-CA" sz="1800" b="0" i="1" dirty="0" err="1">
                <a:solidFill>
                  <a:schemeClr val="accent1"/>
                </a:solidFill>
              </a:rPr>
              <a:t>Rocray</a:t>
            </a:r>
            <a:r>
              <a:rPr lang="en-CA" sz="1800" b="0" dirty="0">
                <a:solidFill>
                  <a:schemeClr val="accent1"/>
                </a:solidFill>
              </a:rPr>
              <a:t>, 2021 QCCDINF 34</a:t>
            </a:r>
          </a:p>
          <a:p>
            <a:pPr>
              <a:buFontTx/>
              <a:buChar char="-"/>
            </a:pPr>
            <a:r>
              <a:rPr lang="en-CA" sz="1800" b="0" dirty="0">
                <a:solidFill>
                  <a:schemeClr val="accent1"/>
                </a:solidFill>
              </a:rPr>
              <a:t>Disciplinary decision on penalty</a:t>
            </a:r>
          </a:p>
          <a:p>
            <a:pPr>
              <a:buFontTx/>
              <a:buChar char="-"/>
            </a:pPr>
            <a:r>
              <a:rPr lang="en-CA" sz="1800" b="0" dirty="0">
                <a:solidFill>
                  <a:schemeClr val="accent1"/>
                </a:solidFill>
              </a:rPr>
              <a:t>Acknowledgement of use of </a:t>
            </a:r>
            <a:r>
              <a:rPr lang="en-CA" sz="1800" b="0" i="1" dirty="0">
                <a:solidFill>
                  <a:schemeClr val="accent1"/>
                </a:solidFill>
              </a:rPr>
              <a:t>verbal violence </a:t>
            </a:r>
            <a:r>
              <a:rPr lang="en-CA" sz="1800" b="0" u="sng" dirty="0">
                <a:solidFill>
                  <a:schemeClr val="accent1"/>
                </a:solidFill>
              </a:rPr>
              <a:t>but</a:t>
            </a:r>
            <a:r>
              <a:rPr lang="en-CA" sz="1800" b="0" dirty="0">
                <a:solidFill>
                  <a:schemeClr val="accent1"/>
                </a:solidFill>
              </a:rPr>
              <a:t> stops short of a finding of discriminatory behaviour</a:t>
            </a:r>
          </a:p>
        </p:txBody>
      </p:sp>
    </p:spTree>
    <p:extLst>
      <p:ext uri="{BB962C8B-B14F-4D97-AF65-F5344CB8AC3E}">
        <p14:creationId xmlns:p14="http://schemas.microsoft.com/office/powerpoint/2010/main" val="19220250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2"/>
          <p:cNvSpPr txBox="1">
            <a:spLocks/>
          </p:cNvSpPr>
          <p:nvPr>
            <p:custDataLst>
              <p:tags r:id="rId1"/>
            </p:custDataLst>
          </p:nvPr>
        </p:nvSpPr>
        <p:spPr>
          <a:xfrm>
            <a:off x="805104" y="1995116"/>
            <a:ext cx="10548696" cy="4056807"/>
          </a:xfrm>
          <a:prstGeom prst="rect">
            <a:avLst/>
          </a:prstGeom>
          <a:noFill/>
        </p:spPr>
        <p:txBody>
          <a:bodyPr>
            <a:noAutofit/>
          </a:bodyPr>
          <a:lstStyle>
            <a:lvl1pPr marL="342900" indent="-342900" algn="l" defTabSz="914400" rtl="0" eaLnBrk="1" latinLnBrk="0" hangingPunct="1">
              <a:lnSpc>
                <a:spcPct val="90000"/>
              </a:lnSpc>
              <a:spcBef>
                <a:spcPts val="600"/>
              </a:spcBef>
              <a:spcAft>
                <a:spcPts val="600"/>
              </a:spcAft>
              <a:buClr>
                <a:schemeClr val="tx1"/>
              </a:buClr>
              <a:buFont typeface="Wingdings" panose="05000000000000000000" pitchFamily="2" charset="2"/>
              <a:buChar char="§"/>
              <a:defRPr sz="2400" b="1"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600"/>
              </a:spcBef>
              <a:spcAft>
                <a:spcPts val="600"/>
              </a:spcAft>
              <a:buClr>
                <a:schemeClr val="accent1"/>
              </a:buClr>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600"/>
              </a:spcBef>
              <a:spcAft>
                <a:spcPts val="600"/>
              </a:spcAft>
              <a:buClr>
                <a:schemeClr val="tx2"/>
              </a:buClr>
              <a:buFont typeface="Wingdings" panose="05000000000000000000" pitchFamily="2" charset="2"/>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600"/>
              </a:spcBef>
              <a:spcAft>
                <a:spcPts val="600"/>
              </a:spcAft>
              <a:buClr>
                <a:schemeClr val="accent1"/>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600"/>
              </a:spcBef>
              <a:spcAft>
                <a:spcPts val="600"/>
              </a:spcAft>
              <a:buClr>
                <a:schemeClr val="tx2"/>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spcAft>
                <a:spcPts val="0"/>
              </a:spcAft>
              <a:buNone/>
            </a:pPr>
            <a:r>
              <a:rPr lang="fr-CA" sz="28799" b="0" dirty="0">
                <a:ln w="12700" cmpd="sng">
                  <a:solidFill>
                    <a:schemeClr val="bg1"/>
                  </a:solidFill>
                  <a:prstDash val="solid"/>
                </a:ln>
                <a:gradFill flip="none" rotWithShape="1">
                  <a:gsLst>
                    <a:gs pos="0">
                      <a:srgbClr val="7893A4">
                        <a:shade val="30000"/>
                        <a:satMod val="115000"/>
                      </a:srgbClr>
                    </a:gs>
                    <a:gs pos="50000">
                      <a:srgbClr val="7893A4">
                        <a:shade val="67500"/>
                        <a:satMod val="115000"/>
                      </a:srgbClr>
                    </a:gs>
                    <a:gs pos="100000">
                      <a:srgbClr val="7893A4">
                        <a:shade val="100000"/>
                        <a:satMod val="115000"/>
                      </a:srgbClr>
                    </a:gs>
                  </a:gsLst>
                  <a:lin ang="2700000" scaled="1"/>
                  <a:tileRect/>
                </a:gradFill>
              </a:rPr>
              <a:t>?</a:t>
            </a:r>
          </a:p>
        </p:txBody>
      </p:sp>
      <p:sp>
        <p:nvSpPr>
          <p:cNvPr id="3" name="Espace réservé du numéro de diapositive 2"/>
          <p:cNvSpPr>
            <a:spLocks noGrp="1"/>
          </p:cNvSpPr>
          <p:nvPr>
            <p:ph type="sldNum" sz="quarter" idx="12"/>
            <p:custDataLst>
              <p:tags r:id="rId2"/>
            </p:custDataLst>
          </p:nvPr>
        </p:nvSpPr>
        <p:spPr/>
        <p:txBody>
          <a:bodyPr/>
          <a:lstStyle/>
          <a:p>
            <a:fld id="{D85705BD-2071-43D6-AEBE-3317E854675D}" type="slidenum">
              <a:rPr lang="fr-CA" smtClean="0"/>
              <a:t>49</a:t>
            </a:fld>
            <a:endParaRPr lang="fr-CA"/>
          </a:p>
        </p:txBody>
      </p:sp>
      <p:sp>
        <p:nvSpPr>
          <p:cNvPr id="6" name="Titre 1"/>
          <p:cNvSpPr>
            <a:spLocks noGrp="1"/>
          </p:cNvSpPr>
          <p:nvPr>
            <p:ph type="title"/>
            <p:custDataLst>
              <p:tags r:id="rId3"/>
            </p:custDataLst>
          </p:nvPr>
        </p:nvSpPr>
        <p:spPr>
          <a:xfrm>
            <a:off x="838200" y="365125"/>
            <a:ext cx="10515600" cy="1325563"/>
          </a:xfrm>
        </p:spPr>
        <p:txBody>
          <a:bodyPr/>
          <a:lstStyle/>
          <a:p>
            <a:r>
              <a:rPr lang="fr-CA" dirty="0"/>
              <a:t>6. CONCLUSION / QUESTIONS?</a:t>
            </a:r>
          </a:p>
        </p:txBody>
      </p:sp>
    </p:spTree>
    <p:extLst>
      <p:ext uri="{BB962C8B-B14F-4D97-AF65-F5344CB8AC3E}">
        <p14:creationId xmlns:p14="http://schemas.microsoft.com/office/powerpoint/2010/main" val="1106925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lstStyle/>
          <a:p>
            <a:r>
              <a:rPr lang="fr-CA" dirty="0"/>
              <a:t>2. Strategic </a:t>
            </a:r>
            <a:r>
              <a:rPr lang="fr-CA" dirty="0" err="1"/>
              <a:t>considerations</a:t>
            </a:r>
            <a:r>
              <a:rPr lang="fr-CA" dirty="0"/>
              <a:t> in </a:t>
            </a:r>
            <a:r>
              <a:rPr lang="fr-CA" dirty="0" err="1"/>
              <a:t>Indigenous</a:t>
            </a:r>
            <a:r>
              <a:rPr lang="fr-CA" dirty="0"/>
              <a:t> </a:t>
            </a:r>
            <a:r>
              <a:rPr lang="fr-CA" dirty="0" err="1"/>
              <a:t>rights</a:t>
            </a:r>
            <a:r>
              <a:rPr lang="fr-CA" dirty="0"/>
              <a:t> </a:t>
            </a:r>
            <a:r>
              <a:rPr lang="fr-CA" dirty="0" err="1"/>
              <a:t>litigation</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a:bodyPr>
          <a:lstStyle/>
          <a:p>
            <a:pPr marL="0" indent="0">
              <a:buNone/>
            </a:pPr>
            <a:r>
              <a:rPr lang="en-CA" b="1" i="1" dirty="0">
                <a:effectLst/>
                <a:latin typeface="Arial" panose="020B0604020202020204" pitchFamily="34" charset="0"/>
                <a:ea typeface="Arial" panose="020B0604020202020204" pitchFamily="34" charset="0"/>
                <a:cs typeface="Times New Roman" panose="02020603050405020304" pitchFamily="18" charset="0"/>
              </a:rPr>
              <a:t>Southwind v. Canada</a:t>
            </a:r>
            <a:r>
              <a:rPr lang="en-CA" b="1" dirty="0">
                <a:effectLst/>
                <a:latin typeface="Arial" panose="020B0604020202020204" pitchFamily="34" charset="0"/>
                <a:ea typeface="Arial" panose="020B0604020202020204" pitchFamily="34" charset="0"/>
                <a:cs typeface="Times New Roman" panose="02020603050405020304" pitchFamily="18" charset="0"/>
              </a:rPr>
              <a:t> (cont’d)</a:t>
            </a:r>
          </a:p>
          <a:p>
            <a:pPr marL="0" indent="0">
              <a:buNone/>
            </a:pPr>
            <a:endParaRPr lang="en-CA" dirty="0">
              <a:cs typeface="Times New Roman" panose="02020603050405020304" pitchFamily="18" charset="0"/>
            </a:endParaRPr>
          </a:p>
          <a:p>
            <a:pPr marL="0" marR="0" indent="0" algn="just">
              <a:spcBef>
                <a:spcPts val="0"/>
              </a:spcBef>
              <a:spcAft>
                <a:spcPts val="1200"/>
              </a:spcAft>
              <a:buNone/>
            </a:pPr>
            <a:r>
              <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Issues</a:t>
            </a:r>
            <a:r>
              <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342900" marR="0" lvl="0" indent="-342900" algn="just">
              <a:spcBef>
                <a:spcPts val="0"/>
              </a:spcBef>
              <a:spcAft>
                <a:spcPts val="12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What is the nature of Canada’s fiduciary obligations towards the FN? </a:t>
            </a:r>
          </a:p>
          <a:p>
            <a:pPr marL="342900" marR="0" lvl="0" indent="-342900" algn="just">
              <a:spcBef>
                <a:spcPts val="0"/>
              </a:spcBef>
              <a:spcAft>
                <a:spcPts val="12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Principles for assessment of equitable compensation</a:t>
            </a:r>
          </a:p>
          <a:p>
            <a:pPr marL="0" indent="0">
              <a:buNone/>
            </a:pPr>
            <a:endParaRPr lang="en-CA" dirty="0"/>
          </a:p>
        </p:txBody>
      </p:sp>
    </p:spTree>
    <p:extLst>
      <p:ext uri="{BB962C8B-B14F-4D97-AF65-F5344CB8AC3E}">
        <p14:creationId xmlns:p14="http://schemas.microsoft.com/office/powerpoint/2010/main" val="25355729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0"/>
            <p:custDataLst>
              <p:tags r:id="rId1"/>
            </p:custDataLst>
          </p:nvPr>
        </p:nvSpPr>
        <p:spPr>
          <a:xfrm>
            <a:off x="4164385" y="2217841"/>
            <a:ext cx="6404941" cy="1341003"/>
          </a:xfrm>
        </p:spPr>
        <p:txBody>
          <a:bodyPr/>
          <a:lstStyle/>
          <a:p>
            <a:endParaRPr lang="en-US" dirty="0"/>
          </a:p>
          <a:p>
            <a:pPr>
              <a:buNone/>
            </a:pPr>
            <a:r>
              <a:rPr lang="en-US" dirty="0"/>
              <a:t>Caroline Briand</a:t>
            </a:r>
          </a:p>
          <a:p>
            <a:pPr lvl="1"/>
            <a:r>
              <a:rPr lang="en-GB" dirty="0"/>
              <a:t>Lawyer, Partner</a:t>
            </a:r>
          </a:p>
          <a:p>
            <a:pPr lvl="1"/>
            <a:endParaRPr lang="en-GB" dirty="0"/>
          </a:p>
          <a:p>
            <a:pPr lvl="1"/>
            <a:r>
              <a:rPr lang="en-GB" dirty="0"/>
              <a:t>T +1 514 282 7835</a:t>
            </a:r>
          </a:p>
          <a:p>
            <a:pPr lvl="1"/>
            <a:r>
              <a:rPr lang="en-GB" dirty="0"/>
              <a:t>caroline.briand@langlois.ca</a:t>
            </a:r>
          </a:p>
          <a:p>
            <a:pPr lvl="1"/>
            <a:endParaRPr lang="en-GB" dirty="0"/>
          </a:p>
        </p:txBody>
      </p:sp>
      <p:sp>
        <p:nvSpPr>
          <p:cNvPr id="6" name="Titre 1"/>
          <p:cNvSpPr>
            <a:spLocks noGrp="1"/>
          </p:cNvSpPr>
          <p:nvPr>
            <p:ph type="title"/>
            <p:custDataLst>
              <p:tags r:id="rId2"/>
            </p:custDataLst>
          </p:nvPr>
        </p:nvSpPr>
        <p:spPr>
          <a:xfrm>
            <a:off x="838199" y="0"/>
            <a:ext cx="10515601" cy="6041203"/>
          </a:xfrm>
        </p:spPr>
        <p:txBody>
          <a:bodyPr>
            <a:normAutofit/>
          </a:bodyPr>
          <a:lstStyle/>
          <a:p>
            <a:br>
              <a:rPr lang="fr-CA" sz="6000" b="0" dirty="0"/>
            </a:br>
            <a:r>
              <a:rPr lang="en-CA" sz="6000" b="0" dirty="0" err="1">
                <a:solidFill>
                  <a:schemeClr val="accent3"/>
                </a:solidFill>
              </a:rPr>
              <a:t>ᓇᑯᕐᒦᒃ</a:t>
            </a:r>
            <a:r>
              <a:rPr lang="en-CA" sz="6000" b="0" dirty="0">
                <a:solidFill>
                  <a:schemeClr val="accent3"/>
                </a:solidFill>
              </a:rPr>
              <a:t>!</a:t>
            </a:r>
            <a:br>
              <a:rPr lang="en-CA" sz="6000" b="0" dirty="0">
                <a:solidFill>
                  <a:schemeClr val="accent3"/>
                </a:solidFill>
              </a:rPr>
            </a:br>
            <a:r>
              <a:rPr lang="en-CA" sz="6000" b="0" spc="100" dirty="0">
                <a:solidFill>
                  <a:schemeClr val="accent3"/>
                </a:solidFill>
              </a:rPr>
              <a:t>NAKURMIIK!</a:t>
            </a:r>
            <a:br>
              <a:rPr lang="en-CA" sz="6000" b="0" dirty="0">
                <a:solidFill>
                  <a:schemeClr val="accent3"/>
                </a:solidFill>
              </a:rPr>
            </a:br>
            <a:r>
              <a:rPr lang="fr-CA" sz="6000" b="0" dirty="0"/>
              <a:t>THANK YOU!</a:t>
            </a:r>
            <a:br>
              <a:rPr lang="fr-CA" sz="6000" b="0" dirty="0"/>
            </a:br>
            <a:r>
              <a:rPr lang="fr-CA" sz="6000" b="0" dirty="0"/>
              <a:t>MERCI! </a:t>
            </a:r>
            <a:br>
              <a:rPr lang="fr-CA" sz="6000" b="0" dirty="0"/>
            </a:br>
            <a:endParaRPr lang="fr-CA" sz="6000" b="0" dirty="0"/>
          </a:p>
        </p:txBody>
      </p:sp>
      <p:pic>
        <p:nvPicPr>
          <p:cNvPr id="9" name="Image 8" descr="https://langlois.ca/wp-content/uploads/2021/09/BriandC_B-335x335.jpg"/>
          <p:cNvPicPr/>
          <p:nvPr>
            <p:custDataLst>
              <p:tags r:id="rId3"/>
            </p:custDataLst>
          </p:nvPr>
        </p:nvPicPr>
        <p:blipFill>
          <a:blip r:embed="rId6">
            <a:extLst>
              <a:ext uri="{28A0092B-C50C-407E-A947-70E740481C1C}">
                <a14:useLocalDpi xmlns:a14="http://schemas.microsoft.com/office/drawing/2010/main" val="0"/>
              </a:ext>
            </a:extLst>
          </a:blip>
          <a:srcRect/>
          <a:stretch>
            <a:fillRect/>
          </a:stretch>
        </p:blipFill>
        <p:spPr bwMode="auto">
          <a:xfrm>
            <a:off x="1335432" y="1722483"/>
            <a:ext cx="2331720" cy="2331720"/>
          </a:xfrm>
          <a:prstGeom prst="rect">
            <a:avLst/>
          </a:prstGeom>
          <a:noFill/>
          <a:ln>
            <a:noFill/>
          </a:ln>
        </p:spPr>
      </p:pic>
    </p:spTree>
    <p:extLst>
      <p:ext uri="{BB962C8B-B14F-4D97-AF65-F5344CB8AC3E}">
        <p14:creationId xmlns:p14="http://schemas.microsoft.com/office/powerpoint/2010/main" val="381435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lstStyle/>
          <a:p>
            <a:r>
              <a:rPr lang="fr-CA" dirty="0"/>
              <a:t>2. Strategic </a:t>
            </a:r>
            <a:r>
              <a:rPr lang="fr-CA" dirty="0" err="1"/>
              <a:t>considerations</a:t>
            </a:r>
            <a:r>
              <a:rPr lang="fr-CA" dirty="0"/>
              <a:t> in </a:t>
            </a:r>
            <a:r>
              <a:rPr lang="fr-CA" dirty="0" err="1"/>
              <a:t>Indigenous</a:t>
            </a:r>
            <a:r>
              <a:rPr lang="fr-CA" dirty="0"/>
              <a:t> </a:t>
            </a:r>
            <a:r>
              <a:rPr lang="fr-CA" dirty="0" err="1"/>
              <a:t>rights</a:t>
            </a:r>
            <a:r>
              <a:rPr lang="fr-CA" dirty="0"/>
              <a:t> </a:t>
            </a:r>
            <a:r>
              <a:rPr lang="fr-CA" dirty="0" err="1"/>
              <a:t>litigation</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a:bodyPr>
          <a:lstStyle/>
          <a:p>
            <a:pPr marL="0" indent="0">
              <a:buNone/>
            </a:pPr>
            <a:r>
              <a:rPr lang="en-CA" b="1" i="1" dirty="0">
                <a:effectLst/>
                <a:latin typeface="Arial" panose="020B0604020202020204" pitchFamily="34" charset="0"/>
                <a:ea typeface="Arial" panose="020B0604020202020204" pitchFamily="34" charset="0"/>
                <a:cs typeface="Times New Roman" panose="02020603050405020304" pitchFamily="18" charset="0"/>
              </a:rPr>
              <a:t>Southwind v. Canada</a:t>
            </a:r>
            <a:r>
              <a:rPr lang="en-CA" b="1" dirty="0">
                <a:effectLst/>
                <a:latin typeface="Arial" panose="020B0604020202020204" pitchFamily="34" charset="0"/>
                <a:ea typeface="Arial" panose="020B0604020202020204" pitchFamily="34" charset="0"/>
                <a:cs typeface="Times New Roman" panose="02020603050405020304" pitchFamily="18" charset="0"/>
              </a:rPr>
              <a:t> (cont’d)</a:t>
            </a:r>
          </a:p>
          <a:p>
            <a:pPr marL="0" indent="0">
              <a:buNone/>
            </a:pPr>
            <a:endParaRPr lang="en-CA" dirty="0">
              <a:cs typeface="Times New Roman" panose="02020603050405020304" pitchFamily="18" charset="0"/>
            </a:endParaRPr>
          </a:p>
          <a:p>
            <a:pPr marL="0" marR="0" indent="0" algn="just">
              <a:spcBef>
                <a:spcPts val="0"/>
              </a:spcBef>
              <a:spcAft>
                <a:spcPts val="0"/>
              </a:spcAft>
              <a:buNone/>
            </a:pPr>
            <a:r>
              <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Previous decisions:</a:t>
            </a:r>
            <a:endPar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spcBef>
                <a:spcPts val="0"/>
              </a:spcBef>
              <a:spcAft>
                <a:spcPts val="1200"/>
              </a:spcAft>
              <a:buNone/>
            </a:pPr>
            <a:endPar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spcBef>
                <a:spcPts val="0"/>
              </a:spcBef>
              <a:spcAft>
                <a:spcPts val="1200"/>
              </a:spcAft>
              <a:buNone/>
            </a:pPr>
            <a:r>
              <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Federal Court:</a:t>
            </a:r>
          </a:p>
          <a:p>
            <a:pPr marL="342900" marR="0" lvl="0" indent="-342900" algn="just">
              <a:spcBef>
                <a:spcPts val="0"/>
              </a:spcBef>
              <a:spcAft>
                <a:spcPts val="12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Canada owed a fiduciary duty to the FN</a:t>
            </a:r>
          </a:p>
          <a:p>
            <a:pPr marL="342900" marR="0" lvl="0" indent="-342900" algn="just">
              <a:spcBef>
                <a:spcPts val="0"/>
              </a:spcBef>
              <a:spcAft>
                <a:spcPts val="12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Canada found to be in breach of all of its fiduciary obligations to the FN</a:t>
            </a:r>
          </a:p>
          <a:p>
            <a:pPr marL="342900" marR="0" lvl="0" indent="-342900" algn="just">
              <a:spcBef>
                <a:spcPts val="0"/>
              </a:spcBef>
              <a:spcAft>
                <a:spcPts val="1200"/>
              </a:spcAft>
              <a:buFont typeface="Arial" panose="020B0604020202020204" pitchFamily="34" charset="0"/>
              <a:buChar char="-"/>
            </a:pP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Appropriate remedy = </a:t>
            </a:r>
            <a:r>
              <a:rPr lang="en-CA" sz="1800" b="0" i="1"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Equitable compensation</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a:t>
            </a:r>
            <a:r>
              <a:rPr lang="en-CA" sz="1800" b="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Awarded a total of $30M in damages to the FN</a:t>
            </a:r>
          </a:p>
          <a:p>
            <a:pPr marL="0" marR="0" indent="0" algn="just">
              <a:spcBef>
                <a:spcPts val="0"/>
              </a:spcBef>
              <a:spcAft>
                <a:spcPts val="1200"/>
              </a:spcAft>
              <a:buNone/>
            </a:pPr>
            <a:endPar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spcBef>
                <a:spcPts val="0"/>
              </a:spcBef>
              <a:spcAft>
                <a:spcPts val="1200"/>
              </a:spcAft>
              <a:buNone/>
            </a:pPr>
            <a:r>
              <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FCA (2-1 decision): </a:t>
            </a:r>
            <a:r>
              <a:rPr lang="en-CA" sz="18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No palpable and overriding errors</a:t>
            </a:r>
          </a:p>
          <a:p>
            <a:pPr marL="0" indent="0">
              <a:buNone/>
            </a:pPr>
            <a:endParaRPr lang="en-CA" dirty="0"/>
          </a:p>
        </p:txBody>
      </p:sp>
    </p:spTree>
    <p:extLst>
      <p:ext uri="{BB962C8B-B14F-4D97-AF65-F5344CB8AC3E}">
        <p14:creationId xmlns:p14="http://schemas.microsoft.com/office/powerpoint/2010/main" val="890424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lstStyle/>
          <a:p>
            <a:r>
              <a:rPr lang="fr-CA" dirty="0"/>
              <a:t>2. Strategic </a:t>
            </a:r>
            <a:r>
              <a:rPr lang="fr-CA" dirty="0" err="1"/>
              <a:t>considerations</a:t>
            </a:r>
            <a:r>
              <a:rPr lang="fr-CA" dirty="0"/>
              <a:t> in </a:t>
            </a:r>
            <a:r>
              <a:rPr lang="fr-CA" dirty="0" err="1"/>
              <a:t>Indigenous</a:t>
            </a:r>
            <a:r>
              <a:rPr lang="fr-CA" dirty="0"/>
              <a:t> </a:t>
            </a:r>
            <a:r>
              <a:rPr lang="fr-CA" dirty="0" err="1"/>
              <a:t>rights</a:t>
            </a:r>
            <a:r>
              <a:rPr lang="fr-CA" dirty="0"/>
              <a:t> </a:t>
            </a:r>
            <a:r>
              <a:rPr lang="fr-CA" dirty="0" err="1"/>
              <a:t>litigation</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a:bodyPr>
          <a:lstStyle/>
          <a:p>
            <a:pPr marL="0" indent="0">
              <a:buNone/>
            </a:pPr>
            <a:r>
              <a:rPr lang="en-CA" b="1" i="1" dirty="0">
                <a:effectLst/>
                <a:latin typeface="Arial" panose="020B0604020202020204" pitchFamily="34" charset="0"/>
                <a:ea typeface="Arial" panose="020B0604020202020204" pitchFamily="34" charset="0"/>
                <a:cs typeface="Times New Roman" panose="02020603050405020304" pitchFamily="18" charset="0"/>
              </a:rPr>
              <a:t>Southwind v. Canada</a:t>
            </a:r>
            <a:r>
              <a:rPr lang="en-CA" b="1" dirty="0">
                <a:effectLst/>
                <a:latin typeface="Arial" panose="020B0604020202020204" pitchFamily="34" charset="0"/>
                <a:ea typeface="Arial" panose="020B0604020202020204" pitchFamily="34" charset="0"/>
                <a:cs typeface="Times New Roman" panose="02020603050405020304" pitchFamily="18" charset="0"/>
              </a:rPr>
              <a:t> (cont’d)</a:t>
            </a:r>
          </a:p>
          <a:p>
            <a:pPr marL="0" indent="0">
              <a:buNone/>
            </a:pPr>
            <a:endParaRPr lang="en-CA" sz="2000" dirty="0">
              <a:cs typeface="Times New Roman" panose="02020603050405020304" pitchFamily="18" charset="0"/>
            </a:endParaRPr>
          </a:p>
          <a:p>
            <a:pPr marL="0" marR="0" indent="0" algn="just">
              <a:spcBef>
                <a:spcPts val="0"/>
              </a:spcBef>
              <a:spcAft>
                <a:spcPts val="0"/>
              </a:spcAft>
              <a:buNone/>
            </a:pPr>
            <a:r>
              <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Majority (Karakatsanis J.)</a:t>
            </a:r>
            <a:endPar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spcBef>
                <a:spcPts val="0"/>
              </a:spcBef>
              <a:spcAft>
                <a:spcPts val="1200"/>
              </a:spcAft>
              <a:buNone/>
            </a:pPr>
            <a:endPar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just">
              <a:spcBef>
                <a:spcPts val="0"/>
              </a:spcBef>
              <a:spcAft>
                <a:spcPts val="1200"/>
              </a:spcAft>
              <a:buNone/>
            </a:pPr>
            <a:r>
              <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Canada’s fiduciary duty to Indigenous people:</a:t>
            </a:r>
          </a:p>
          <a:p>
            <a:pPr marL="742950" marR="0" lvl="1" indent="-285750" algn="just">
              <a:spcBef>
                <a:spcPts val="0"/>
              </a:spcBef>
              <a:spcAft>
                <a:spcPts val="1200"/>
              </a:spcAft>
              <a:buFont typeface="Courier New" panose="02070309020205020404" pitchFamily="49" charset="0"/>
              <a:buChar char="o"/>
            </a:pPr>
            <a:r>
              <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The specific nature of Canada’s fiduciary duty to Indigenous Peoples, especially over reserve land, and the principle of honourable dealing, inform courts on how to assess equitable compensation</a:t>
            </a:r>
          </a:p>
          <a:p>
            <a:pPr marL="742950" marR="0" lvl="1" indent="-285750" algn="just">
              <a:spcBef>
                <a:spcPts val="0"/>
              </a:spcBef>
              <a:spcAft>
                <a:spcPts val="1200"/>
              </a:spcAft>
              <a:buFont typeface="Courier New" panose="02070309020205020404" pitchFamily="49" charset="0"/>
              <a:buChar char="o"/>
            </a:pPr>
            <a:r>
              <a:rPr lang="en-CA" sz="180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Goal</a:t>
            </a:r>
            <a:r>
              <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Reconciliation </a:t>
            </a:r>
          </a:p>
          <a:p>
            <a:pPr marL="742950" marR="0" lvl="1" indent="-285750" algn="just">
              <a:spcBef>
                <a:spcPts val="0"/>
              </a:spcBef>
              <a:spcAft>
                <a:spcPts val="1200"/>
              </a:spcAft>
              <a:buFont typeface="Courier New" panose="02070309020205020404" pitchFamily="49" charset="0"/>
              <a:buChar char="o"/>
            </a:pPr>
            <a:r>
              <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Fiduciary duty in a case involving land requires “loyalty, good faith, full disclosure and, where reserve land is involved, the protection of the First Nation’s quasi-proprietary interest from exploitation” (para 64)</a:t>
            </a:r>
          </a:p>
        </p:txBody>
      </p:sp>
    </p:spTree>
    <p:extLst>
      <p:ext uri="{BB962C8B-B14F-4D97-AF65-F5344CB8AC3E}">
        <p14:creationId xmlns:p14="http://schemas.microsoft.com/office/powerpoint/2010/main" val="154507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lstStyle/>
          <a:p>
            <a:r>
              <a:rPr lang="fr-CA" dirty="0"/>
              <a:t>2. Strategic </a:t>
            </a:r>
            <a:r>
              <a:rPr lang="fr-CA" dirty="0" err="1"/>
              <a:t>considerations</a:t>
            </a:r>
            <a:r>
              <a:rPr lang="fr-CA" dirty="0"/>
              <a:t> in </a:t>
            </a:r>
            <a:r>
              <a:rPr lang="fr-CA" dirty="0" err="1"/>
              <a:t>Indigenous</a:t>
            </a:r>
            <a:r>
              <a:rPr lang="fr-CA" dirty="0"/>
              <a:t> </a:t>
            </a:r>
            <a:r>
              <a:rPr lang="fr-CA" dirty="0" err="1"/>
              <a:t>rights</a:t>
            </a:r>
            <a:r>
              <a:rPr lang="fr-CA" dirty="0"/>
              <a:t> </a:t>
            </a:r>
            <a:r>
              <a:rPr lang="fr-CA" dirty="0" err="1"/>
              <a:t>litigation</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fontScale="92500" lnSpcReduction="20000"/>
          </a:bodyPr>
          <a:lstStyle/>
          <a:p>
            <a:pPr marL="0" indent="0">
              <a:buNone/>
            </a:pPr>
            <a:r>
              <a:rPr lang="en-CA" sz="2600" b="1" i="1" dirty="0">
                <a:effectLst/>
                <a:latin typeface="Arial" panose="020B0604020202020204" pitchFamily="34" charset="0"/>
                <a:ea typeface="Arial" panose="020B0604020202020204" pitchFamily="34" charset="0"/>
                <a:cs typeface="Times New Roman" panose="02020603050405020304" pitchFamily="18" charset="0"/>
              </a:rPr>
              <a:t>Southwind v. Canada</a:t>
            </a:r>
            <a:r>
              <a:rPr lang="en-CA" sz="2600" b="1" dirty="0">
                <a:effectLst/>
                <a:latin typeface="Arial" panose="020B0604020202020204" pitchFamily="34" charset="0"/>
                <a:ea typeface="Arial" panose="020B0604020202020204" pitchFamily="34" charset="0"/>
                <a:cs typeface="Times New Roman" panose="02020603050405020304" pitchFamily="18" charset="0"/>
              </a:rPr>
              <a:t> (cont’d)</a:t>
            </a:r>
          </a:p>
          <a:p>
            <a:pPr marL="0" indent="0">
              <a:buNone/>
            </a:pPr>
            <a:endParaRPr lang="en-CA" sz="2000" dirty="0">
              <a:cs typeface="Times New Roman" panose="02020603050405020304" pitchFamily="18" charset="0"/>
            </a:endParaRPr>
          </a:p>
          <a:p>
            <a:pPr marL="0" marR="0" indent="0" algn="just">
              <a:spcBef>
                <a:spcPts val="0"/>
              </a:spcBef>
              <a:spcAft>
                <a:spcPts val="0"/>
              </a:spcAft>
              <a:buNone/>
            </a:pPr>
            <a:r>
              <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Majority (Karakatsanis J.)</a:t>
            </a:r>
            <a:endPar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spcBef>
                <a:spcPts val="0"/>
              </a:spcBef>
              <a:spcAft>
                <a:spcPts val="1200"/>
              </a:spcAft>
              <a:buNone/>
            </a:pPr>
            <a:endPar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just">
              <a:spcBef>
                <a:spcPts val="0"/>
              </a:spcBef>
              <a:spcAft>
                <a:spcPts val="1200"/>
              </a:spcAft>
              <a:buNone/>
            </a:pPr>
            <a:r>
              <a:rPr lang="en-CA" sz="19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Principles of Equitable Compensation:</a:t>
            </a:r>
          </a:p>
          <a:p>
            <a:pPr marL="742950" marR="0" lvl="1" indent="-285750" algn="just">
              <a:spcBef>
                <a:spcPts val="0"/>
              </a:spcBef>
              <a:spcAft>
                <a:spcPts val="1200"/>
              </a:spcAft>
              <a:buFont typeface="Courier New" panose="02070309020205020404" pitchFamily="49" charset="0"/>
              <a:buChar char="o"/>
            </a:pPr>
            <a:r>
              <a:rPr lang="en-CA" sz="190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Defining the fiduciary relationship</a:t>
            </a:r>
            <a:r>
              <a:rPr lang="en-CA" sz="19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Though a fiduciary relationship is different than a traditional trust relationship, breach of that relationship is akin to breach of a trust relationship (para 67). Its main aim is to restore the actual value of the thing lost through the fiduciary relationship (para 69).</a:t>
            </a:r>
          </a:p>
          <a:p>
            <a:pPr marL="742950" marR="0" lvl="1" indent="-285750" algn="just">
              <a:spcBef>
                <a:spcPts val="0"/>
              </a:spcBef>
              <a:spcAft>
                <a:spcPts val="1200"/>
              </a:spcAft>
              <a:buFont typeface="Courier New" panose="02070309020205020404" pitchFamily="49" charset="0"/>
              <a:buChar char="o"/>
            </a:pPr>
            <a:r>
              <a:rPr lang="en-CA" sz="190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Causation</a:t>
            </a:r>
            <a:r>
              <a:rPr lang="en-CA" sz="19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The fiduciary breach must have caused the FN’s lost opportunity (para 70). Equity compensates the plaintiff not only for the actual loss but also for the </a:t>
            </a:r>
            <a:r>
              <a:rPr lang="en-CA" sz="190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loss of opportunity</a:t>
            </a:r>
            <a:r>
              <a:rPr lang="en-CA" sz="19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The majority is also careful to remind us that foreseeability does not apply in the assessment of the breach of fiduciary duty.</a:t>
            </a:r>
          </a:p>
          <a:p>
            <a:pPr marL="742950" marR="0" lvl="1" indent="-285750" algn="just">
              <a:spcBef>
                <a:spcPts val="0"/>
              </a:spcBef>
              <a:spcAft>
                <a:spcPts val="1200"/>
              </a:spcAft>
              <a:buFont typeface="Courier New" panose="02070309020205020404" pitchFamily="49" charset="0"/>
              <a:buChar char="o"/>
            </a:pPr>
            <a:r>
              <a:rPr lang="en-CA" sz="190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Equitable Presumptions</a:t>
            </a:r>
            <a:r>
              <a:rPr lang="en-CA" sz="19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Equity presumes that the FN would have made the most favourable (or profitable) use of the property. </a:t>
            </a:r>
            <a:r>
              <a:rPr lang="en-CA" sz="19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 Courts must assess </a:t>
            </a:r>
            <a:r>
              <a:rPr lang="en-CA" sz="19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the FN’s </a:t>
            </a:r>
            <a:r>
              <a:rPr lang="en-CA" sz="190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loss of opportunity</a:t>
            </a:r>
            <a:r>
              <a:rPr lang="en-CA" sz="19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CA" sz="19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7366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8005C-9358-B8E5-CE3B-4158F1855C6E}"/>
              </a:ext>
            </a:extLst>
          </p:cNvPr>
          <p:cNvSpPr>
            <a:spLocks noGrp="1"/>
          </p:cNvSpPr>
          <p:nvPr>
            <p:ph type="title"/>
          </p:nvPr>
        </p:nvSpPr>
        <p:spPr/>
        <p:txBody>
          <a:bodyPr/>
          <a:lstStyle/>
          <a:p>
            <a:r>
              <a:rPr lang="fr-CA" dirty="0"/>
              <a:t>2. Strategic </a:t>
            </a:r>
            <a:r>
              <a:rPr lang="fr-CA" dirty="0" err="1"/>
              <a:t>considerations</a:t>
            </a:r>
            <a:r>
              <a:rPr lang="fr-CA" dirty="0"/>
              <a:t> in </a:t>
            </a:r>
            <a:r>
              <a:rPr lang="fr-CA" dirty="0" err="1"/>
              <a:t>Indigenous</a:t>
            </a:r>
            <a:r>
              <a:rPr lang="fr-CA" dirty="0"/>
              <a:t> </a:t>
            </a:r>
            <a:r>
              <a:rPr lang="fr-CA" dirty="0" err="1"/>
              <a:t>rights</a:t>
            </a:r>
            <a:r>
              <a:rPr lang="fr-CA" dirty="0"/>
              <a:t> </a:t>
            </a:r>
            <a:r>
              <a:rPr lang="fr-CA" dirty="0" err="1"/>
              <a:t>litigation</a:t>
            </a:r>
            <a:endParaRPr lang="en-CA" dirty="0"/>
          </a:p>
        </p:txBody>
      </p:sp>
      <p:sp>
        <p:nvSpPr>
          <p:cNvPr id="3" name="Espace réservé du contenu 2">
            <a:extLst>
              <a:ext uri="{FF2B5EF4-FFF2-40B4-BE49-F238E27FC236}">
                <a16:creationId xmlns:a16="http://schemas.microsoft.com/office/drawing/2014/main" id="{E6B7EEC9-3009-C11D-4FF7-B002AF3FBBA2}"/>
              </a:ext>
            </a:extLst>
          </p:cNvPr>
          <p:cNvSpPr>
            <a:spLocks noGrp="1"/>
          </p:cNvSpPr>
          <p:nvPr>
            <p:ph idx="1"/>
          </p:nvPr>
        </p:nvSpPr>
        <p:spPr/>
        <p:txBody>
          <a:bodyPr>
            <a:normAutofit fontScale="92500" lnSpcReduction="10000"/>
          </a:bodyPr>
          <a:lstStyle/>
          <a:p>
            <a:pPr marL="0" indent="0">
              <a:buNone/>
            </a:pPr>
            <a:r>
              <a:rPr lang="en-CA" sz="2600" b="1" i="1" dirty="0">
                <a:effectLst/>
                <a:latin typeface="Arial" panose="020B0604020202020204" pitchFamily="34" charset="0"/>
                <a:ea typeface="Arial" panose="020B0604020202020204" pitchFamily="34" charset="0"/>
                <a:cs typeface="Times New Roman" panose="02020603050405020304" pitchFamily="18" charset="0"/>
              </a:rPr>
              <a:t>Southwind v. Canada</a:t>
            </a:r>
            <a:r>
              <a:rPr lang="en-CA" sz="2600" b="1" dirty="0">
                <a:effectLst/>
                <a:latin typeface="Arial" panose="020B0604020202020204" pitchFamily="34" charset="0"/>
                <a:ea typeface="Arial" panose="020B0604020202020204" pitchFamily="34" charset="0"/>
                <a:cs typeface="Times New Roman" panose="02020603050405020304" pitchFamily="18" charset="0"/>
              </a:rPr>
              <a:t> (cont’d)</a:t>
            </a:r>
          </a:p>
          <a:p>
            <a:pPr marL="0" indent="0">
              <a:buNone/>
            </a:pPr>
            <a:endParaRPr lang="en-CA" sz="2000" dirty="0">
              <a:cs typeface="Times New Roman" panose="02020603050405020304" pitchFamily="18" charset="0"/>
            </a:endParaRPr>
          </a:p>
          <a:p>
            <a:pPr marL="0" marR="0" indent="0" algn="just">
              <a:spcBef>
                <a:spcPts val="0"/>
              </a:spcBef>
              <a:spcAft>
                <a:spcPts val="0"/>
              </a:spcAft>
              <a:buNone/>
            </a:pPr>
            <a:r>
              <a:rPr lang="en-CA" sz="1800" b="1"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Majority (Karakatsanis J.)</a:t>
            </a:r>
            <a:endPar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spcBef>
                <a:spcPts val="0"/>
              </a:spcBef>
              <a:spcAft>
                <a:spcPts val="1200"/>
              </a:spcAft>
              <a:buNone/>
            </a:pPr>
            <a:endParaRPr lang="en-CA" sz="18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just">
              <a:spcBef>
                <a:spcPts val="0"/>
              </a:spcBef>
              <a:spcAft>
                <a:spcPts val="1200"/>
              </a:spcAft>
              <a:buNone/>
            </a:pPr>
            <a:r>
              <a:rPr lang="en-CA" sz="1900" dirty="0">
                <a:solidFill>
                  <a:schemeClr val="accent1"/>
                </a:solidFill>
                <a:cs typeface="Times New Roman" panose="02020603050405020304" pitchFamily="18" charset="0"/>
              </a:rPr>
              <a:t>Application</a:t>
            </a:r>
          </a:p>
          <a:p>
            <a:pPr marL="342900" marR="0" lvl="0" indent="-342900" algn="just">
              <a:spcBef>
                <a:spcPts val="0"/>
              </a:spcBef>
              <a:spcAft>
                <a:spcPts val="1200"/>
              </a:spcAft>
              <a:buFont typeface="Arial" panose="020B0604020202020204" pitchFamily="34" charset="0"/>
              <a:buChar char="-"/>
            </a:pPr>
            <a:r>
              <a:rPr lang="en-CA" sz="19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TJ’s main error was to use the principles of </a:t>
            </a:r>
            <a:r>
              <a:rPr lang="en-CA" sz="1900" b="0" i="1"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expropriation law</a:t>
            </a:r>
            <a:r>
              <a:rPr lang="en-CA" sz="19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rather than that of </a:t>
            </a:r>
            <a:r>
              <a:rPr lang="en-CA" sz="1900" b="0" i="1"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fiduciary duties</a:t>
            </a:r>
            <a:r>
              <a:rPr lang="en-CA" sz="19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to determine the extent of the compensation</a:t>
            </a:r>
          </a:p>
          <a:p>
            <a:pPr marL="342900" marR="0" lvl="0" indent="-342900" algn="just">
              <a:spcBef>
                <a:spcPts val="0"/>
              </a:spcBef>
              <a:spcAft>
                <a:spcPts val="1200"/>
              </a:spcAft>
              <a:buFont typeface="Arial" panose="020B0604020202020204" pitchFamily="34" charset="0"/>
              <a:buChar char="-"/>
            </a:pPr>
            <a:r>
              <a:rPr lang="en-CA" sz="1900" b="0" u="sng"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Value of the loss</a:t>
            </a:r>
            <a:r>
              <a:rPr lang="en-CA" sz="19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 Instead of applying a hypothetical revenue-sharing agreement that the parties could have agreed upon, the majority turns to principles of equitable compensation as outlined before. The FN was entitled to compensation for:</a:t>
            </a:r>
          </a:p>
          <a:p>
            <a:pPr marL="742950" marR="0" lvl="1" indent="-285750" algn="just">
              <a:spcBef>
                <a:spcPts val="0"/>
              </a:spcBef>
              <a:spcAft>
                <a:spcPts val="1200"/>
              </a:spcAft>
              <a:buFont typeface="Courier New" panose="02070309020205020404" pitchFamily="49" charset="0"/>
              <a:buChar char="o"/>
            </a:pPr>
            <a:r>
              <a:rPr lang="en-CA" sz="19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The lost opportunity to negotiate a peaceful surrender</a:t>
            </a:r>
          </a:p>
          <a:p>
            <a:pPr marL="742950" marR="0" lvl="1" indent="-285750" algn="just">
              <a:spcBef>
                <a:spcPts val="0"/>
              </a:spcBef>
              <a:spcAft>
                <a:spcPts val="1200"/>
              </a:spcAft>
              <a:buFont typeface="Courier New" panose="02070309020205020404" pitchFamily="49" charset="0"/>
              <a:buChar char="o"/>
            </a:pPr>
            <a:r>
              <a:rPr lang="en-CA" sz="19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The value of the flooded land in 1929</a:t>
            </a:r>
          </a:p>
          <a:p>
            <a:pPr marL="342900" marR="0" lvl="0" indent="-342900" algn="just">
              <a:spcBef>
                <a:spcPts val="0"/>
              </a:spcBef>
              <a:spcAft>
                <a:spcPts val="1200"/>
              </a:spcAft>
              <a:buFont typeface="Arial" panose="020B0604020202020204" pitchFamily="34" charset="0"/>
              <a:buChar char="-"/>
            </a:pPr>
            <a:r>
              <a:rPr lang="en-CA" sz="19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The </a:t>
            </a:r>
            <a:r>
              <a:rPr lang="en-CA" sz="1900" b="0" dirty="0">
                <a:solidFill>
                  <a:schemeClr val="accent1"/>
                </a:solidFill>
                <a:ea typeface="Times New Roman" panose="02020603050405020304" pitchFamily="18" charset="0"/>
                <a:cs typeface="Times New Roman" panose="02020603050405020304" pitchFamily="18" charset="0"/>
              </a:rPr>
              <a:t>c</a:t>
            </a:r>
            <a:r>
              <a:rPr lang="en-CA" sz="1900" b="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rPr>
              <a:t>ase is sent back to the FC for reassessment of the equitable compensation</a:t>
            </a:r>
          </a:p>
        </p:txBody>
      </p:sp>
    </p:spTree>
    <p:extLst>
      <p:ext uri="{BB962C8B-B14F-4D97-AF65-F5344CB8AC3E}">
        <p14:creationId xmlns:p14="http://schemas.microsoft.com/office/powerpoint/2010/main" val="2962338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Thème Office">
  <a:themeElements>
    <a:clrScheme name="Langlois">
      <a:dk1>
        <a:srgbClr val="3F3F3F"/>
      </a:dk1>
      <a:lt1>
        <a:sysClr val="window" lastClr="FFFFFF"/>
      </a:lt1>
      <a:dk2>
        <a:srgbClr val="A1A2A4"/>
      </a:dk2>
      <a:lt2>
        <a:srgbClr val="FFFEC9"/>
      </a:lt2>
      <a:accent1>
        <a:srgbClr val="687F93"/>
      </a:accent1>
      <a:accent2>
        <a:srgbClr val="FFFEC9"/>
      </a:accent2>
      <a:accent3>
        <a:srgbClr val="687F93"/>
      </a:accent3>
      <a:accent4>
        <a:srgbClr val="FF0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F74B3A1318C74A865CB7F474A1FC12" ma:contentTypeVersion="16" ma:contentTypeDescription="Create a new document." ma:contentTypeScope="" ma:versionID="9b7f5e0f3eedb21ab0166fcfcc049d5f">
  <xsd:schema xmlns:xsd="http://www.w3.org/2001/XMLSchema" xmlns:xs="http://www.w3.org/2001/XMLSchema" xmlns:p="http://schemas.microsoft.com/office/2006/metadata/properties" xmlns:ns2="2c0ed7f6-7069-49b8-aa6a-8bf403210c60" xmlns:ns3="e76e747e-5d7a-4124-907d-94874cefd736" targetNamespace="http://schemas.microsoft.com/office/2006/metadata/properties" ma:root="true" ma:fieldsID="a5c6c0c86fd0245ee1c378e50f451a2b" ns2:_="" ns3:_="">
    <xsd:import namespace="2c0ed7f6-7069-49b8-aa6a-8bf403210c60"/>
    <xsd:import namespace="e76e747e-5d7a-4124-907d-94874cefd73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0ed7f6-7069-49b8-aa6a-8bf403210c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c5e3d6f-d01d-474f-abde-51dcf9f4327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76e747e-5d7a-4124-907d-94874cefd73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5eaa4ab-7e4f-469a-a203-2cdc319870d5}" ma:internalName="TaxCatchAll" ma:showField="CatchAllData" ma:web="e76e747e-5d7a-4124-907d-94874cefd73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9BD0A3E-CFA2-4CE0-B906-602E9A427817}"/>
</file>

<file path=customXml/itemProps2.xml><?xml version="1.0" encoding="utf-8"?>
<ds:datastoreItem xmlns:ds="http://schemas.openxmlformats.org/officeDocument/2006/customXml" ds:itemID="{B910A8BE-EAEC-49FB-87D3-9FC25FC622F4}"/>
</file>

<file path=docProps/app.xml><?xml version="1.0" encoding="utf-8"?>
<Properties xmlns="http://schemas.openxmlformats.org/officeDocument/2006/extended-properties" xmlns:vt="http://schemas.openxmlformats.org/officeDocument/2006/docPropsVTypes">
  <TotalTime>435</TotalTime>
  <Words>4816</Words>
  <Application>Microsoft Office PowerPoint</Application>
  <PresentationFormat>Grand écran</PresentationFormat>
  <Paragraphs>394</Paragraphs>
  <Slides>50</Slides>
  <Notes>10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50</vt:i4>
      </vt:variant>
    </vt:vector>
  </HeadingPairs>
  <TitlesOfParts>
    <vt:vector size="56" baseType="lpstr">
      <vt:lpstr>Arial</vt:lpstr>
      <vt:lpstr>Calibri</vt:lpstr>
      <vt:lpstr>Courier New</vt:lpstr>
      <vt:lpstr>Lucida Grande</vt:lpstr>
      <vt:lpstr>Wingdings</vt:lpstr>
      <vt:lpstr>Thème Office</vt:lpstr>
      <vt:lpstr>Indigenous Peoples in Canadian Law: The Years 2020-2022 in Review</vt:lpstr>
      <vt:lpstr>Contents</vt:lpstr>
      <vt:lpstr>1. Introduction</vt:lpstr>
      <vt:lpstr>2. Strategic considerations in Indigenous rights litigation</vt:lpstr>
      <vt:lpstr>2. Strategic considerations in Indigenous rights litigation</vt:lpstr>
      <vt:lpstr>2. Strategic considerations in Indigenous rights litigation</vt:lpstr>
      <vt:lpstr>2. Strategic considerations in Indigenous rights litigation</vt:lpstr>
      <vt:lpstr>2. Strategic considerations in Indigenous rights litigation</vt:lpstr>
      <vt:lpstr>2. Strategic considerations in Indigenous rights litigation</vt:lpstr>
      <vt:lpstr>2. Strategic considerations in Indigenous rights litigation</vt:lpstr>
      <vt:lpstr>2. Strategic considerations in Indigenous rights litigation</vt:lpstr>
      <vt:lpstr>2. Strategic considerations in Indigenous rights litigation</vt:lpstr>
      <vt:lpstr>2. Strategic considerations in Indigenous rights litigation</vt:lpstr>
      <vt:lpstr>2. Strategic considerations in Indigenous rights litigation</vt:lpstr>
      <vt:lpstr>2. Strategic considerations in Indigenous rights litigation</vt:lpstr>
      <vt:lpstr>2. Strategic considerations in Indigenous rights litigation</vt:lpstr>
      <vt:lpstr>2. Strategic considerations in Indigenous rights litigation</vt:lpstr>
      <vt:lpstr>2. Strategic considerations in Indigenous rights litigation</vt:lpstr>
      <vt:lpstr>3. Social acceptability and Indigenous perspectives in decision-making</vt:lpstr>
      <vt:lpstr>3. Social acceptability and Indigenous perspectives in decision-making</vt:lpstr>
      <vt:lpstr>3. Social acceptability and Indigenous perspectives in decision-making</vt:lpstr>
      <vt:lpstr>3. Social acceptability and Indigenous perspectives in decision-making</vt:lpstr>
      <vt:lpstr>3. Social acceptability and Indigenous perspectives in decision-making</vt:lpstr>
      <vt:lpstr>3. Social acceptability and Indigenous perspectives in decision-making</vt:lpstr>
      <vt:lpstr>3. Social acceptability and Indigenous perspectives in decision-making</vt:lpstr>
      <vt:lpstr>3. Social acceptability and Indigenous perspectives in decision-making</vt:lpstr>
      <vt:lpstr>3. Social acceptability and Indigenous perspectives in decision-making</vt:lpstr>
      <vt:lpstr>3. Social acceptability and Indigenous perspectives in decision-making</vt:lpstr>
      <vt:lpstr>3. Social acceptability and Indigenous perspectives in decision-making</vt:lpstr>
      <vt:lpstr>4. Indigenous identities and colonial borders</vt:lpstr>
      <vt:lpstr>4. Indigenous identities and colonial borders</vt:lpstr>
      <vt:lpstr>4. Indigenous identities and colonial borders</vt:lpstr>
      <vt:lpstr>4. Indigenous identities and colonial borders</vt:lpstr>
      <vt:lpstr>4. Indigenous identities and colonial borders</vt:lpstr>
      <vt:lpstr>4. Indigenous identities and colonial borders</vt:lpstr>
      <vt:lpstr>4. Indigenous identities and colonial borders</vt:lpstr>
      <vt:lpstr>4. Indigenous identities and colonial borders</vt:lpstr>
      <vt:lpstr>4. Indigenous identities and colonial borders</vt:lpstr>
      <vt:lpstr>4. Indigenous identities and colonial borders</vt:lpstr>
      <vt:lpstr>4. Indigenous identities and colonial borders</vt:lpstr>
      <vt:lpstr>4. Indigenous identities and colonial borders</vt:lpstr>
      <vt:lpstr>5. What to expect in the next 12 months?</vt:lpstr>
      <vt:lpstr>5. What to expect in the next 12 months?</vt:lpstr>
      <vt:lpstr>5. What to expect in the next 12 months?</vt:lpstr>
      <vt:lpstr>5. What to expect in the next 12 months?</vt:lpstr>
      <vt:lpstr>5. What to expect in the next 12 months?</vt:lpstr>
      <vt:lpstr>5. What to expect in the next 12 months?</vt:lpstr>
      <vt:lpstr>5. What to expect in the next 12 months?</vt:lpstr>
      <vt:lpstr>6. CONCLUSION / QUESTIONS?</vt:lpstr>
      <vt:lpstr> ᓇᑯᕐᒦᒃ! NAKURMIIK! THANK YOU! MERCI!  </vt:lpstr>
    </vt:vector>
  </TitlesOfParts>
  <Company>Langlois avocats S.E.N.C.R.L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Bourget, Danielle</dc:creator>
  <cp:lastModifiedBy>Briand, Caroline</cp:lastModifiedBy>
  <cp:revision>22</cp:revision>
  <dcterms:created xsi:type="dcterms:W3CDTF">2019-09-18T14:39:34Z</dcterms:created>
  <dcterms:modified xsi:type="dcterms:W3CDTF">2022-11-21T04:23:44Z</dcterms:modified>
</cp:coreProperties>
</file>