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8" r:id="rId61"/>
    <p:sldId id="315" r:id="rId62"/>
    <p:sldId id="317" r:id="rId63"/>
  </p:sldIdLst>
  <p:sldSz cx="9144000" cy="5143500" type="screen16x9"/>
  <p:notesSz cx="6858000" cy="9144000"/>
  <p:embeddedFontLst>
    <p:embeddedFont>
      <p:font typeface="Roboto" panose="02000000000000000000" pitchFamily="2"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5" d="100"/>
          <a:sy n="155" d="100"/>
        </p:scale>
        <p:origin x="354"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Smith" userId="30e4f9f6-374e-4338-85d8-7d6e7953eb91" providerId="ADAL" clId="{E71A4D53-1B2C-4567-AEE7-8FEA86B1FCC3}"/>
    <pc:docChg chg="modSld">
      <pc:chgData name="Joanne Smith" userId="30e4f9f6-374e-4338-85d8-7d6e7953eb91" providerId="ADAL" clId="{E71A4D53-1B2C-4567-AEE7-8FEA86B1FCC3}" dt="2024-02-28T15:13:55.130" v="0" actId="20577"/>
      <pc:docMkLst>
        <pc:docMk/>
      </pc:docMkLst>
      <pc:sldChg chg="modSp mod">
        <pc:chgData name="Joanne Smith" userId="30e4f9f6-374e-4338-85d8-7d6e7953eb91" providerId="ADAL" clId="{E71A4D53-1B2C-4567-AEE7-8FEA86B1FCC3}" dt="2024-02-28T15:13:55.130" v="0" actId="20577"/>
        <pc:sldMkLst>
          <pc:docMk/>
          <pc:sldMk cId="1233179226" sldId="317"/>
        </pc:sldMkLst>
        <pc:spChg chg="mod">
          <ac:chgData name="Joanne Smith" userId="30e4f9f6-374e-4338-85d8-7d6e7953eb91" providerId="ADAL" clId="{E71A4D53-1B2C-4567-AEE7-8FEA86B1FCC3}" dt="2024-02-28T15:13:55.130" v="0" actId="20577"/>
          <ac:spMkLst>
            <pc:docMk/>
            <pc:sldMk cId="1233179226" sldId="317"/>
            <ac:spMk id="366" creationId="{2FBDC701-D007-7388-2F72-88E97E3B4B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98309d5fb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98309d5fb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f1c60de243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f1c60de24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b855b5ba74_0_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b855b5ba74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chemeClr val="dk1"/>
                </a:solidFill>
                <a:latin typeface="Roboto"/>
                <a:ea typeface="Roboto"/>
                <a:cs typeface="Roboto"/>
                <a:sym typeface="Roboto"/>
              </a:rPr>
              <a:t>As the list of Nunavut-specific statutes to review and examine has changed to reflect legislative amendments, the number of statutes has fluctuated: </a:t>
            </a:r>
            <a:endParaRPr sz="1050">
              <a:solidFill>
                <a:schemeClr val="dk1"/>
              </a:solidFill>
              <a:latin typeface="Roboto"/>
              <a:ea typeface="Roboto"/>
              <a:cs typeface="Roboto"/>
              <a:sym typeface="Roboto"/>
            </a:endParaRPr>
          </a:p>
          <a:p>
            <a:pPr marL="457200" lvl="0" indent="-295275" algn="l" rtl="0">
              <a:lnSpc>
                <a:spcPct val="115000"/>
              </a:lnSpc>
              <a:spcBef>
                <a:spcPts val="1100"/>
              </a:spcBef>
              <a:spcAft>
                <a:spcPts val="0"/>
              </a:spcAft>
              <a:buClr>
                <a:schemeClr val="dk1"/>
              </a:buClr>
              <a:buSzPts val="1050"/>
              <a:buFont typeface="Roboto"/>
              <a:buChar char="●"/>
            </a:pPr>
            <a:r>
              <a:rPr lang="en" sz="1050">
                <a:solidFill>
                  <a:schemeClr val="dk1"/>
                </a:solidFill>
                <a:latin typeface="Roboto"/>
                <a:ea typeface="Roboto"/>
                <a:cs typeface="Roboto"/>
                <a:sym typeface="Roboto"/>
              </a:rPr>
              <a:t>in 2000, the list consisted of 30 statutes; </a:t>
            </a:r>
            <a:endParaRPr sz="1050">
              <a:solidFill>
                <a:schemeClr val="dk1"/>
              </a:solidFill>
              <a:latin typeface="Roboto"/>
              <a:ea typeface="Roboto"/>
              <a:cs typeface="Roboto"/>
              <a:sym typeface="Roboto"/>
            </a:endParaRPr>
          </a:p>
          <a:p>
            <a:pPr marL="457200" lvl="0" indent="-295275" algn="l" rtl="0">
              <a:lnSpc>
                <a:spcPct val="115000"/>
              </a:lnSpc>
              <a:spcBef>
                <a:spcPts val="0"/>
              </a:spcBef>
              <a:spcAft>
                <a:spcPts val="0"/>
              </a:spcAft>
              <a:buClr>
                <a:schemeClr val="dk1"/>
              </a:buClr>
              <a:buSzPts val="1050"/>
              <a:buFont typeface="Roboto"/>
              <a:buChar char="●"/>
            </a:pPr>
            <a:r>
              <a:rPr lang="en" sz="1050">
                <a:solidFill>
                  <a:schemeClr val="dk1"/>
                </a:solidFill>
                <a:latin typeface="Roboto"/>
                <a:ea typeface="Roboto"/>
                <a:cs typeface="Roboto"/>
                <a:sym typeface="Roboto"/>
              </a:rPr>
              <a:t>in 2019, 106 statutes; and </a:t>
            </a:r>
            <a:endParaRPr sz="1050">
              <a:solidFill>
                <a:schemeClr val="dk1"/>
              </a:solidFill>
              <a:latin typeface="Roboto"/>
              <a:ea typeface="Roboto"/>
              <a:cs typeface="Roboto"/>
              <a:sym typeface="Roboto"/>
            </a:endParaRPr>
          </a:p>
          <a:p>
            <a:pPr marL="457200" lvl="0" indent="-295275" algn="l" rtl="0">
              <a:lnSpc>
                <a:spcPct val="115000"/>
              </a:lnSpc>
              <a:spcBef>
                <a:spcPts val="0"/>
              </a:spcBef>
              <a:spcAft>
                <a:spcPts val="0"/>
              </a:spcAft>
              <a:buClr>
                <a:schemeClr val="dk1"/>
              </a:buClr>
              <a:buSzPts val="1050"/>
              <a:buFont typeface="Roboto"/>
              <a:buChar char="●"/>
            </a:pPr>
            <a:r>
              <a:rPr lang="en" sz="1050">
                <a:solidFill>
                  <a:schemeClr val="dk1"/>
                </a:solidFill>
                <a:latin typeface="Roboto"/>
                <a:ea typeface="Roboto"/>
                <a:cs typeface="Roboto"/>
                <a:sym typeface="Roboto"/>
              </a:rPr>
              <a:t>in 2022, 66 statutes.</a:t>
            </a:r>
            <a:endParaRPr sz="1050">
              <a:solidFill>
                <a:schemeClr val="dk1"/>
              </a:solidFill>
              <a:latin typeface="Roboto"/>
              <a:ea typeface="Roboto"/>
              <a:cs typeface="Roboto"/>
              <a:sym typeface="Roboto"/>
            </a:endParaRPr>
          </a:p>
          <a:p>
            <a:pPr marL="0" lvl="0" indent="0" algn="l" rtl="0">
              <a:lnSpc>
                <a:spcPct val="115000"/>
              </a:lnSpc>
              <a:spcBef>
                <a:spcPts val="1100"/>
              </a:spcBef>
              <a:spcAft>
                <a:spcPts val="0"/>
              </a:spcAft>
              <a:buClr>
                <a:schemeClr val="dk1"/>
              </a:buClr>
              <a:buSzPts val="1100"/>
              <a:buFont typeface="Arial"/>
              <a:buNone/>
            </a:pPr>
            <a:r>
              <a:rPr lang="en" sz="1050">
                <a:solidFill>
                  <a:schemeClr val="dk1"/>
                </a:solidFill>
                <a:latin typeface="Roboto"/>
                <a:ea typeface="Roboto"/>
                <a:cs typeface="Roboto"/>
                <a:sym typeface="Roboto"/>
              </a:rPr>
              <a:t>The most recent list of statutes can be found here: https://www.lawsociety.nu.ca/en/bar-admission-course-and-examinations</a:t>
            </a:r>
            <a:endParaRPr sz="105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EA9999"/>
              </a:highlight>
            </a:endParaRPr>
          </a:p>
          <a:p>
            <a:pPr marL="0" lvl="0" indent="0" algn="l" rtl="0">
              <a:spcBef>
                <a:spcPts val="0"/>
              </a:spcBef>
              <a:spcAft>
                <a:spcPts val="0"/>
              </a:spcAft>
              <a:buNone/>
            </a:pPr>
            <a:r>
              <a:rPr lang="en" sz="1050" i="1">
                <a:solidFill>
                  <a:schemeClr val="dk1"/>
                </a:solidFill>
                <a:highlight>
                  <a:srgbClr val="EA9999"/>
                </a:highlight>
                <a:latin typeface="Roboto"/>
                <a:ea typeface="Roboto"/>
                <a:cs typeface="Roboto"/>
                <a:sym typeface="Roboto"/>
              </a:rPr>
              <a:t>*1 star is not very valuable and 10 stars is extremely valuable.</a:t>
            </a:r>
            <a:endParaRPr>
              <a:highlight>
                <a:srgbClr val="EA9999"/>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9a99c7c9e0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9a99c7c9e0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bc85b6893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bc85b689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c85b6893a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bc85b6893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f1c60de243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f1c60de24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f1c60de243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f1c60de24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b7955b7edb_1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b7955b7edb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b7955b7edb_1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b7955b7edb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f1c60de243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f1c60de24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b7955b7edb_1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b7955b7edb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b7955b7edb_1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b7955b7edb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f1c60de243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f1c60de243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b7955b7edb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b7955b7edb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b7955b7edb_1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b7955b7edb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Tutoring and additional leave were not available to students-at-law who had to retake a bar admission assessment/special examination or redo a bar admission course during a student-at-law’s articles of clerkship.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b7955b7edb_1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b7955b7edb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f1c60de243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f1c60de24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b7955b7edb_1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b7955b7edb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Focus on the last three points: (1) code of conduct knowledge, (2) character &amp; professional responsibility; and (3) professional ethics.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f1c60de243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f1c60de24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b7bf811590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b7bf811590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f1c60de243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f1c60de24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98309d5fb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98309d5f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f1c60de24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f1c60de24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7bf811590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b7bf811590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b7955b7edb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b7955b7edb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b7955b7edb_1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b7955b7edb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b7955b7edb_1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b7955b7edb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b7955b7edb_1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b7955b7edb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b7955b7edb_1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b7955b7edb_1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95">
                <a:solidFill>
                  <a:srgbClr val="212121"/>
                </a:solidFill>
                <a:latin typeface="Roboto"/>
                <a:ea typeface="Roboto"/>
                <a:cs typeface="Roboto"/>
                <a:sym typeface="Roboto"/>
              </a:rPr>
              <a:t>Were there other competencies and/or qualities you hoped to better develop during CPLED/CPLED PREP?</a:t>
            </a:r>
            <a:endParaRPr sz="1595">
              <a:solidFill>
                <a:srgbClr val="212121"/>
              </a:solidFill>
              <a:latin typeface="Roboto"/>
              <a:ea typeface="Roboto"/>
              <a:cs typeface="Roboto"/>
              <a:sym typeface="Roboto"/>
            </a:endParaRPr>
          </a:p>
          <a:p>
            <a:pPr marL="0" lvl="0" indent="0" algn="l" rtl="0">
              <a:spcBef>
                <a:spcPts val="0"/>
              </a:spcBef>
              <a:spcAft>
                <a:spcPts val="0"/>
              </a:spcAft>
              <a:buNone/>
            </a:pPr>
            <a:endParaRPr sz="1595">
              <a:solidFill>
                <a:srgbClr val="212121"/>
              </a:solidFill>
              <a:latin typeface="Roboto"/>
              <a:ea typeface="Roboto"/>
              <a:cs typeface="Roboto"/>
              <a:sym typeface="Roboto"/>
            </a:endParaRPr>
          </a:p>
          <a:p>
            <a:pPr marL="457200" lvl="0" indent="-292100" algn="l" rtl="0">
              <a:lnSpc>
                <a:spcPct val="115000"/>
              </a:lnSpc>
              <a:spcBef>
                <a:spcPts val="0"/>
              </a:spcBef>
              <a:spcAft>
                <a:spcPts val="0"/>
              </a:spcAft>
              <a:buClr>
                <a:srgbClr val="595959"/>
              </a:buClr>
              <a:buSzPts val="1000"/>
              <a:buChar char="●"/>
            </a:pPr>
            <a:r>
              <a:rPr lang="en" sz="1000" i="1">
                <a:solidFill>
                  <a:srgbClr val="595959"/>
                </a:solidFill>
              </a:rPr>
              <a:t>“hoped for more Nunavut-specific materials in the bar admission course”</a:t>
            </a:r>
            <a:endParaRPr sz="1000" i="1">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i="1">
                <a:solidFill>
                  <a:srgbClr val="595959"/>
                </a:solidFill>
              </a:rPr>
              <a:t>“applying Nunavut laws”</a:t>
            </a:r>
            <a:endParaRPr sz="1000" i="1">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i="1">
                <a:solidFill>
                  <a:srgbClr val="595959"/>
                </a:solidFill>
              </a:rPr>
              <a:t>“skills needed for government lawyers. Given NU's context, the biggest employers of lawyers are the GN, PPSC and LSB. CPLED's context is heavily based on private practice which is not always applicable when practicing law in the mentioned institutions.”</a:t>
            </a:r>
            <a:endParaRPr sz="1000" i="1">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i="1">
                <a:solidFill>
                  <a:srgbClr val="595959"/>
                </a:solidFill>
              </a:rPr>
              <a:t>“client interviews”</a:t>
            </a:r>
            <a:endParaRPr sz="1000" i="1">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i="1">
                <a:solidFill>
                  <a:srgbClr val="595959"/>
                </a:solidFill>
              </a:rPr>
              <a:t>“hoped to develop actual practical skills. In reality it sucked half the time I could have been working on articling tasks where I was genuinely learning to complete busy work. Materials lacked cohesion and were at times incoherent. The organization of materials was abysmal. As an example information required to complete assignments was in 3 different places on the platform (rubric, manual, module itself and at time other documents) making it virtually inaccessible. Assignments did not provide sufficient information, and clarifying questions were not permitted. uch of the material was covered in law school. There were also inaccuracies in materials. Further, for all the lip service about diversity, it was clear that this course was written by and for a very narrow group of people.”</a:t>
            </a:r>
            <a:endParaRPr sz="1000" i="1">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i="1">
                <a:solidFill>
                  <a:srgbClr val="595959"/>
                </a:solidFill>
              </a:rPr>
              <a:t>“more Nunavut specific competencies and qualities would have been ideal.”</a:t>
            </a:r>
            <a:endParaRPr sz="1000" i="1">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i="1">
                <a:solidFill>
                  <a:srgbClr val="595959"/>
                </a:solidFill>
              </a:rPr>
              <a:t>“did like CPLED PREP's emphasis on code of conduct and ethics.”</a:t>
            </a:r>
            <a:endParaRPr sz="1000" i="1">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i="1">
                <a:solidFill>
                  <a:srgbClr val="595959"/>
                </a:solidFill>
              </a:rPr>
              <a:t>“cultural relevance was weak.”</a:t>
            </a:r>
            <a:endParaRPr sz="1000" i="1">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i="1">
                <a:solidFill>
                  <a:srgbClr val="595959"/>
                </a:solidFill>
              </a:rPr>
              <a:t>“I felt like it was all stuff we learned in law school... it made me feel like why the heck am I just redoing law school with more stress in the fact that I knew I couldn't even get through the first foundation modules.”</a:t>
            </a:r>
            <a:endParaRPr sz="1000" i="1">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i="1">
                <a:solidFill>
                  <a:srgbClr val="595959"/>
                </a:solidFill>
              </a:rPr>
              <a:t>“more tips/exercises using Canlii for searching cases. More tips/exercises on court etiquette/rules.”</a:t>
            </a:r>
            <a:endParaRPr sz="1000" i="1">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i="1">
                <a:solidFill>
                  <a:srgbClr val="595959"/>
                </a:solidFill>
              </a:rPr>
              <a:t>“practical application of standard forms and court procedure”</a:t>
            </a:r>
            <a:endParaRPr sz="1000" i="1">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i="1">
                <a:solidFill>
                  <a:srgbClr val="595959"/>
                </a:solidFill>
              </a:rPr>
              <a:t>“all the available resources were very helpful.”</a:t>
            </a:r>
            <a:endParaRPr sz="1000" i="1">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i="1">
                <a:solidFill>
                  <a:srgbClr val="595959"/>
                </a:solidFill>
              </a:rPr>
              <a:t>“hoped to gain a better understanding of drafting pleadings within NU but of course at the time of my enrolment I had to choose a southern jurisdiction and follow their Rules of Court. These are definite transferable skills but also were a bit of a hardship/extra hurdle in the process.”</a:t>
            </a:r>
            <a:endParaRPr sz="10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f1c60de243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f1c60de24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b7955b7edb_1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b7955b7ed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b7bf811590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b7bf811590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Total of 9 survey respondents; nobody who responded to the survey identified as Inuk.</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b7955b7edb_1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b7955b7edb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b7955b7edb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b7955b7edb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b7955b7edb_1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b7955b7edb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f1c60de243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f1c60de243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b7955b7edb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b7955b7ed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f1c60de243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f1c60de24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b7955b7ed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b7955b7ed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b7955b7edb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b7955b7edb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f1c60de243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f1c60de243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f1c60de243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f1c60de24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f1c60de24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f1c60de2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b7955b7edb_1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b7955b7edb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f1c60de24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f1c60de24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b7955b7edb_1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b7955b7edb_1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f1c60de24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f1c60de24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b7955b7edb_1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b7955b7edb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f1c60de243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f1c60de24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f1c60de243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f1c60de243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b7955b7edb_1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b7955b7edb_1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f1c60de243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f1c60de24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9a99c7c9e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9a99c7c9e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b7bf811590_1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b7bf811590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only 9 people responded to the survey, mixed results on this question.</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a:extLst>
            <a:ext uri="{FF2B5EF4-FFF2-40B4-BE49-F238E27FC236}">
              <a16:creationId xmlns:a16="http://schemas.microsoft.com/office/drawing/2014/main" id="{37F9272C-3FB7-4F90-092A-30340B2B188A}"/>
            </a:ext>
          </a:extLst>
        </p:cNvPr>
        <p:cNvGrpSpPr/>
        <p:nvPr/>
      </p:nvGrpSpPr>
      <p:grpSpPr>
        <a:xfrm>
          <a:off x="0" y="0"/>
          <a:ext cx="0" cy="0"/>
          <a:chOff x="0" y="0"/>
          <a:chExt cx="0" cy="0"/>
        </a:xfrm>
      </p:grpSpPr>
      <p:sp>
        <p:nvSpPr>
          <p:cNvPr id="368" name="Google Shape;368;g29a99c7c9e0_0_27:notes">
            <a:extLst>
              <a:ext uri="{FF2B5EF4-FFF2-40B4-BE49-F238E27FC236}">
                <a16:creationId xmlns:a16="http://schemas.microsoft.com/office/drawing/2014/main" id="{307DE245-B038-0726-9358-7D484D05E8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9a99c7c9e0_0_27:notes">
            <a:extLst>
              <a:ext uri="{FF2B5EF4-FFF2-40B4-BE49-F238E27FC236}">
                <a16:creationId xmlns:a16="http://schemas.microsoft.com/office/drawing/2014/main" id="{3D4AF292-4038-9870-9720-C7E4462F67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582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f1c60de243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f1c60de24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most popular choice was the first one (“In collaboration with CPLED, develop a Nunavut-specific module as an add-on to CPLED PREP, which would include a final exam or assignment.”)</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a:extLst>
            <a:ext uri="{FF2B5EF4-FFF2-40B4-BE49-F238E27FC236}">
              <a16:creationId xmlns:a16="http://schemas.microsoft.com/office/drawing/2014/main" id="{8705A562-588A-3426-E902-36F4483616DB}"/>
            </a:ext>
          </a:extLst>
        </p:cNvPr>
        <p:cNvGrpSpPr/>
        <p:nvPr/>
      </p:nvGrpSpPr>
      <p:grpSpPr>
        <a:xfrm>
          <a:off x="0" y="0"/>
          <a:ext cx="0" cy="0"/>
          <a:chOff x="0" y="0"/>
          <a:chExt cx="0" cy="0"/>
        </a:xfrm>
      </p:grpSpPr>
      <p:sp>
        <p:nvSpPr>
          <p:cNvPr id="363" name="Google Shape;363;g1f1c60de243_0_52:notes">
            <a:extLst>
              <a:ext uri="{FF2B5EF4-FFF2-40B4-BE49-F238E27FC236}">
                <a16:creationId xmlns:a16="http://schemas.microsoft.com/office/drawing/2014/main" id="{51B8AD4C-53AF-8F75-F479-9AED0C3E51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f1c60de243_0_52:notes">
            <a:extLst>
              <a:ext uri="{FF2B5EF4-FFF2-40B4-BE49-F238E27FC236}">
                <a16:creationId xmlns:a16="http://schemas.microsoft.com/office/drawing/2014/main" id="{FE303998-DAC1-0A4A-3292-7AAA160EF1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0837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f1c60de243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f1c60de243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b7bf811590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b7bf811590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b855b5ba7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b855b5ba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595959"/>
              </a:buClr>
              <a:buSzPts val="1200"/>
              <a:buChar char="●"/>
            </a:pPr>
            <a:r>
              <a:rPr lang="en" sz="1200">
                <a:solidFill>
                  <a:srgbClr val="595959"/>
                </a:solidFill>
              </a:rPr>
              <a:t>2000: LSN’s Membership and Admissions Committee established a three-hour, open-book NSE, divided into two parts – Part A (substantive) and Part B (ethics) – with test takers examined on a list of 30 statutes.</a:t>
            </a:r>
            <a:endParaRPr sz="1200">
              <a:solidFill>
                <a:srgbClr val="595959"/>
              </a:solidFill>
            </a:endParaRPr>
          </a:p>
          <a:p>
            <a:pPr marL="914400" lvl="1" indent="-304800" algn="l" rtl="0">
              <a:lnSpc>
                <a:spcPct val="115000"/>
              </a:lnSpc>
              <a:spcBef>
                <a:spcPts val="0"/>
              </a:spcBef>
              <a:spcAft>
                <a:spcPts val="0"/>
              </a:spcAft>
              <a:buClr>
                <a:srgbClr val="595959"/>
              </a:buClr>
              <a:buSzPts val="1200"/>
              <a:buChar char="○"/>
            </a:pPr>
            <a:r>
              <a:rPr lang="en" sz="1200">
                <a:solidFill>
                  <a:srgbClr val="595959"/>
                </a:solidFill>
              </a:rPr>
              <a:t>The list of statutes was consistently updated since 2000 to reflect legislative amendments.</a:t>
            </a:r>
            <a:endParaRPr sz="1200">
              <a:solidFill>
                <a:srgbClr val="595959"/>
              </a:solidFill>
            </a:endParaRPr>
          </a:p>
          <a:p>
            <a:pPr marL="1371600" lvl="2" indent="-304800" algn="l" rtl="0">
              <a:lnSpc>
                <a:spcPct val="115000"/>
              </a:lnSpc>
              <a:spcBef>
                <a:spcPts val="0"/>
              </a:spcBef>
              <a:spcAft>
                <a:spcPts val="0"/>
              </a:spcAft>
              <a:buClr>
                <a:srgbClr val="595959"/>
              </a:buClr>
              <a:buSzPts val="1200"/>
              <a:buChar char="■"/>
            </a:pPr>
            <a:r>
              <a:rPr lang="en" sz="1200">
                <a:solidFill>
                  <a:srgbClr val="595959"/>
                </a:solidFill>
              </a:rPr>
              <a:t>In 2019, the list consisted of 106 statutes; in 2022, consisted of 66 statutes.</a:t>
            </a:r>
            <a:endParaRPr sz="1200">
              <a:solidFill>
                <a:srgbClr val="595959"/>
              </a:solidFill>
            </a:endParaRPr>
          </a:p>
          <a:p>
            <a:pPr marL="457200" lvl="0" indent="-304800" algn="l" rtl="0">
              <a:lnSpc>
                <a:spcPct val="115000"/>
              </a:lnSpc>
              <a:spcBef>
                <a:spcPts val="0"/>
              </a:spcBef>
              <a:spcAft>
                <a:spcPts val="0"/>
              </a:spcAft>
              <a:buClr>
                <a:srgbClr val="595959"/>
              </a:buClr>
              <a:buSzPts val="1200"/>
              <a:buChar char="●"/>
            </a:pPr>
            <a:r>
              <a:rPr lang="en" sz="1200">
                <a:solidFill>
                  <a:srgbClr val="595959"/>
                </a:solidFill>
              </a:rPr>
              <a:t>First version of NSE borrowed its form and contents from the Law Society of the Northwest Territories’ Statutes Exam, including that it was required for any person seeking to practice law in the territory.</a:t>
            </a:r>
            <a:endParaRPr sz="1200">
              <a:solidFill>
                <a:srgbClr val="595959"/>
              </a:solidFill>
            </a:endParaRPr>
          </a:p>
          <a:p>
            <a:pPr marL="914400" lvl="1" indent="-304800" algn="l" rtl="0">
              <a:lnSpc>
                <a:spcPct val="115000"/>
              </a:lnSpc>
              <a:spcBef>
                <a:spcPts val="0"/>
              </a:spcBef>
              <a:spcAft>
                <a:spcPts val="0"/>
              </a:spcAft>
              <a:buClr>
                <a:srgbClr val="595959"/>
              </a:buClr>
              <a:buSzPts val="1200"/>
              <a:buChar char="○"/>
            </a:pPr>
            <a:r>
              <a:rPr lang="en" sz="1200">
                <a:solidFill>
                  <a:srgbClr val="595959"/>
                </a:solidFill>
              </a:rPr>
              <a:t>Eventually, was only prescribed for students-at-law, in conjunction with a bar admission course.</a:t>
            </a:r>
            <a:endParaRPr sz="1200">
              <a:solidFill>
                <a:srgbClr val="595959"/>
              </a:solidFill>
            </a:endParaRPr>
          </a:p>
          <a:p>
            <a:pPr marL="457200" lvl="0" indent="-304800" algn="l" rtl="0">
              <a:lnSpc>
                <a:spcPct val="115000"/>
              </a:lnSpc>
              <a:spcBef>
                <a:spcPts val="0"/>
              </a:spcBef>
              <a:spcAft>
                <a:spcPts val="0"/>
              </a:spcAft>
              <a:buClr>
                <a:srgbClr val="595959"/>
              </a:buClr>
              <a:buSzPts val="1200"/>
              <a:buChar char="●"/>
            </a:pPr>
            <a:r>
              <a:rPr lang="en" sz="1200">
                <a:solidFill>
                  <a:srgbClr val="595959"/>
                </a:solidFill>
              </a:rPr>
              <a:t>As early as 2003, LSN flagged the need to develop a Nunavut Bar admissions program and issues with the legal framework applicable to students-at-law.</a:t>
            </a:r>
            <a:endParaRPr sz="1200">
              <a:solidFill>
                <a:srgbClr val="595959"/>
              </a:solidFill>
            </a:endParaRPr>
          </a:p>
          <a:p>
            <a:pPr marL="457200" lvl="0" indent="-304800" algn="l" rtl="0">
              <a:spcBef>
                <a:spcPts val="0"/>
              </a:spcBef>
              <a:spcAft>
                <a:spcPts val="0"/>
              </a:spcAft>
              <a:buClr>
                <a:srgbClr val="595959"/>
              </a:buClr>
              <a:buSzPts val="1200"/>
              <a:buChar char="●"/>
            </a:pPr>
            <a:r>
              <a:rPr lang="en" sz="1200">
                <a:solidFill>
                  <a:srgbClr val="595959"/>
                </a:solidFill>
              </a:rPr>
              <a:t>May 2022 Examination: pass mark for Part A was set at 65% (39/60) and for Part B at 70% (7/10), with students having to pass both Part A and Part B of the Examination.</a:t>
            </a:r>
            <a:endParaRPr sz="1200">
              <a:solidFill>
                <a:srgbClr val="595959"/>
              </a:solidFill>
            </a:endParaRPr>
          </a:p>
          <a:p>
            <a:pPr marL="914400" lvl="1" indent="-304800" algn="l" rtl="0">
              <a:spcBef>
                <a:spcPts val="0"/>
              </a:spcBef>
              <a:spcAft>
                <a:spcPts val="0"/>
              </a:spcAft>
              <a:buClr>
                <a:srgbClr val="595959"/>
              </a:buClr>
              <a:buSzPts val="1200"/>
              <a:buChar char="○"/>
            </a:pPr>
            <a:r>
              <a:rPr lang="en" sz="1200">
                <a:solidFill>
                  <a:srgbClr val="595959"/>
                </a:solidFill>
              </a:rPr>
              <a:t>Before 2022, passing mark for the Exam was 70%.</a:t>
            </a:r>
            <a:endParaRPr sz="1200">
              <a:solidFill>
                <a:srgbClr val="595959"/>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5191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380" b="1">
                <a:solidFill>
                  <a:schemeClr val="accent1"/>
                </a:solidFill>
              </a:rPr>
              <a:t>Nunavut Statutes Examination Special Meeting</a:t>
            </a:r>
            <a:endParaRPr sz="4380" b="1">
              <a:solidFill>
                <a:schemeClr val="accent1"/>
              </a:solidFill>
            </a:endParaRPr>
          </a:p>
        </p:txBody>
      </p:sp>
      <p:sp>
        <p:nvSpPr>
          <p:cNvPr id="55" name="Google Shape;55;p13"/>
          <p:cNvSpPr txBox="1">
            <a:spLocks noGrp="1"/>
          </p:cNvSpPr>
          <p:nvPr>
            <p:ph type="subTitle" idx="1"/>
          </p:nvPr>
        </p:nvSpPr>
        <p:spPr>
          <a:xfrm>
            <a:off x="311700" y="2770000"/>
            <a:ext cx="8520600" cy="1747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400"/>
              <a:t>February 28, 2024</a:t>
            </a:r>
            <a:endParaRPr sz="2400"/>
          </a:p>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2724150" y="3710063"/>
            <a:ext cx="3695700" cy="885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accent5"/>
                </a:solidFill>
              </a:rPr>
              <a:t>Changes made to the Nunavut Statutes Examination in 2022</a:t>
            </a:r>
            <a:endParaRPr sz="2200" b="1">
              <a:solidFill>
                <a:schemeClr val="accent5"/>
              </a:solidFill>
            </a:endParaRPr>
          </a:p>
        </p:txBody>
      </p:sp>
      <p:sp>
        <p:nvSpPr>
          <p:cNvPr id="112" name="Google Shape;11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In 2022, the LSN made significant changes to the NSE, which included changing:</a:t>
            </a:r>
            <a:endParaRPr/>
          </a:p>
          <a:p>
            <a:pPr marL="457200" lvl="0" indent="-342900" algn="l" rtl="0">
              <a:spcBef>
                <a:spcPts val="1200"/>
              </a:spcBef>
              <a:spcAft>
                <a:spcPts val="0"/>
              </a:spcAft>
              <a:buSzPts val="1800"/>
              <a:buChar char="●"/>
            </a:pPr>
            <a:r>
              <a:rPr lang="en"/>
              <a:t>Part A of the Examination from </a:t>
            </a:r>
            <a:r>
              <a:rPr lang="en" b="1" u="sng">
                <a:solidFill>
                  <a:srgbClr val="EA9999"/>
                </a:solidFill>
              </a:rPr>
              <a:t>open-book to closed-book and from short answer to multiple choice</a:t>
            </a:r>
            <a:r>
              <a:rPr lang="en"/>
              <a:t>;</a:t>
            </a:r>
            <a:endParaRPr/>
          </a:p>
          <a:p>
            <a:pPr marL="457200" lvl="0" indent="-342900" algn="l" rtl="0">
              <a:spcBef>
                <a:spcPts val="0"/>
              </a:spcBef>
              <a:spcAft>
                <a:spcPts val="0"/>
              </a:spcAft>
              <a:buSzPts val="1800"/>
              <a:buChar char="●"/>
            </a:pPr>
            <a:r>
              <a:rPr lang="en"/>
              <a:t>the ability for students-at-law to select their preferred date to write the Examination and instead </a:t>
            </a:r>
            <a:r>
              <a:rPr lang="en" b="1" u="sng">
                <a:solidFill>
                  <a:srgbClr val="EA9999"/>
                </a:solidFill>
              </a:rPr>
              <a:t>introducing Examination sittings</a:t>
            </a:r>
            <a:r>
              <a:rPr lang="en"/>
              <a:t>; and</a:t>
            </a:r>
            <a:endParaRPr/>
          </a:p>
          <a:p>
            <a:pPr marL="457200" lvl="0" indent="-342900" algn="l" rtl="0">
              <a:spcBef>
                <a:spcPts val="0"/>
              </a:spcBef>
              <a:spcAft>
                <a:spcPts val="0"/>
              </a:spcAft>
              <a:buSzPts val="1800"/>
              <a:buChar char="●"/>
            </a:pPr>
            <a:r>
              <a:rPr lang="en"/>
              <a:t>the </a:t>
            </a:r>
            <a:r>
              <a:rPr lang="en" b="1" u="sng">
                <a:solidFill>
                  <a:srgbClr val="EA9999"/>
                </a:solidFill>
              </a:rPr>
              <a:t>language availability of the Examination</a:t>
            </a:r>
            <a:r>
              <a:rPr lang="en"/>
              <a:t> (student-at-law was able to write the Examination in one of two language formats: English/Inuktitut and English/French).</a:t>
            </a:r>
            <a:endParaRPr/>
          </a:p>
          <a:p>
            <a:pPr marL="0" lvl="0" indent="0" algn="l" rtl="0">
              <a:spcBef>
                <a:spcPts val="1200"/>
              </a:spcBef>
              <a:spcAft>
                <a:spcPts val="1200"/>
              </a:spcAft>
              <a:buNone/>
            </a:pPr>
            <a:r>
              <a:rPr lang="en" sz="1000" i="1"/>
              <a:t>*For more information on the changes made to the Nunavut Statutes Examination, please see the Nunavut Statutes Examination Information Note for Students-at-Law (March 2022) and Nunavut Statutes Examination Revised Rules and Protocols (May 2022).</a:t>
            </a:r>
            <a:endParaRPr sz="1000" i="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311700" y="1106125"/>
            <a:ext cx="8520600" cy="19635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chemeClr val="lt1"/>
                </a:solidFill>
              </a:rPr>
              <a:t>50%</a:t>
            </a:r>
            <a:endParaRPr>
              <a:solidFill>
                <a:schemeClr val="lt1"/>
              </a:solidFill>
            </a:endParaRPr>
          </a:p>
        </p:txBody>
      </p:sp>
      <p:sp>
        <p:nvSpPr>
          <p:cNvPr id="118" name="Google Shape;118;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solidFill>
                  <a:srgbClr val="595959"/>
                </a:solidFill>
              </a:rPr>
              <a:t>of the students-at-law who wrote the May 2022 sitting of the Nunavut Statutes Examination </a:t>
            </a:r>
            <a:r>
              <a:rPr lang="en" b="1" u="sng">
                <a:solidFill>
                  <a:srgbClr val="EA9999"/>
                </a:solidFill>
              </a:rPr>
              <a:t>passed</a:t>
            </a:r>
            <a:r>
              <a:rPr lang="en">
                <a:solidFill>
                  <a:srgbClr val="595959"/>
                </a:solidFill>
              </a:rPr>
              <a:t>.</a:t>
            </a:r>
            <a:endParaRPr>
              <a:solidFill>
                <a:srgbClr val="59595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4"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00" b="1">
                <a:solidFill>
                  <a:schemeClr val="accent5"/>
                </a:solidFill>
              </a:rPr>
              <a:t>FLSC National Requirement</a:t>
            </a:r>
            <a:endParaRPr sz="2500" b="1">
              <a:solidFill>
                <a:schemeClr val="accent5"/>
              </a:solidFill>
            </a:endParaRPr>
          </a:p>
        </p:txBody>
      </p:sp>
      <p:sp>
        <p:nvSpPr>
          <p:cNvPr id="129" name="Google Shape;129;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50"/>
              <a:t>The Federation of Law Societies of Canada’s National Requirement currently requires applicants to bar admissions programs across the country to meet certain competency requirements, </a:t>
            </a:r>
            <a:r>
              <a:rPr lang="en" sz="1650" b="1" u="sng">
                <a:solidFill>
                  <a:srgbClr val="E06666"/>
                </a:solidFill>
              </a:rPr>
              <a:t>three of which are to have demonstrated</a:t>
            </a:r>
            <a:r>
              <a:rPr lang="en" sz="1650"/>
              <a:t>:</a:t>
            </a:r>
            <a:endParaRPr sz="1650"/>
          </a:p>
          <a:p>
            <a:pPr marL="457200" lvl="0" indent="-333375" algn="l" rtl="0">
              <a:spcBef>
                <a:spcPts val="1200"/>
              </a:spcBef>
              <a:spcAft>
                <a:spcPts val="0"/>
              </a:spcAft>
              <a:buClr>
                <a:schemeClr val="dk2"/>
              </a:buClr>
              <a:buSzPts val="1650"/>
              <a:buFont typeface="Arial"/>
              <a:buAutoNum type="arabicPeriod"/>
            </a:pPr>
            <a:r>
              <a:rPr lang="en" sz="1650"/>
              <a:t>the ability to use techniques of legal reasoning and argument, such as case analysis and </a:t>
            </a:r>
            <a:r>
              <a:rPr lang="en" sz="1650" u="sng"/>
              <a:t>statutory interpretation</a:t>
            </a:r>
            <a:r>
              <a:rPr lang="en" sz="1650"/>
              <a:t>, to analyze legal issues;</a:t>
            </a:r>
            <a:endParaRPr sz="1650"/>
          </a:p>
          <a:p>
            <a:pPr marL="457200" lvl="0" indent="-333375" algn="l" rtl="0">
              <a:spcBef>
                <a:spcPts val="0"/>
              </a:spcBef>
              <a:spcAft>
                <a:spcPts val="0"/>
              </a:spcAft>
              <a:buClr>
                <a:schemeClr val="dk2"/>
              </a:buClr>
              <a:buSzPts val="1650"/>
              <a:buFont typeface="Arial"/>
              <a:buAutoNum type="arabicPeriod"/>
            </a:pPr>
            <a:r>
              <a:rPr lang="en" sz="1650"/>
              <a:t>an understanding of the foundations of law, including the </a:t>
            </a:r>
            <a:r>
              <a:rPr lang="en" sz="1650" u="sng"/>
              <a:t>process of statutory construction and analysis</a:t>
            </a:r>
            <a:r>
              <a:rPr lang="en" sz="1650"/>
              <a:t>; and</a:t>
            </a:r>
            <a:endParaRPr sz="1650"/>
          </a:p>
          <a:p>
            <a:pPr marL="457200" lvl="0" indent="-333375" algn="l" rtl="0">
              <a:spcBef>
                <a:spcPts val="0"/>
              </a:spcBef>
              <a:spcAft>
                <a:spcPts val="0"/>
              </a:spcAft>
              <a:buClr>
                <a:schemeClr val="dk2"/>
              </a:buClr>
              <a:buSzPts val="1650"/>
              <a:buFont typeface="Arial"/>
              <a:buAutoNum type="arabicPeriod"/>
            </a:pPr>
            <a:r>
              <a:rPr lang="en" sz="1650"/>
              <a:t>an understanding of the principles of public law in Canada, including the constitutional law of Canada, including federalism and the distribution of legislative powers, the </a:t>
            </a:r>
            <a:r>
              <a:rPr lang="en" sz="1650" i="1"/>
              <a:t>Charter of Rights and Freedoms</a:t>
            </a:r>
            <a:r>
              <a:rPr lang="en" sz="1650"/>
              <a:t>, human rights principles and the rights of Aboriginal peoples of Canada.</a:t>
            </a:r>
            <a:endParaRPr sz="1650" b="1" u="sng">
              <a:solidFill>
                <a:srgbClr val="E0666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00" b="1">
                <a:solidFill>
                  <a:schemeClr val="accent5"/>
                </a:solidFill>
              </a:rPr>
              <a:t>FLSC National Requirement </a:t>
            </a:r>
            <a:r>
              <a:rPr lang="en" sz="2500" b="1" u="sng">
                <a:solidFill>
                  <a:schemeClr val="accent5"/>
                </a:solidFill>
              </a:rPr>
              <a:t>Review</a:t>
            </a:r>
            <a:r>
              <a:rPr lang="en" sz="2500" b="1">
                <a:solidFill>
                  <a:schemeClr val="accent5"/>
                </a:solidFill>
              </a:rPr>
              <a:t> (</a:t>
            </a:r>
            <a:r>
              <a:rPr lang="en" sz="2500" b="1" i="1">
                <a:solidFill>
                  <a:schemeClr val="accent5"/>
                </a:solidFill>
              </a:rPr>
              <a:t>26 June 2023</a:t>
            </a:r>
            <a:r>
              <a:rPr lang="en" sz="2500" b="1">
                <a:solidFill>
                  <a:schemeClr val="accent5"/>
                </a:solidFill>
              </a:rPr>
              <a:t>)</a:t>
            </a:r>
            <a:endParaRPr sz="2500" b="1">
              <a:solidFill>
                <a:schemeClr val="accent5"/>
              </a:solidFill>
            </a:endParaRPr>
          </a:p>
        </p:txBody>
      </p:sp>
      <p:sp>
        <p:nvSpPr>
          <p:cNvPr id="135" name="Google Shape;135;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highlight>
                  <a:srgbClr val="FFFFFF"/>
                </a:highlight>
              </a:rPr>
              <a:t>Review has included numerous meetings with Indigenous groups and individuals in spring 2023 in connection with the Truth and Reconciliation Commission’s Call to Action #27 and #28.</a:t>
            </a:r>
            <a:endParaRPr sz="1600">
              <a:highlight>
                <a:srgbClr val="FFFFFF"/>
              </a:highlight>
            </a:endParaRPr>
          </a:p>
          <a:p>
            <a:pPr marL="457200" lvl="0" indent="-330200" algn="l" rtl="0">
              <a:lnSpc>
                <a:spcPct val="115000"/>
              </a:lnSpc>
              <a:spcBef>
                <a:spcPts val="0"/>
              </a:spcBef>
              <a:spcAft>
                <a:spcPts val="0"/>
              </a:spcAft>
              <a:buSzPts val="1600"/>
              <a:buChar char="●"/>
            </a:pPr>
            <a:r>
              <a:rPr lang="en" sz="1600" b="1" u="sng">
                <a:solidFill>
                  <a:srgbClr val="E06666"/>
                </a:solidFill>
                <a:highlight>
                  <a:srgbClr val="FFFFFF"/>
                </a:highlight>
              </a:rPr>
              <a:t>A non-exhaustive list of the proposed changes include:</a:t>
            </a:r>
            <a:endParaRPr sz="1600" b="1" u="sng">
              <a:solidFill>
                <a:srgbClr val="E06666"/>
              </a:solidFill>
              <a:highlight>
                <a:srgbClr val="FFFFFF"/>
              </a:highlight>
            </a:endParaRPr>
          </a:p>
          <a:p>
            <a:pPr marL="914400" lvl="1" indent="-311150" algn="l" rtl="0">
              <a:lnSpc>
                <a:spcPct val="115000"/>
              </a:lnSpc>
              <a:spcBef>
                <a:spcPts val="0"/>
              </a:spcBef>
              <a:spcAft>
                <a:spcPts val="0"/>
              </a:spcAft>
              <a:buSzPts val="1300"/>
              <a:buChar char="○"/>
            </a:pPr>
            <a:r>
              <a:rPr lang="en" sz="1300"/>
              <a:t>referencing "Indigenous legal orders, issues, perspectives, and contexts" in the introduction to substantive knowledge section;</a:t>
            </a:r>
            <a:endParaRPr sz="1300"/>
          </a:p>
          <a:p>
            <a:pPr marL="914400" lvl="1" indent="-311150" algn="l" rtl="0">
              <a:lnSpc>
                <a:spcPct val="115000"/>
              </a:lnSpc>
              <a:spcBef>
                <a:spcPts val="0"/>
              </a:spcBef>
              <a:spcAft>
                <a:spcPts val="0"/>
              </a:spcAft>
              <a:buSzPts val="1300"/>
              <a:buChar char="○"/>
            </a:pPr>
            <a:r>
              <a:rPr lang="en" sz="1300"/>
              <a:t>adding “Indigenous Law and Legal Orders" as a fourth category of substantive legal knowledge;</a:t>
            </a:r>
            <a:endParaRPr sz="1300"/>
          </a:p>
          <a:p>
            <a:pPr marL="914400" lvl="1" indent="-311150" algn="l" rtl="0">
              <a:lnSpc>
                <a:spcPct val="115000"/>
              </a:lnSpc>
              <a:spcBef>
                <a:spcPts val="0"/>
              </a:spcBef>
              <a:spcAft>
                <a:spcPts val="0"/>
              </a:spcAft>
              <a:buSzPts val="1300"/>
              <a:buChar char="○"/>
            </a:pPr>
            <a:r>
              <a:rPr lang="en" sz="1300"/>
              <a:t>referencing the constitutional rights of Aboriginal peoples and Canadian criminal law as it relates to Indigenous peoples in the description of Canadian public law;</a:t>
            </a:r>
            <a:endParaRPr sz="1300"/>
          </a:p>
          <a:p>
            <a:pPr marL="914400" lvl="1" indent="-311150" algn="l" rtl="0">
              <a:lnSpc>
                <a:spcPct val="115000"/>
              </a:lnSpc>
              <a:spcBef>
                <a:spcPts val="0"/>
              </a:spcBef>
              <a:spcAft>
                <a:spcPts val="0"/>
              </a:spcAft>
              <a:buSzPts val="1300"/>
              <a:buChar char="○"/>
            </a:pPr>
            <a:r>
              <a:rPr lang="en" sz="1300"/>
              <a:t>including a clause stating that academic programs must demonstrate integration of Indigenous legal issues and perspectives, where applicable, throughout the curriculum; and</a:t>
            </a:r>
            <a:endParaRPr sz="1300"/>
          </a:p>
          <a:p>
            <a:pPr marL="914400" lvl="1" indent="-311150" algn="l" rtl="0">
              <a:lnSpc>
                <a:spcPct val="115000"/>
              </a:lnSpc>
              <a:spcBef>
                <a:spcPts val="0"/>
              </a:spcBef>
              <a:spcAft>
                <a:spcPts val="0"/>
              </a:spcAft>
              <a:buSzPts val="1300"/>
              <a:buChar char="○"/>
            </a:pPr>
            <a:r>
              <a:rPr lang="en" sz="1300"/>
              <a:t>referencing the ethical duties to Indigenous peoples in the section on ethics and professionalism.</a:t>
            </a:r>
            <a:endParaRPr sz="1300" b="1" u="sng">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accent5"/>
                </a:solidFill>
              </a:rPr>
              <a:t>FLSC Model Code of Professional Conduct Draft Amendments re: Call to Action #27</a:t>
            </a:r>
            <a:endParaRPr b="1">
              <a:solidFill>
                <a:schemeClr val="accent5"/>
              </a:solidFill>
            </a:endParaRPr>
          </a:p>
        </p:txBody>
      </p:sp>
      <p:sp>
        <p:nvSpPr>
          <p:cNvPr id="141" name="Google Shape;141;p27"/>
          <p:cNvSpPr txBox="1">
            <a:spLocks noGrp="1"/>
          </p:cNvSpPr>
          <p:nvPr>
            <p:ph type="body" idx="1"/>
          </p:nvPr>
        </p:nvSpPr>
        <p:spPr>
          <a:xfrm>
            <a:off x="311700" y="1487925"/>
            <a:ext cx="8520600" cy="3416400"/>
          </a:xfrm>
          <a:prstGeom prst="rect">
            <a:avLst/>
          </a:prstGeom>
        </p:spPr>
        <p:txBody>
          <a:bodyPr spcFirstLastPara="1" wrap="square" lIns="91425" tIns="91425" rIns="91425" bIns="91425" anchor="t" anchorCtr="0">
            <a:normAutofit/>
          </a:bodyPr>
          <a:lstStyle/>
          <a:p>
            <a:pPr marL="457200" lvl="0" indent="-346075" algn="l" rtl="0">
              <a:spcBef>
                <a:spcPts val="0"/>
              </a:spcBef>
              <a:spcAft>
                <a:spcPts val="0"/>
              </a:spcAft>
              <a:buSzPts val="1850"/>
              <a:buChar char="●"/>
            </a:pPr>
            <a:r>
              <a:rPr lang="en" sz="1850" b="1" u="sng">
                <a:solidFill>
                  <a:srgbClr val="E06666"/>
                </a:solidFill>
              </a:rPr>
              <a:t>Consultation process is underway until May 31, 2024</a:t>
            </a:r>
            <a:r>
              <a:rPr lang="en" sz="1850">
                <a:solidFill>
                  <a:srgbClr val="50555B"/>
                </a:solidFill>
              </a:rPr>
              <a:t> dealing with proposed changes to the Model Code that address the issues raised in TRC Call to Action #27.</a:t>
            </a:r>
            <a:endParaRPr sz="1850">
              <a:solidFill>
                <a:srgbClr val="50555B"/>
              </a:solidFill>
            </a:endParaRPr>
          </a:p>
          <a:p>
            <a:pPr marL="457200" lvl="0" indent="-346075" algn="l" rtl="0">
              <a:spcBef>
                <a:spcPts val="0"/>
              </a:spcBef>
              <a:spcAft>
                <a:spcPts val="0"/>
              </a:spcAft>
              <a:buSzPts val="1850"/>
              <a:buChar char="●"/>
            </a:pPr>
            <a:r>
              <a:rPr lang="en" sz="1850">
                <a:solidFill>
                  <a:srgbClr val="50555B"/>
                </a:solidFill>
              </a:rPr>
              <a:t>Proposed changes to the Model Code developed by the Federation’s Standing Committee on the Model Code of Professional Conduct with the guidance of the Federation’s Indigenous Advisory Council, and engagement with a variety of Indigenous individuals and organizations.</a:t>
            </a:r>
            <a:endParaRPr sz="1850">
              <a:solidFill>
                <a:srgbClr val="50555B"/>
              </a:solidFill>
            </a:endParaRPr>
          </a:p>
          <a:p>
            <a:pPr marL="457200" lvl="0" indent="-346075" algn="l" rtl="0">
              <a:spcBef>
                <a:spcPts val="0"/>
              </a:spcBef>
              <a:spcAft>
                <a:spcPts val="0"/>
              </a:spcAft>
              <a:buSzPts val="1850"/>
              <a:buChar char="●"/>
            </a:pPr>
            <a:r>
              <a:rPr lang="en" sz="1850">
                <a:solidFill>
                  <a:srgbClr val="50555B"/>
                </a:solidFill>
              </a:rPr>
              <a:t>Consultation will include a broad spectrum of Canada’s legal community, including the legal academy, law societies, and practitioners.</a:t>
            </a:r>
            <a:endParaRPr sz="185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solidFill>
                  <a:srgbClr val="EA9999"/>
                </a:solidFill>
              </a:rPr>
              <a:t>Student-at-Law Experience Survey</a:t>
            </a:r>
            <a:endParaRPr b="1">
              <a:solidFill>
                <a:srgbClr val="EA999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311700" y="1106125"/>
            <a:ext cx="8520600" cy="1963500"/>
          </a:xfrm>
          <a:prstGeom prst="rect">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chemeClr val="lt1"/>
                </a:solidFill>
              </a:rPr>
              <a:t>32.2%</a:t>
            </a:r>
            <a:endParaRPr>
              <a:solidFill>
                <a:schemeClr val="lt1"/>
              </a:solidFill>
            </a:endParaRPr>
          </a:p>
        </p:txBody>
      </p:sp>
      <p:sp>
        <p:nvSpPr>
          <p:cNvPr id="152" name="Google Shape;152;p29"/>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t>of </a:t>
            </a:r>
            <a:r>
              <a:rPr lang="en" b="1" u="sng">
                <a:solidFill>
                  <a:srgbClr val="EA9999"/>
                </a:solidFill>
              </a:rPr>
              <a:t>former or current students-at-law</a:t>
            </a:r>
            <a:r>
              <a:rPr lang="en"/>
              <a:t> responded to the survey.</a:t>
            </a:r>
            <a:endParaRPr u="sng">
              <a:solidFill>
                <a:srgbClr val="EA999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30"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31"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accent5"/>
                </a:solidFill>
              </a:rPr>
              <a:t>Overview</a:t>
            </a:r>
            <a:endParaRPr b="1">
              <a:solidFill>
                <a:schemeClr val="accent5"/>
              </a:solidFill>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Request for Feedback from the Membership</a:t>
            </a:r>
            <a:endParaRPr/>
          </a:p>
          <a:p>
            <a:pPr marL="457200" lvl="0" indent="-342900" algn="l" rtl="0">
              <a:spcBef>
                <a:spcPts val="0"/>
              </a:spcBef>
              <a:spcAft>
                <a:spcPts val="0"/>
              </a:spcAft>
              <a:buSzPts val="1800"/>
              <a:buAutoNum type="arabicPeriod"/>
            </a:pPr>
            <a:r>
              <a:rPr lang="en"/>
              <a:t>Special Examination (“Nunavut Statutes Examination”)</a:t>
            </a:r>
            <a:endParaRPr/>
          </a:p>
          <a:p>
            <a:pPr marL="457200" lvl="0" indent="-342900" algn="l" rtl="0">
              <a:spcBef>
                <a:spcPts val="0"/>
              </a:spcBef>
              <a:spcAft>
                <a:spcPts val="0"/>
              </a:spcAft>
              <a:buSzPts val="1800"/>
              <a:buAutoNum type="arabicPeriod"/>
            </a:pPr>
            <a:r>
              <a:rPr lang="en"/>
              <a:t>Student-at-Law Experience Survey</a:t>
            </a:r>
            <a:endParaRPr/>
          </a:p>
          <a:p>
            <a:pPr marL="457200" lvl="0" indent="-342900" algn="l" rtl="0">
              <a:spcBef>
                <a:spcPts val="0"/>
              </a:spcBef>
              <a:spcAft>
                <a:spcPts val="0"/>
              </a:spcAft>
              <a:buSzPts val="1800"/>
              <a:buAutoNum type="arabicPeriod"/>
            </a:pPr>
            <a:r>
              <a:rPr lang="en"/>
              <a:t>Barriers to Success</a:t>
            </a:r>
            <a:endParaRPr/>
          </a:p>
          <a:p>
            <a:pPr marL="457200" lvl="0" indent="-342900" algn="l" rtl="0">
              <a:spcBef>
                <a:spcPts val="0"/>
              </a:spcBef>
              <a:spcAft>
                <a:spcPts val="0"/>
              </a:spcAft>
              <a:buSzPts val="1800"/>
              <a:buAutoNum type="arabicPeriod"/>
            </a:pPr>
            <a:r>
              <a:rPr lang="en"/>
              <a:t>Professionalism &amp; Ethics</a:t>
            </a:r>
            <a:endParaRPr/>
          </a:p>
          <a:p>
            <a:pPr marL="457200" lvl="0" indent="-342900" algn="l" rtl="0">
              <a:spcBef>
                <a:spcPts val="0"/>
              </a:spcBef>
              <a:spcAft>
                <a:spcPts val="0"/>
              </a:spcAft>
              <a:buSzPts val="1800"/>
              <a:buAutoNum type="arabicPeriod"/>
            </a:pPr>
            <a:r>
              <a:rPr lang="en"/>
              <a:t>Bar Admission Course &amp; Examination</a:t>
            </a:r>
            <a:endParaRPr/>
          </a:p>
          <a:p>
            <a:pPr marL="457200" lvl="0" indent="-342900" algn="l" rtl="0">
              <a:spcBef>
                <a:spcPts val="0"/>
              </a:spcBef>
              <a:spcAft>
                <a:spcPts val="0"/>
              </a:spcAft>
              <a:buSzPts val="1800"/>
              <a:buAutoNum type="arabicPeriod"/>
            </a:pPr>
            <a:r>
              <a:rPr lang="en"/>
              <a:t>Articles of Clerkship &amp; Workplace Training</a:t>
            </a:r>
            <a:endParaRPr/>
          </a:p>
          <a:p>
            <a:pPr marL="457200" lvl="0" indent="-342900" algn="l" rtl="0">
              <a:spcBef>
                <a:spcPts val="0"/>
              </a:spcBef>
              <a:spcAft>
                <a:spcPts val="0"/>
              </a:spcAft>
              <a:buSzPts val="1800"/>
              <a:buAutoNum type="arabicPeriod"/>
            </a:pPr>
            <a:r>
              <a:rPr lang="en"/>
              <a:t>Student-at-Law Mental Wellbeing</a:t>
            </a:r>
            <a:endParaRPr/>
          </a:p>
          <a:p>
            <a:pPr marL="457200" lvl="0" indent="-342900" algn="l" rtl="0">
              <a:spcBef>
                <a:spcPts val="0"/>
              </a:spcBef>
              <a:spcAft>
                <a:spcPts val="0"/>
              </a:spcAft>
              <a:buSzPts val="1800"/>
              <a:buAutoNum type="arabicPeriod"/>
            </a:pPr>
            <a:r>
              <a:rPr lang="en"/>
              <a:t>Harassment &amp; Discrimination</a:t>
            </a:r>
            <a:endParaRPr/>
          </a:p>
          <a:p>
            <a:pPr marL="457200" lvl="0" indent="-342900" algn="l" rtl="0">
              <a:spcBef>
                <a:spcPts val="0"/>
              </a:spcBef>
              <a:spcAft>
                <a:spcPts val="0"/>
              </a:spcAft>
              <a:buSzPts val="1800"/>
              <a:buAutoNum type="arabicPeriod"/>
            </a:pPr>
            <a:r>
              <a:rPr lang="en"/>
              <a:t>Looking ahead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2" title="Points scored"/>
          <p:cNvPicPr preferRelativeResize="0"/>
          <p:nvPr/>
        </p:nvPicPr>
        <p:blipFill>
          <a:blip r:embed="rId3">
            <a:alphaModFix/>
          </a:blip>
          <a:stretch>
            <a:fillRect/>
          </a:stretch>
        </p:blipFill>
        <p:spPr>
          <a:xfrm>
            <a:off x="152400" y="152400"/>
            <a:ext cx="7825389" cy="48386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33" title="Points scored"/>
          <p:cNvPicPr preferRelativeResize="0"/>
          <p:nvPr/>
        </p:nvPicPr>
        <p:blipFill>
          <a:blip r:embed="rId3">
            <a:alphaModFix/>
          </a:blip>
          <a:stretch>
            <a:fillRect/>
          </a:stretch>
        </p:blipFill>
        <p:spPr>
          <a:xfrm>
            <a:off x="152400" y="152400"/>
            <a:ext cx="7825389" cy="48386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solidFill>
                  <a:srgbClr val="EA9999"/>
                </a:solidFill>
              </a:rPr>
              <a:t>Barriers to Success</a:t>
            </a:r>
            <a:endParaRPr b="1">
              <a:solidFill>
                <a:srgbClr val="EA999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35" title="Points scored"/>
          <p:cNvPicPr preferRelativeResize="0"/>
          <p:nvPr/>
        </p:nvPicPr>
        <p:blipFill>
          <a:blip r:embed="rId3">
            <a:alphaModFix/>
          </a:blip>
          <a:stretch>
            <a:fillRect/>
          </a:stretch>
        </p:blipFill>
        <p:spPr>
          <a:xfrm>
            <a:off x="621550" y="152400"/>
            <a:ext cx="7825389" cy="48386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36" title="Points scored"/>
          <p:cNvPicPr preferRelativeResize="0"/>
          <p:nvPr/>
        </p:nvPicPr>
        <p:blipFill>
          <a:blip r:embed="rId3">
            <a:alphaModFix/>
          </a:blip>
          <a:stretch>
            <a:fillRect/>
          </a:stretch>
        </p:blipFill>
        <p:spPr>
          <a:xfrm>
            <a:off x="659300" y="211025"/>
            <a:ext cx="7825389" cy="48386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7"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solidFill>
                  <a:srgbClr val="EA9999"/>
                </a:solidFill>
              </a:rPr>
              <a:t>Professionalism &amp; Ethics</a:t>
            </a:r>
            <a:endParaRPr b="1">
              <a:solidFill>
                <a:srgbClr val="EA999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9" title="Points scored"/>
          <p:cNvPicPr preferRelativeResize="0"/>
          <p:nvPr/>
        </p:nvPicPr>
        <p:blipFill>
          <a:blip r:embed="rId3">
            <a:alphaModFix/>
          </a:blip>
          <a:stretch>
            <a:fillRect/>
          </a:stretch>
        </p:blipFill>
        <p:spPr>
          <a:xfrm>
            <a:off x="752150" y="155663"/>
            <a:ext cx="7825389" cy="483217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solidFill>
                  <a:srgbClr val="EA9999"/>
                </a:solidFill>
              </a:rPr>
              <a:t>Bar Admission Course &amp; Examination</a:t>
            </a:r>
            <a:endParaRPr b="1">
              <a:solidFill>
                <a:srgbClr val="EA999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1"/>
          <p:cNvSpPr/>
          <p:nvPr/>
        </p:nvSpPr>
        <p:spPr>
          <a:xfrm>
            <a:off x="-83300" y="0"/>
            <a:ext cx="9273600" cy="5143500"/>
          </a:xfrm>
          <a:prstGeom prst="wave">
            <a:avLst>
              <a:gd name="adj1" fmla="val 12500"/>
              <a:gd name="adj2" fmla="val 198"/>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3" name="Google Shape;213;p41"/>
          <p:cNvSpPr txBox="1">
            <a:spLocks noGrp="1"/>
          </p:cNvSpPr>
          <p:nvPr>
            <p:ph type="ctrTitle"/>
          </p:nvPr>
        </p:nvSpPr>
        <p:spPr>
          <a:xfrm>
            <a:off x="311708" y="1452575"/>
            <a:ext cx="8520600" cy="2052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2400" b="1">
                <a:solidFill>
                  <a:schemeClr val="lt1"/>
                </a:solidFill>
              </a:rPr>
              <a:t>Recommendation #2</a:t>
            </a:r>
            <a:br>
              <a:rPr lang="en" sz="2400">
                <a:solidFill>
                  <a:schemeClr val="lt1"/>
                </a:solidFill>
              </a:rPr>
            </a:br>
            <a:br>
              <a:rPr lang="en" sz="2400">
                <a:solidFill>
                  <a:schemeClr val="lt1"/>
                </a:solidFill>
              </a:rPr>
            </a:br>
            <a:r>
              <a:rPr lang="en" sz="2400">
                <a:solidFill>
                  <a:schemeClr val="lt1"/>
                </a:solidFill>
              </a:rPr>
              <a:t>The LSN Executive shall issue a written statement to reflect that the requirement in s. 18(2) (b) of the LPA that requires passing a Bar admissions examination is satisfied by a Bar admissions program that includes an evaluation or assessment.</a:t>
            </a:r>
            <a:endParaRPr sz="24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700" b="1">
                <a:solidFill>
                  <a:srgbClr val="EA9999"/>
                </a:solidFill>
              </a:rPr>
              <a:t>Request for Feedback from the Membership: </a:t>
            </a:r>
            <a:r>
              <a:rPr lang="en" sz="3700" b="1" i="1">
                <a:solidFill>
                  <a:srgbClr val="EA9999"/>
                </a:solidFill>
              </a:rPr>
              <a:t>Nunavut Statutes Examination as a Special Examination</a:t>
            </a:r>
            <a:endParaRPr sz="3700" b="1" i="1">
              <a:solidFill>
                <a:srgbClr val="EA999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accent5"/>
                </a:solidFill>
              </a:rPr>
              <a:t>Is the Nunavut Statutes Examination a bar admission examination or a special examination under the </a:t>
            </a:r>
            <a:r>
              <a:rPr lang="en" b="1" i="1">
                <a:solidFill>
                  <a:schemeClr val="accent5"/>
                </a:solidFill>
              </a:rPr>
              <a:t>LPA</a:t>
            </a:r>
            <a:r>
              <a:rPr lang="en" b="1">
                <a:solidFill>
                  <a:schemeClr val="accent5"/>
                </a:solidFill>
              </a:rPr>
              <a:t>?</a:t>
            </a:r>
            <a:endParaRPr b="1">
              <a:solidFill>
                <a:schemeClr val="accent5"/>
              </a:solidFill>
            </a:endParaRPr>
          </a:p>
        </p:txBody>
      </p:sp>
      <p:sp>
        <p:nvSpPr>
          <p:cNvPr id="219" name="Google Shape;219;p42"/>
          <p:cNvSpPr txBox="1">
            <a:spLocks noGrp="1"/>
          </p:cNvSpPr>
          <p:nvPr>
            <p:ph type="body" idx="1"/>
          </p:nvPr>
        </p:nvSpPr>
        <p:spPr>
          <a:xfrm>
            <a:off x="311700" y="1560675"/>
            <a:ext cx="8520600" cy="300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u="sng"/>
              <a:t>NSE is considered a “</a:t>
            </a:r>
            <a:r>
              <a:rPr lang="en" b="1" i="1" u="sng"/>
              <a:t>special examination</a:t>
            </a:r>
            <a:r>
              <a:rPr lang="en" b="1" u="sng"/>
              <a:t>”</a:t>
            </a:r>
            <a:r>
              <a:rPr lang="en"/>
              <a:t>, which is defined in the </a:t>
            </a:r>
            <a:r>
              <a:rPr lang="en" i="1"/>
              <a:t>LPA</a:t>
            </a:r>
            <a:r>
              <a:rPr lang="en"/>
              <a:t> as “an examination at university standards in subjects pertaining to substantive law in force in Nunavut”.</a:t>
            </a:r>
            <a:endParaRPr/>
          </a:p>
          <a:p>
            <a:pPr marL="914400" lvl="1" indent="-317500" algn="l" rtl="0">
              <a:spcBef>
                <a:spcPts val="0"/>
              </a:spcBef>
              <a:spcAft>
                <a:spcPts val="0"/>
              </a:spcAft>
              <a:buSzPts val="1400"/>
              <a:buChar char="○"/>
            </a:pPr>
            <a:r>
              <a:rPr lang="en" u="sng"/>
              <a:t>Not a “</a:t>
            </a:r>
            <a:r>
              <a:rPr lang="en" i="1" u="sng"/>
              <a:t>bar admission examination</a:t>
            </a:r>
            <a:r>
              <a:rPr lang="en" u="sng"/>
              <a:t>”</a:t>
            </a:r>
            <a:r>
              <a:rPr lang="en"/>
              <a:t>, defined in the </a:t>
            </a:r>
            <a:r>
              <a:rPr lang="en" i="1"/>
              <a:t>LPA </a:t>
            </a:r>
            <a:r>
              <a:rPr lang="en"/>
              <a:t>as “an examination in general subjects related to the practice of law, including practice, procedure, ethics and the Acts of Nunavut or the Acts of Canada or both”.</a:t>
            </a:r>
            <a:endParaRPr/>
          </a:p>
          <a:p>
            <a:pPr marL="457200" lvl="0" indent="-342900" algn="l" rtl="0">
              <a:spcBef>
                <a:spcPts val="0"/>
              </a:spcBef>
              <a:spcAft>
                <a:spcPts val="0"/>
              </a:spcAft>
              <a:buSzPts val="1800"/>
              <a:buChar char="●"/>
            </a:pPr>
            <a:r>
              <a:rPr lang="en" b="1">
                <a:solidFill>
                  <a:srgbClr val="E06666"/>
                </a:solidFill>
              </a:rPr>
              <a:t>The final capstone assessment of CPLED PREP satisfies the bar admission examination requirement.</a:t>
            </a:r>
            <a:endParaRPr b="1">
              <a:solidFill>
                <a:srgbClr val="E06666"/>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43"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4"/>
          <p:cNvSpPr/>
          <p:nvPr/>
        </p:nvSpPr>
        <p:spPr>
          <a:xfrm>
            <a:off x="-83300" y="0"/>
            <a:ext cx="9273600" cy="5143500"/>
          </a:xfrm>
          <a:prstGeom prst="wave">
            <a:avLst>
              <a:gd name="adj1" fmla="val 12500"/>
              <a:gd name="adj2" fmla="val 198"/>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0" name="Google Shape;230;p44"/>
          <p:cNvSpPr txBox="1">
            <a:spLocks noGrp="1"/>
          </p:cNvSpPr>
          <p:nvPr>
            <p:ph type="ctrTitle"/>
          </p:nvPr>
        </p:nvSpPr>
        <p:spPr>
          <a:xfrm>
            <a:off x="466350" y="692975"/>
            <a:ext cx="8520600" cy="2951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1700" b="1">
                <a:solidFill>
                  <a:schemeClr val="lt1"/>
                </a:solidFill>
              </a:rPr>
              <a:t>Recommendation #4</a:t>
            </a:r>
            <a:br>
              <a:rPr lang="en" sz="1700">
                <a:solidFill>
                  <a:schemeClr val="lt1"/>
                </a:solidFill>
              </a:rPr>
            </a:br>
            <a:br>
              <a:rPr lang="en" sz="1700">
                <a:solidFill>
                  <a:schemeClr val="lt1"/>
                </a:solidFill>
              </a:rPr>
            </a:br>
            <a:r>
              <a:rPr lang="en" sz="1700">
                <a:solidFill>
                  <a:schemeClr val="lt1"/>
                </a:solidFill>
              </a:rPr>
              <a:t>The Taskforce recommends establishing </a:t>
            </a:r>
            <a:r>
              <a:rPr lang="en" sz="1700" u="sng">
                <a:solidFill>
                  <a:schemeClr val="lt1"/>
                </a:solidFill>
              </a:rPr>
              <a:t>an anti-racist Nunavut-specific Bar admission program for students-at-law within two years to replace CPLED’s PREP course as the Bar admission course and Bar admission examination for Nunavut within two years. </a:t>
            </a:r>
            <a:r>
              <a:rPr lang="en" sz="1700">
                <a:solidFill>
                  <a:schemeClr val="lt1"/>
                </a:solidFill>
              </a:rPr>
              <a:t>Part of this inquiry will explore whether there should be a different Bar admissions program for students-at-law who completed their legal education outside of the Territory and are seeking admission to the LSN from other jurisdictions, including those applying after completing NCA Accreditation.</a:t>
            </a:r>
            <a:endParaRPr sz="1700">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45"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46"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47"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48" title="Points scored"/>
          <p:cNvPicPr preferRelativeResize="0"/>
          <p:nvPr/>
        </p:nvPicPr>
        <p:blipFill>
          <a:blip r:embed="rId3">
            <a:alphaModFix/>
          </a:blip>
          <a:stretch>
            <a:fillRect/>
          </a:stretch>
        </p:blipFill>
        <p:spPr>
          <a:xfrm>
            <a:off x="659300" y="201250"/>
            <a:ext cx="7825389" cy="48386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49"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solidFill>
                  <a:srgbClr val="EA9999"/>
                </a:solidFill>
              </a:rPr>
              <a:t>Articles of Clerkship &amp; Workplace Training</a:t>
            </a:r>
            <a:endParaRPr b="1">
              <a:solidFill>
                <a:srgbClr val="EA999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51" title="Points scored"/>
          <p:cNvPicPr preferRelativeResize="0"/>
          <p:nvPr/>
        </p:nvPicPr>
        <p:blipFill>
          <a:blip r:embed="rId3">
            <a:alphaModFix/>
          </a:blip>
          <a:stretch>
            <a:fillRect/>
          </a:stretch>
        </p:blipFill>
        <p:spPr>
          <a:xfrm>
            <a:off x="659300" y="201250"/>
            <a:ext cx="7825389" cy="4838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title="Points scored"/>
          <p:cNvPicPr preferRelativeResize="0"/>
          <p:nvPr/>
        </p:nvPicPr>
        <p:blipFill>
          <a:blip r:embed="rId3">
            <a:alphaModFix/>
          </a:blip>
          <a:stretch>
            <a:fillRect/>
          </a:stretch>
        </p:blipFill>
        <p:spPr>
          <a:xfrm>
            <a:off x="732425" y="152400"/>
            <a:ext cx="7825389" cy="48386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52"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53" title="Points scored"/>
          <p:cNvPicPr preferRelativeResize="0"/>
          <p:nvPr/>
        </p:nvPicPr>
        <p:blipFill>
          <a:blip r:embed="rId3">
            <a:alphaModFix/>
          </a:blip>
          <a:stretch>
            <a:fillRect/>
          </a:stretch>
        </p:blipFill>
        <p:spPr>
          <a:xfrm>
            <a:off x="152400" y="152400"/>
            <a:ext cx="7825389" cy="483869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54"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solidFill>
                  <a:srgbClr val="EA9999"/>
                </a:solidFill>
              </a:rPr>
              <a:t>Student-at-Law Mental Wellbeing</a:t>
            </a:r>
            <a:endParaRPr b="1">
              <a:solidFill>
                <a:srgbClr val="EA9999"/>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56" title="Points scored"/>
          <p:cNvPicPr preferRelativeResize="0"/>
          <p:nvPr/>
        </p:nvPicPr>
        <p:blipFill>
          <a:blip r:embed="rId3">
            <a:alphaModFix/>
          </a:blip>
          <a:stretch>
            <a:fillRect/>
          </a:stretch>
        </p:blipFill>
        <p:spPr>
          <a:xfrm>
            <a:off x="727200" y="238825"/>
            <a:ext cx="7768524" cy="480352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7"/>
          <p:cNvSpPr txBox="1">
            <a:spLocks noGrp="1"/>
          </p:cNvSpPr>
          <p:nvPr>
            <p:ph type="title"/>
          </p:nvPr>
        </p:nvSpPr>
        <p:spPr>
          <a:xfrm>
            <a:off x="311700" y="1106125"/>
            <a:ext cx="8520600" cy="1963500"/>
          </a:xfrm>
          <a:prstGeom prst="rect">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chemeClr val="lt1"/>
                </a:solidFill>
              </a:rPr>
              <a:t>52.6%</a:t>
            </a:r>
            <a:endParaRPr>
              <a:solidFill>
                <a:schemeClr val="lt1"/>
              </a:solidFill>
            </a:endParaRPr>
          </a:p>
        </p:txBody>
      </p:sp>
      <p:sp>
        <p:nvSpPr>
          <p:cNvPr id="296" name="Google Shape;296;p57"/>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t>of respondents shared that based on their cumulative experience, their participation in a bar admissions course </a:t>
            </a:r>
            <a:r>
              <a:rPr lang="en" b="1" u="sng">
                <a:solidFill>
                  <a:srgbClr val="EA9999"/>
                </a:solidFill>
              </a:rPr>
              <a:t>affected their mental wellbeing to the point that it hindered their ability to succeed in the bar admission program</a:t>
            </a:r>
            <a:r>
              <a:rPr lang="en"/>
              <a:t>.</a:t>
            </a:r>
            <a:endParaRPr b="1" u="sng">
              <a:solidFill>
                <a:srgbClr val="EA9999"/>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58" title="Points scored"/>
          <p:cNvPicPr preferRelativeResize="0"/>
          <p:nvPr/>
        </p:nvPicPr>
        <p:blipFill>
          <a:blip r:embed="rId3">
            <a:alphaModFix/>
          </a:blip>
          <a:stretch>
            <a:fillRect/>
          </a:stretch>
        </p:blipFill>
        <p:spPr>
          <a:xfrm>
            <a:off x="853000" y="317375"/>
            <a:ext cx="7291800" cy="45087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59" title="Points scored"/>
          <p:cNvPicPr preferRelativeResize="0"/>
          <p:nvPr/>
        </p:nvPicPr>
        <p:blipFill>
          <a:blip r:embed="rId3">
            <a:alphaModFix/>
          </a:blip>
          <a:stretch>
            <a:fillRect/>
          </a:stretch>
        </p:blipFill>
        <p:spPr>
          <a:xfrm>
            <a:off x="693425" y="152400"/>
            <a:ext cx="7825389" cy="483869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solidFill>
                  <a:srgbClr val="EA9999"/>
                </a:solidFill>
              </a:rPr>
              <a:t>Harassment &amp; Discrimination</a:t>
            </a:r>
            <a:endParaRPr b="1">
              <a:solidFill>
                <a:srgbClr val="EA999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61"/>
          <p:cNvSpPr txBox="1">
            <a:spLocks noGrp="1"/>
          </p:cNvSpPr>
          <p:nvPr>
            <p:ph type="title"/>
          </p:nvPr>
        </p:nvSpPr>
        <p:spPr>
          <a:xfrm>
            <a:off x="311700" y="1106125"/>
            <a:ext cx="8520600" cy="1963500"/>
          </a:xfrm>
          <a:prstGeom prst="rect">
            <a:avLst/>
          </a:prstGeom>
          <a:solidFill>
            <a:srgbClr val="EA9999"/>
          </a:solidFill>
          <a:ln w="9525" cap="flat" cmpd="sng">
            <a:solidFill>
              <a:srgbClr val="EA9999"/>
            </a:solidFill>
            <a:prstDash val="solid"/>
            <a:round/>
            <a:headEnd type="none" w="sm" len="sm"/>
            <a:tailEnd type="none" w="sm" len="sm"/>
          </a:ln>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chemeClr val="lt1"/>
                </a:solidFill>
              </a:rPr>
              <a:t>15.8%</a:t>
            </a:r>
            <a:endParaRPr>
              <a:solidFill>
                <a:schemeClr val="lt1"/>
              </a:solidFill>
            </a:endParaRPr>
          </a:p>
        </p:txBody>
      </p:sp>
      <p:sp>
        <p:nvSpPr>
          <p:cNvPr id="317" name="Google Shape;317;p6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fontScale="85000" lnSpcReduction="10000"/>
          </a:bodyPr>
          <a:lstStyle/>
          <a:p>
            <a:pPr marL="0" lvl="0" indent="0" algn="ctr" rtl="0">
              <a:spcBef>
                <a:spcPts val="0"/>
              </a:spcBef>
              <a:spcAft>
                <a:spcPts val="1200"/>
              </a:spcAft>
              <a:buNone/>
            </a:pPr>
            <a:r>
              <a:rPr lang="en"/>
              <a:t>of respondents experienced </a:t>
            </a:r>
            <a:r>
              <a:rPr lang="en" b="1" u="sng">
                <a:solidFill>
                  <a:srgbClr val="45818E"/>
                </a:solidFill>
              </a:rPr>
              <a:t>discrimination and/or harassment</a:t>
            </a:r>
            <a:r>
              <a:rPr lang="en"/>
              <a:t> related to their age, ancestry, colour, race, citizenship, ethnic origin, place of origin, creed, disability, family status, marital status, gender identity, gender expression, sex and/or sexual orientation, or other factors </a:t>
            </a:r>
            <a:r>
              <a:rPr lang="en" b="1" u="sng">
                <a:solidFill>
                  <a:srgbClr val="EA9999"/>
                </a:solidFill>
              </a:rPr>
              <a:t>during the recruitment process of any of their articling rotations.</a:t>
            </a:r>
            <a:endParaRPr b="1" u="sng">
              <a:solidFill>
                <a:srgbClr val="EA99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7"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62"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63"/>
          <p:cNvSpPr txBox="1">
            <a:spLocks noGrp="1"/>
          </p:cNvSpPr>
          <p:nvPr>
            <p:ph type="title"/>
          </p:nvPr>
        </p:nvSpPr>
        <p:spPr>
          <a:xfrm>
            <a:off x="311700" y="1106125"/>
            <a:ext cx="8520600" cy="1963500"/>
          </a:xfrm>
          <a:prstGeom prst="rect">
            <a:avLst/>
          </a:prstGeom>
          <a:solidFill>
            <a:srgbClr val="EA9999"/>
          </a:solidFill>
          <a:ln w="9525" cap="flat" cmpd="sng">
            <a:solidFill>
              <a:srgbClr val="EA9999"/>
            </a:solidFill>
            <a:prstDash val="solid"/>
            <a:round/>
            <a:headEnd type="none" w="sm" len="sm"/>
            <a:tailEnd type="none" w="sm" len="sm"/>
          </a:ln>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chemeClr val="lt1"/>
                </a:solidFill>
              </a:rPr>
              <a:t>22.2%</a:t>
            </a:r>
            <a:endParaRPr>
              <a:solidFill>
                <a:schemeClr val="lt1"/>
              </a:solidFill>
            </a:endParaRPr>
          </a:p>
        </p:txBody>
      </p:sp>
      <p:sp>
        <p:nvSpPr>
          <p:cNvPr id="328" name="Google Shape;328;p6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fontScale="85000" lnSpcReduction="10000"/>
          </a:bodyPr>
          <a:lstStyle/>
          <a:p>
            <a:pPr marL="0" lvl="0" indent="0" algn="ctr" rtl="0">
              <a:spcBef>
                <a:spcPts val="0"/>
              </a:spcBef>
              <a:spcAft>
                <a:spcPts val="1200"/>
              </a:spcAft>
              <a:buNone/>
            </a:pPr>
            <a:r>
              <a:rPr lang="en"/>
              <a:t>of respondents experienced </a:t>
            </a:r>
            <a:r>
              <a:rPr lang="en" b="1" u="sng">
                <a:solidFill>
                  <a:srgbClr val="45818E"/>
                </a:solidFill>
              </a:rPr>
              <a:t>discrimination</a:t>
            </a:r>
            <a:r>
              <a:rPr lang="en"/>
              <a:t> related to their age, ancestry, colour, race, citizenship, ethnic origin, place of origin, creed, disability, family status, marital status, gender identity, gender expression, sex and/or sexual orientation, or other factors </a:t>
            </a:r>
            <a:r>
              <a:rPr lang="en" b="1" u="sng">
                <a:solidFill>
                  <a:srgbClr val="EA9999"/>
                </a:solidFill>
              </a:rPr>
              <a:t>during their articles of clerkship.</a:t>
            </a:r>
            <a:endParaRPr b="1" u="sng">
              <a:solidFill>
                <a:srgbClr val="EA9999"/>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64" title="Points scored"/>
          <p:cNvPicPr preferRelativeResize="0"/>
          <p:nvPr/>
        </p:nvPicPr>
        <p:blipFill>
          <a:blip r:embed="rId3">
            <a:alphaModFix/>
          </a:blip>
          <a:stretch>
            <a:fillRect/>
          </a:stretch>
        </p:blipFill>
        <p:spPr>
          <a:xfrm>
            <a:off x="659300" y="201225"/>
            <a:ext cx="7825389" cy="483869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5"/>
          <p:cNvSpPr txBox="1">
            <a:spLocks noGrp="1"/>
          </p:cNvSpPr>
          <p:nvPr>
            <p:ph type="title"/>
          </p:nvPr>
        </p:nvSpPr>
        <p:spPr>
          <a:xfrm>
            <a:off x="311700" y="1106125"/>
            <a:ext cx="8520600" cy="1963500"/>
          </a:xfrm>
          <a:prstGeom prst="rect">
            <a:avLst/>
          </a:prstGeom>
          <a:solidFill>
            <a:srgbClr val="EA9999"/>
          </a:solidFill>
          <a:ln w="9525" cap="flat" cmpd="sng">
            <a:solidFill>
              <a:srgbClr val="EA9999"/>
            </a:solidFill>
            <a:prstDash val="solid"/>
            <a:round/>
            <a:headEnd type="none" w="sm" len="sm"/>
            <a:tailEnd type="none" w="sm" len="sm"/>
          </a:ln>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chemeClr val="lt1"/>
                </a:solidFill>
              </a:rPr>
              <a:t>26.3%</a:t>
            </a:r>
            <a:endParaRPr>
              <a:solidFill>
                <a:schemeClr val="lt1"/>
              </a:solidFill>
            </a:endParaRPr>
          </a:p>
        </p:txBody>
      </p:sp>
      <p:sp>
        <p:nvSpPr>
          <p:cNvPr id="339" name="Google Shape;339;p6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fontScale="85000" lnSpcReduction="10000"/>
          </a:bodyPr>
          <a:lstStyle/>
          <a:p>
            <a:pPr marL="0" lvl="0" indent="0" algn="ctr" rtl="0">
              <a:spcBef>
                <a:spcPts val="0"/>
              </a:spcBef>
              <a:spcAft>
                <a:spcPts val="1200"/>
              </a:spcAft>
              <a:buNone/>
            </a:pPr>
            <a:r>
              <a:rPr lang="en"/>
              <a:t>of respondents experienced </a:t>
            </a:r>
            <a:r>
              <a:rPr lang="en" b="1" u="sng">
                <a:solidFill>
                  <a:srgbClr val="45818E"/>
                </a:solidFill>
              </a:rPr>
              <a:t>harassment</a:t>
            </a:r>
            <a:r>
              <a:rPr lang="en"/>
              <a:t> by someone at the firm/organization related to their age, ancestry, colour, race, citizenship, ethnic origin, place of origin, creed, disability, family status, marital status, gender identity, gender expression, sex and/or sexual orientation, or other factors </a:t>
            </a:r>
            <a:r>
              <a:rPr lang="en" b="1" u="sng">
                <a:solidFill>
                  <a:srgbClr val="EA9999"/>
                </a:solidFill>
              </a:rPr>
              <a:t>during their articles of clerkship.</a:t>
            </a:r>
            <a:endParaRPr b="1" u="sng">
              <a:solidFill>
                <a:srgbClr val="EA9999"/>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66"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7"/>
          <p:cNvSpPr txBox="1">
            <a:spLocks noGrp="1"/>
          </p:cNvSpPr>
          <p:nvPr>
            <p:ph type="title"/>
          </p:nvPr>
        </p:nvSpPr>
        <p:spPr>
          <a:xfrm>
            <a:off x="311700" y="1106125"/>
            <a:ext cx="8520600" cy="1963500"/>
          </a:xfrm>
          <a:prstGeom prst="rect">
            <a:avLst/>
          </a:prstGeom>
          <a:solidFill>
            <a:srgbClr val="EA9999"/>
          </a:solidFill>
          <a:ln w="9525" cap="flat" cmpd="sng">
            <a:solidFill>
              <a:srgbClr val="EA9999"/>
            </a:solidFill>
            <a:prstDash val="solid"/>
            <a:round/>
            <a:headEnd type="none" w="sm" len="sm"/>
            <a:tailEnd type="none" w="sm" len="sm"/>
          </a:ln>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chemeClr val="lt1"/>
                </a:solidFill>
              </a:rPr>
              <a:t>36.4%</a:t>
            </a:r>
            <a:endParaRPr>
              <a:solidFill>
                <a:schemeClr val="lt1"/>
              </a:solidFill>
            </a:endParaRPr>
          </a:p>
        </p:txBody>
      </p:sp>
      <p:sp>
        <p:nvSpPr>
          <p:cNvPr id="350" name="Google Shape;350;p67"/>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t>of respondents said there were </a:t>
            </a:r>
            <a:r>
              <a:rPr lang="en" b="1" u="sng">
                <a:solidFill>
                  <a:srgbClr val="EA9999"/>
                </a:solidFill>
              </a:rPr>
              <a:t>no resources available</a:t>
            </a:r>
            <a:r>
              <a:rPr lang="en"/>
              <a:t> to address the discrimination and/or harassment experienced.</a:t>
            </a:r>
            <a:endParaRPr u="sng">
              <a:solidFill>
                <a:srgbClr val="EA9999"/>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8"/>
          <p:cNvSpPr txBox="1">
            <a:spLocks noGrp="1"/>
          </p:cNvSpPr>
          <p:nvPr>
            <p:ph type="title"/>
          </p:nvPr>
        </p:nvSpPr>
        <p:spPr>
          <a:xfrm>
            <a:off x="311700" y="1106125"/>
            <a:ext cx="8520600" cy="1963500"/>
          </a:xfrm>
          <a:prstGeom prst="rect">
            <a:avLst/>
          </a:prstGeom>
          <a:solidFill>
            <a:srgbClr val="EA9999"/>
          </a:solidFill>
          <a:ln w="9525" cap="flat" cmpd="sng">
            <a:solidFill>
              <a:srgbClr val="EA9999"/>
            </a:solidFill>
            <a:prstDash val="solid"/>
            <a:round/>
            <a:headEnd type="none" w="sm" len="sm"/>
            <a:tailEnd type="none" w="sm" len="sm"/>
          </a:ln>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chemeClr val="lt1"/>
                </a:solidFill>
              </a:rPr>
              <a:t>63.4%</a:t>
            </a:r>
            <a:endParaRPr>
              <a:solidFill>
                <a:schemeClr val="lt1"/>
              </a:solidFill>
            </a:endParaRPr>
          </a:p>
        </p:txBody>
      </p:sp>
      <p:sp>
        <p:nvSpPr>
          <p:cNvPr id="356" name="Google Shape;356;p6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t>of respondents said they were </a:t>
            </a:r>
            <a:r>
              <a:rPr lang="en" b="1" u="sng">
                <a:solidFill>
                  <a:srgbClr val="EA9999"/>
                </a:solidFill>
              </a:rPr>
              <a:t>not sure whether resources were available</a:t>
            </a:r>
            <a:r>
              <a:rPr lang="en"/>
              <a:t> to address the discrimination and/or harassment experienced.</a:t>
            </a:r>
            <a:endParaRPr u="sng">
              <a:solidFill>
                <a:srgbClr val="EA9999"/>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69" title="Points scored"/>
          <p:cNvPicPr preferRelativeResize="0"/>
          <p:nvPr/>
        </p:nvPicPr>
        <p:blipFill>
          <a:blip r:embed="rId3">
            <a:alphaModFix/>
          </a:blip>
          <a:stretch>
            <a:fillRect/>
          </a:stretch>
        </p:blipFill>
        <p:spPr>
          <a:xfrm>
            <a:off x="659300" y="250075"/>
            <a:ext cx="7825389" cy="483869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7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solidFill>
                  <a:srgbClr val="EA9999"/>
                </a:solidFill>
              </a:rPr>
              <a:t>Looking ahead</a:t>
            </a:r>
            <a:endParaRPr b="1">
              <a:solidFill>
                <a:srgbClr val="EA9999"/>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EA9999"/>
                </a:solidFill>
              </a:rPr>
              <a:t>LSN President Statement (22 June 2023)</a:t>
            </a:r>
            <a:endParaRPr b="1">
              <a:solidFill>
                <a:srgbClr val="EA9999"/>
              </a:solidFill>
            </a:endParaRPr>
          </a:p>
        </p:txBody>
      </p:sp>
      <p:sp>
        <p:nvSpPr>
          <p:cNvPr id="372" name="Google Shape;372;p71"/>
          <p:cNvSpPr txBox="1">
            <a:spLocks noGrp="1"/>
          </p:cNvSpPr>
          <p:nvPr>
            <p:ph type="body" idx="1"/>
          </p:nvPr>
        </p:nvSpPr>
        <p:spPr>
          <a:xfrm>
            <a:off x="311700" y="1148550"/>
            <a:ext cx="8520600" cy="34203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i="1" dirty="0"/>
              <a:t>“The Executive welcomes the opportunity to engage in a collaborative and respectful discussion with the membership about our shared goals as members of the legal profession in Nunavut including working together to identify how to make improvements; to support diversity and inclusion; to consider Nunavut’s unique history and culture; and to aim to remove barriers to the admission process in Nunavut all while balancing the standards of practice required in a self-regulating profession. The Executive also wishes to confirm that given the ongoing work to consider and respond to issues identified in the Taskforce Report, the Executive is </a:t>
            </a:r>
            <a:r>
              <a:rPr lang="en" i="1" u="sng" dirty="0"/>
              <a:t>continuing the waiver of the requirement to complete the Statutes Examination for admission to the Nunavut Bar until the earlier of March 31, 2024, or the completion of the work referenced above</a:t>
            </a:r>
            <a:r>
              <a:rPr lang="en" i="1" dirty="0"/>
              <a:t>.”</a:t>
            </a:r>
            <a:endParaRPr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8"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70">
          <a:extLst>
            <a:ext uri="{FF2B5EF4-FFF2-40B4-BE49-F238E27FC236}">
              <a16:creationId xmlns:a16="http://schemas.microsoft.com/office/drawing/2014/main" id="{4114A66B-822B-86C5-6C9E-ED1A3A897100}"/>
            </a:ext>
          </a:extLst>
        </p:cNvPr>
        <p:cNvGrpSpPr/>
        <p:nvPr/>
      </p:nvGrpSpPr>
      <p:grpSpPr>
        <a:xfrm>
          <a:off x="0" y="0"/>
          <a:ext cx="0" cy="0"/>
          <a:chOff x="0" y="0"/>
          <a:chExt cx="0" cy="0"/>
        </a:xfrm>
      </p:grpSpPr>
      <p:sp>
        <p:nvSpPr>
          <p:cNvPr id="371" name="Google Shape;371;p71">
            <a:extLst>
              <a:ext uri="{FF2B5EF4-FFF2-40B4-BE49-F238E27FC236}">
                <a16:creationId xmlns:a16="http://schemas.microsoft.com/office/drawing/2014/main" id="{C9A2A552-6BD1-BB31-A845-2B95A5180A4B}"/>
              </a:ext>
            </a:extLst>
          </p:cNvPr>
          <p:cNvSpPr txBox="1">
            <a:spLocks noGrp="1"/>
          </p:cNvSpPr>
          <p:nvPr>
            <p:ph type="title"/>
          </p:nvPr>
        </p:nvSpPr>
        <p:spPr>
          <a:xfrm>
            <a:off x="311700" y="40177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rgbClr val="EA9999"/>
                </a:solidFill>
              </a:rPr>
              <a:t>Decision from Feburary 2024</a:t>
            </a:r>
            <a:endParaRPr b="1" dirty="0">
              <a:solidFill>
                <a:srgbClr val="EA9999"/>
              </a:solidFill>
            </a:endParaRPr>
          </a:p>
        </p:txBody>
      </p:sp>
      <p:sp>
        <p:nvSpPr>
          <p:cNvPr id="372" name="Google Shape;372;p71">
            <a:extLst>
              <a:ext uri="{FF2B5EF4-FFF2-40B4-BE49-F238E27FC236}">
                <a16:creationId xmlns:a16="http://schemas.microsoft.com/office/drawing/2014/main" id="{A3C789C2-7A25-F69A-0F67-4ACFAE359342}"/>
              </a:ext>
            </a:extLst>
          </p:cNvPr>
          <p:cNvSpPr txBox="1">
            <a:spLocks noGrp="1"/>
          </p:cNvSpPr>
          <p:nvPr>
            <p:ph type="body" idx="1"/>
          </p:nvPr>
        </p:nvSpPr>
        <p:spPr>
          <a:xfrm>
            <a:off x="311700" y="1148550"/>
            <a:ext cx="8520600" cy="3420300"/>
          </a:xfrm>
          <a:prstGeom prst="rect">
            <a:avLst/>
          </a:prstGeom>
        </p:spPr>
        <p:txBody>
          <a:bodyPr spcFirstLastPara="1" wrap="square" lIns="91425" tIns="91425" rIns="91425" bIns="91425" anchor="t" anchorCtr="0">
            <a:normAutofit fontScale="92500" lnSpcReduction="10000"/>
          </a:bodyPr>
          <a:lstStyle/>
          <a:p>
            <a:pPr marL="285750" indent="-285750">
              <a:spcAft>
                <a:spcPts val="1200"/>
              </a:spcAft>
            </a:pPr>
            <a:r>
              <a:rPr lang="en" u="sng" dirty="0"/>
              <a:t>The Special Examination in its current form will not be administered going forward and will not be a requirement for admission to the Nunavut Bar. </a:t>
            </a:r>
          </a:p>
          <a:p>
            <a:pPr marL="285750" indent="-285750">
              <a:spcAft>
                <a:spcPts val="1200"/>
              </a:spcAft>
            </a:pPr>
            <a:r>
              <a:rPr lang="en" i="1" u="sng" dirty="0"/>
              <a:t>If a special examination is implemented in the future, it will be re-drafted and take into consideration the findings from t</a:t>
            </a:r>
            <a:r>
              <a:rPr lang="en-CA" i="1" u="sng" dirty="0"/>
              <a:t>he</a:t>
            </a:r>
            <a:r>
              <a:rPr lang="en" i="1" u="sng" dirty="0"/>
              <a:t> Task Force to be a defensible exam.</a:t>
            </a:r>
          </a:p>
          <a:p>
            <a:pPr marL="285750" indent="-285750">
              <a:spcAft>
                <a:spcPts val="1200"/>
              </a:spcAft>
            </a:pPr>
            <a:r>
              <a:rPr lang="en" dirty="0"/>
              <a:t>CPLED will continue to serve as the “bar admission couse” with CAPSTONE being the “bar admission examination”.</a:t>
            </a:r>
          </a:p>
          <a:p>
            <a:pPr marL="285750" indent="-285750">
              <a:spcAft>
                <a:spcPts val="1200"/>
              </a:spcAft>
            </a:pPr>
            <a:r>
              <a:rPr lang="en" dirty="0"/>
              <a:t>Discussions with CPLED to address concerns raised by Nunavut articling students.</a:t>
            </a:r>
            <a:r>
              <a:rPr lang="en-CA" dirty="0"/>
              <a:t> </a:t>
            </a:r>
          </a:p>
          <a:p>
            <a:pPr marL="285750" indent="-285750">
              <a:spcAft>
                <a:spcPts val="1200"/>
              </a:spcAft>
            </a:pPr>
            <a:r>
              <a:rPr lang="en-CA" dirty="0"/>
              <a:t>Goal: to have all current articling students called to the bar by July through a defensible process – looking for collaboration with CPLED.</a:t>
            </a:r>
            <a:r>
              <a:rPr lang="en" dirty="0"/>
              <a:t> </a:t>
            </a:r>
          </a:p>
          <a:p>
            <a:pPr marL="285750" indent="-285750">
              <a:spcAft>
                <a:spcPts val="1200"/>
              </a:spcAft>
            </a:pPr>
            <a:endParaRPr lang="en" i="1" u="sng" dirty="0"/>
          </a:p>
          <a:p>
            <a:pPr marL="0" lvl="0" indent="0" algn="l" rtl="0">
              <a:spcBef>
                <a:spcPts val="0"/>
              </a:spcBef>
              <a:spcAft>
                <a:spcPts val="1200"/>
              </a:spcAft>
              <a:buNone/>
            </a:pPr>
            <a:endParaRPr i="1" dirty="0"/>
          </a:p>
        </p:txBody>
      </p:sp>
    </p:spTree>
    <p:extLst>
      <p:ext uri="{BB962C8B-B14F-4D97-AF65-F5344CB8AC3E}">
        <p14:creationId xmlns:p14="http://schemas.microsoft.com/office/powerpoint/2010/main" val="23583965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72" title="Points scored"/>
          <p:cNvPicPr preferRelativeResize="0"/>
          <p:nvPr/>
        </p:nvPicPr>
        <p:blipFill>
          <a:blip r:embed="rId3">
            <a:alphaModFix/>
          </a:blip>
          <a:stretch>
            <a:fillRect/>
          </a:stretch>
        </p:blipFill>
        <p:spPr>
          <a:xfrm>
            <a:off x="659300" y="152400"/>
            <a:ext cx="7825389" cy="483869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65">
          <a:extLst>
            <a:ext uri="{FF2B5EF4-FFF2-40B4-BE49-F238E27FC236}">
              <a16:creationId xmlns:a16="http://schemas.microsoft.com/office/drawing/2014/main" id="{792AF57C-744A-B002-197B-9B7D764942DD}"/>
            </a:ext>
          </a:extLst>
        </p:cNvPr>
        <p:cNvGrpSpPr/>
        <p:nvPr/>
      </p:nvGrpSpPr>
      <p:grpSpPr>
        <a:xfrm>
          <a:off x="0" y="0"/>
          <a:ext cx="0" cy="0"/>
          <a:chOff x="0" y="0"/>
          <a:chExt cx="0" cy="0"/>
        </a:xfrm>
      </p:grpSpPr>
      <p:sp>
        <p:nvSpPr>
          <p:cNvPr id="366" name="Google Shape;366;p70">
            <a:extLst>
              <a:ext uri="{FF2B5EF4-FFF2-40B4-BE49-F238E27FC236}">
                <a16:creationId xmlns:a16="http://schemas.microsoft.com/office/drawing/2014/main" id="{2FBDC701-D007-7388-2F72-88E97E3B4BF4}"/>
              </a:ext>
            </a:extLst>
          </p:cNvPr>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dirty="0">
                <a:solidFill>
                  <a:srgbClr val="EA9999"/>
                </a:solidFill>
              </a:rPr>
              <a:t>Discussion</a:t>
            </a:r>
            <a:br>
              <a:rPr lang="en" b="1" dirty="0">
                <a:solidFill>
                  <a:srgbClr val="EA9999"/>
                </a:solidFill>
              </a:rPr>
            </a:br>
            <a:br>
              <a:rPr lang="en" b="1" dirty="0">
                <a:solidFill>
                  <a:srgbClr val="EA9999"/>
                </a:solidFill>
              </a:rPr>
            </a:br>
            <a:endParaRPr b="1" dirty="0">
              <a:solidFill>
                <a:srgbClr val="EA9999"/>
              </a:solidFill>
            </a:endParaRPr>
          </a:p>
        </p:txBody>
      </p:sp>
    </p:spTree>
    <p:extLst>
      <p:ext uri="{BB962C8B-B14F-4D97-AF65-F5344CB8AC3E}">
        <p14:creationId xmlns:p14="http://schemas.microsoft.com/office/powerpoint/2010/main" val="1233179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solidFill>
                  <a:srgbClr val="EA9999"/>
                </a:solidFill>
              </a:rPr>
              <a:t>Special Examination</a:t>
            </a:r>
            <a:endParaRPr b="1">
              <a:solidFill>
                <a:srgbClr val="EA9999"/>
              </a:solidFill>
            </a:endParaRPr>
          </a:p>
          <a:p>
            <a:pPr marL="0" lvl="0" indent="0" algn="l" rtl="0">
              <a:spcBef>
                <a:spcPts val="0"/>
              </a:spcBef>
              <a:spcAft>
                <a:spcPts val="0"/>
              </a:spcAft>
              <a:buNone/>
            </a:pPr>
            <a:r>
              <a:rPr lang="en" b="1">
                <a:solidFill>
                  <a:srgbClr val="EA9999"/>
                </a:solidFill>
              </a:rPr>
              <a:t>(“Nunavut Statutes Examination”)</a:t>
            </a:r>
            <a:endParaRPr b="1">
              <a:solidFill>
                <a:srgbClr val="EA999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0"/>
          <p:cNvSpPr/>
          <p:nvPr/>
        </p:nvSpPr>
        <p:spPr>
          <a:xfrm>
            <a:off x="-83300" y="0"/>
            <a:ext cx="9273600" cy="5143500"/>
          </a:xfrm>
          <a:prstGeom prst="wave">
            <a:avLst>
              <a:gd name="adj1" fmla="val 12500"/>
              <a:gd name="adj2" fmla="val 198"/>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93;p20"/>
          <p:cNvSpPr txBox="1">
            <a:spLocks noGrp="1"/>
          </p:cNvSpPr>
          <p:nvPr>
            <p:ph type="ctrTitle"/>
          </p:nvPr>
        </p:nvSpPr>
        <p:spPr>
          <a:xfrm>
            <a:off x="1115250" y="1646250"/>
            <a:ext cx="6913500" cy="18510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2400" b="1">
                <a:solidFill>
                  <a:schemeClr val="lt1"/>
                </a:solidFill>
              </a:rPr>
              <a:t>Recommendation #1</a:t>
            </a:r>
            <a:br>
              <a:rPr lang="en" sz="2400">
                <a:solidFill>
                  <a:schemeClr val="lt1"/>
                </a:solidFill>
              </a:rPr>
            </a:br>
            <a:br>
              <a:rPr lang="en" sz="2400">
                <a:solidFill>
                  <a:schemeClr val="lt1"/>
                </a:solidFill>
              </a:rPr>
            </a:br>
            <a:r>
              <a:rPr lang="en" sz="2200">
                <a:solidFill>
                  <a:schemeClr val="lt1"/>
                </a:solidFill>
              </a:rPr>
              <a:t>Taskforce recommends the </a:t>
            </a:r>
            <a:r>
              <a:rPr lang="en" sz="2200" u="sng">
                <a:solidFill>
                  <a:schemeClr val="lt1"/>
                </a:solidFill>
              </a:rPr>
              <a:t>requirement for students-at-law to write the Nunavut Statutes Examination</a:t>
            </a:r>
            <a:r>
              <a:rPr lang="en" sz="2200">
                <a:solidFill>
                  <a:schemeClr val="lt1"/>
                </a:solidFill>
              </a:rPr>
              <a:t> as part of Nunavut’s Bar admission program be </a:t>
            </a:r>
            <a:r>
              <a:rPr lang="en" sz="2200" u="sng">
                <a:solidFill>
                  <a:schemeClr val="lt1"/>
                </a:solidFill>
              </a:rPr>
              <a:t>immediately abolished</a:t>
            </a:r>
            <a:r>
              <a:rPr lang="en" sz="2200">
                <a:solidFill>
                  <a:schemeClr val="lt1"/>
                </a:solidFill>
              </a:rPr>
              <a:t>.</a:t>
            </a:r>
            <a:endParaRPr sz="22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98" name="Google Shape;98;p21"/>
          <p:cNvGrpSpPr/>
          <p:nvPr/>
        </p:nvGrpSpPr>
        <p:grpSpPr>
          <a:xfrm>
            <a:off x="3545700" y="2059547"/>
            <a:ext cx="3064884" cy="2515441"/>
            <a:chOff x="3071457" y="2013875"/>
            <a:chExt cx="1944600" cy="1569600"/>
          </a:xfrm>
        </p:grpSpPr>
        <p:sp>
          <p:nvSpPr>
            <p:cNvPr id="99" name="Google Shape;99;p21"/>
            <p:cNvSpPr/>
            <p:nvPr/>
          </p:nvSpPr>
          <p:spPr>
            <a:xfrm rot="10800000" flipH="1">
              <a:off x="3071457" y="2013875"/>
              <a:ext cx="1944600" cy="1569600"/>
            </a:xfrm>
            <a:prstGeom prst="round2DiagRect">
              <a:avLst>
                <a:gd name="adj1" fmla="val 0"/>
                <a:gd name="adj2" fmla="val 1776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1"/>
            <p:cNvSpPr txBox="1"/>
            <p:nvPr/>
          </p:nvSpPr>
          <p:spPr>
            <a:xfrm>
              <a:off x="3316102" y="2256385"/>
              <a:ext cx="1451700" cy="4599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FFFFFF"/>
                  </a:solidFill>
                  <a:latin typeface="Roboto"/>
                  <a:ea typeface="Roboto"/>
                  <a:cs typeface="Roboto"/>
                  <a:sym typeface="Roboto"/>
                </a:rPr>
                <a:t>PART B</a:t>
              </a:r>
              <a:endParaRPr sz="2000">
                <a:solidFill>
                  <a:srgbClr val="FFFFFF"/>
                </a:solidFill>
                <a:latin typeface="Roboto"/>
                <a:ea typeface="Roboto"/>
                <a:cs typeface="Roboto"/>
                <a:sym typeface="Roboto"/>
              </a:endParaRPr>
            </a:p>
          </p:txBody>
        </p:sp>
        <p:sp>
          <p:nvSpPr>
            <p:cNvPr id="101" name="Google Shape;101;p21"/>
            <p:cNvSpPr txBox="1"/>
            <p:nvPr/>
          </p:nvSpPr>
          <p:spPr>
            <a:xfrm>
              <a:off x="3317909" y="2619492"/>
              <a:ext cx="1451700" cy="512400"/>
            </a:xfrm>
            <a:prstGeom prst="rect">
              <a:avLst/>
            </a:prstGeom>
            <a:solidFill>
              <a:schemeClr val="accent5"/>
            </a:solid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Ethics</a:t>
              </a:r>
              <a:endParaRPr sz="1200">
                <a:solidFill>
                  <a:srgbClr val="FFFFFF"/>
                </a:solidFill>
                <a:latin typeface="Roboto"/>
                <a:ea typeface="Roboto"/>
                <a:cs typeface="Roboto"/>
                <a:sym typeface="Roboto"/>
              </a:endParaRPr>
            </a:p>
            <a:p>
              <a:pPr marL="457200" lvl="0" indent="-304800" algn="l" rtl="0">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Open book (Model Code of Professional Conduct)</a:t>
              </a:r>
              <a:endParaRPr sz="1200">
                <a:solidFill>
                  <a:srgbClr val="FFFFFF"/>
                </a:solidFill>
                <a:latin typeface="Roboto"/>
                <a:ea typeface="Roboto"/>
                <a:cs typeface="Roboto"/>
                <a:sym typeface="Roboto"/>
              </a:endParaRPr>
            </a:p>
            <a:p>
              <a:pPr marL="457200" lvl="0" indent="-304800" algn="l" rtl="0">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Pass mark: 70% (7/10)</a:t>
              </a:r>
              <a:endParaRPr sz="1200">
                <a:solidFill>
                  <a:srgbClr val="FFFFFF"/>
                </a:solidFill>
                <a:latin typeface="Roboto"/>
                <a:ea typeface="Roboto"/>
                <a:cs typeface="Roboto"/>
                <a:sym typeface="Roboto"/>
              </a:endParaRPr>
            </a:p>
          </p:txBody>
        </p:sp>
      </p:grpSp>
      <p:grpSp>
        <p:nvGrpSpPr>
          <p:cNvPr id="102" name="Google Shape;102;p21"/>
          <p:cNvGrpSpPr/>
          <p:nvPr/>
        </p:nvGrpSpPr>
        <p:grpSpPr>
          <a:xfrm>
            <a:off x="616656" y="568501"/>
            <a:ext cx="3193811" cy="2515441"/>
            <a:chOff x="1126863" y="2013875"/>
            <a:chExt cx="1944600" cy="1569600"/>
          </a:xfrm>
        </p:grpSpPr>
        <p:sp>
          <p:nvSpPr>
            <p:cNvPr id="103" name="Google Shape;103;p21"/>
            <p:cNvSpPr/>
            <p:nvPr/>
          </p:nvSpPr>
          <p:spPr>
            <a:xfrm>
              <a:off x="1126863" y="2013875"/>
              <a:ext cx="1944600" cy="1569600"/>
            </a:xfrm>
            <a:prstGeom prst="round2DiagRect">
              <a:avLst>
                <a:gd name="adj1" fmla="val 0"/>
                <a:gd name="adj2" fmla="val 17764"/>
              </a:avLst>
            </a:pr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1"/>
            <p:cNvSpPr txBox="1"/>
            <p:nvPr/>
          </p:nvSpPr>
          <p:spPr>
            <a:xfrm>
              <a:off x="1351627" y="2256385"/>
              <a:ext cx="1451700" cy="459900"/>
            </a:xfrm>
            <a:prstGeom prst="rect">
              <a:avLst/>
            </a:prstGeom>
            <a:solidFill>
              <a:srgbClr val="EA999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FFFFFF"/>
                  </a:solidFill>
                  <a:latin typeface="Roboto"/>
                  <a:ea typeface="Roboto"/>
                  <a:cs typeface="Roboto"/>
                  <a:sym typeface="Roboto"/>
                </a:rPr>
                <a:t>PART A</a:t>
              </a:r>
              <a:endParaRPr sz="2000">
                <a:solidFill>
                  <a:srgbClr val="FFFFFF"/>
                </a:solidFill>
                <a:latin typeface="Roboto"/>
                <a:ea typeface="Roboto"/>
                <a:cs typeface="Roboto"/>
                <a:sym typeface="Roboto"/>
              </a:endParaRPr>
            </a:p>
          </p:txBody>
        </p:sp>
        <p:sp>
          <p:nvSpPr>
            <p:cNvPr id="105" name="Google Shape;105;p21"/>
            <p:cNvSpPr txBox="1"/>
            <p:nvPr/>
          </p:nvSpPr>
          <p:spPr>
            <a:xfrm>
              <a:off x="1351625" y="2542477"/>
              <a:ext cx="1451700" cy="512400"/>
            </a:xfrm>
            <a:prstGeom prst="rect">
              <a:avLst/>
            </a:prstGeom>
            <a:solidFill>
              <a:srgbClr val="EA9999"/>
            </a:solid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Substantive Law (66 statutes)</a:t>
              </a:r>
              <a:endParaRPr sz="1200">
                <a:solidFill>
                  <a:srgbClr val="FFFFFF"/>
                </a:solidFill>
                <a:latin typeface="Roboto"/>
                <a:ea typeface="Roboto"/>
                <a:cs typeface="Roboto"/>
                <a:sym typeface="Roboto"/>
              </a:endParaRPr>
            </a:p>
            <a:p>
              <a:pPr marL="457200" lvl="0" indent="-304800" algn="l" rtl="0">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Closed book</a:t>
              </a:r>
              <a:endParaRPr sz="1200">
                <a:solidFill>
                  <a:srgbClr val="FFFFFF"/>
                </a:solidFill>
                <a:latin typeface="Roboto"/>
                <a:ea typeface="Roboto"/>
                <a:cs typeface="Roboto"/>
                <a:sym typeface="Roboto"/>
              </a:endParaRPr>
            </a:p>
            <a:p>
              <a:pPr marL="457200" lvl="0" indent="-304800" algn="l" rtl="0">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Pass mark: 65% (39/60)</a:t>
              </a:r>
              <a:endParaRPr sz="1200">
                <a:solidFill>
                  <a:srgbClr val="FFFFFF"/>
                </a:solidFill>
                <a:latin typeface="Roboto"/>
                <a:ea typeface="Roboto"/>
                <a:cs typeface="Roboto"/>
                <a:sym typeface="Roboto"/>
              </a:endParaRPr>
            </a:p>
            <a:p>
              <a:pPr marL="457200" lvl="0" indent="-304800" algn="l" rtl="0">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Multiple choice</a:t>
              </a:r>
              <a:endParaRPr sz="1200">
                <a:solidFill>
                  <a:srgbClr val="FFFFFF"/>
                </a:solidFill>
                <a:latin typeface="Roboto"/>
                <a:ea typeface="Roboto"/>
                <a:cs typeface="Roboto"/>
                <a:sym typeface="Roboto"/>
              </a:endParaRPr>
            </a:p>
          </p:txBody>
        </p:sp>
      </p:grpSp>
      <p:sp>
        <p:nvSpPr>
          <p:cNvPr id="106" name="Google Shape;106;p21"/>
          <p:cNvSpPr txBox="1"/>
          <p:nvPr/>
        </p:nvSpPr>
        <p:spPr>
          <a:xfrm>
            <a:off x="3974900" y="887100"/>
            <a:ext cx="50241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595959"/>
                </a:solidFill>
                <a:latin typeface="Roboto"/>
                <a:ea typeface="Roboto"/>
                <a:cs typeface="Roboto"/>
                <a:sym typeface="Roboto"/>
              </a:rPr>
              <a:t>May 2022</a:t>
            </a:r>
            <a:br>
              <a:rPr lang="en" sz="2800" b="1">
                <a:solidFill>
                  <a:srgbClr val="595959"/>
                </a:solidFill>
                <a:latin typeface="Roboto"/>
                <a:ea typeface="Roboto"/>
                <a:cs typeface="Roboto"/>
                <a:sym typeface="Roboto"/>
              </a:rPr>
            </a:br>
            <a:r>
              <a:rPr lang="en" sz="2800" b="1">
                <a:solidFill>
                  <a:srgbClr val="595959"/>
                </a:solidFill>
                <a:latin typeface="Roboto"/>
                <a:ea typeface="Roboto"/>
                <a:cs typeface="Roboto"/>
                <a:sym typeface="Roboto"/>
              </a:rPr>
              <a:t>Nunavut Statutes Examination</a:t>
            </a:r>
            <a:endParaRPr sz="2800" b="1">
              <a:solidFill>
                <a:srgbClr val="595959"/>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2319</Words>
  <Application>Microsoft Office PowerPoint</Application>
  <PresentationFormat>On-screen Show (16:9)</PresentationFormat>
  <Paragraphs>124</Paragraphs>
  <Slides>62</Slides>
  <Notes>62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62</vt:i4>
      </vt:variant>
    </vt:vector>
  </HeadingPairs>
  <TitlesOfParts>
    <vt:vector size="65" baseType="lpstr">
      <vt:lpstr>Arial</vt:lpstr>
      <vt:lpstr>Roboto</vt:lpstr>
      <vt:lpstr>Simple Light</vt:lpstr>
      <vt:lpstr>Nunavut Statutes Examination Special Meeting</vt:lpstr>
      <vt:lpstr>Overview</vt:lpstr>
      <vt:lpstr>Request for Feedback from the Membership: Nunavut Statutes Examination as a Special Examination</vt:lpstr>
      <vt:lpstr>PowerPoint Presentation</vt:lpstr>
      <vt:lpstr>PowerPoint Presentation</vt:lpstr>
      <vt:lpstr>PowerPoint Presentation</vt:lpstr>
      <vt:lpstr>Special Examination (“Nunavut Statutes Examination”)</vt:lpstr>
      <vt:lpstr>Recommendation #1  Taskforce recommends the requirement for students-at-law to write the Nunavut Statutes Examination as part of Nunavut’s Bar admission program be immediately abolished.</vt:lpstr>
      <vt:lpstr>PowerPoint Presentation</vt:lpstr>
      <vt:lpstr>Changes made to the Nunavut Statutes Examination in 2022</vt:lpstr>
      <vt:lpstr>50%</vt:lpstr>
      <vt:lpstr>PowerPoint Presentation</vt:lpstr>
      <vt:lpstr>FLSC National Requirement</vt:lpstr>
      <vt:lpstr>FLSC National Requirement Review (26 June 2023)</vt:lpstr>
      <vt:lpstr>FLSC Model Code of Professional Conduct Draft Amendments re: Call to Action #27</vt:lpstr>
      <vt:lpstr>Student-at-Law Experience Survey</vt:lpstr>
      <vt:lpstr>32.2%</vt:lpstr>
      <vt:lpstr>PowerPoint Presentation</vt:lpstr>
      <vt:lpstr>PowerPoint Presentation</vt:lpstr>
      <vt:lpstr>PowerPoint Presentation</vt:lpstr>
      <vt:lpstr>PowerPoint Presentation</vt:lpstr>
      <vt:lpstr>Barriers to Success</vt:lpstr>
      <vt:lpstr>PowerPoint Presentation</vt:lpstr>
      <vt:lpstr>PowerPoint Presentation</vt:lpstr>
      <vt:lpstr>PowerPoint Presentation</vt:lpstr>
      <vt:lpstr>Professionalism &amp; Ethics</vt:lpstr>
      <vt:lpstr>PowerPoint Presentation</vt:lpstr>
      <vt:lpstr>Bar Admission Course &amp; Examination</vt:lpstr>
      <vt:lpstr>Recommendation #2  The LSN Executive shall issue a written statement to reflect that the requirement in s. 18(2) (b) of the LPA that requires passing a Bar admissions examination is satisfied by a Bar admissions program that includes an evaluation or assessment.</vt:lpstr>
      <vt:lpstr>Is the Nunavut Statutes Examination a bar admission examination or a special examination under the LPA?</vt:lpstr>
      <vt:lpstr>PowerPoint Presentation</vt:lpstr>
      <vt:lpstr>Recommendation #4  The Taskforce recommends establishing an anti-racist Nunavut-specific Bar admission program for students-at-law within two years to replace CPLED’s PREP course as the Bar admission course and Bar admission examination for Nunavut within two years. Part of this inquiry will explore whether there should be a different Bar admissions program for students-at-law who completed their legal education outside of the Territory and are seeking admission to the LSN from other jurisdictions, including those applying after completing NCA Accreditation.</vt:lpstr>
      <vt:lpstr>PowerPoint Presentation</vt:lpstr>
      <vt:lpstr>PowerPoint Presentation</vt:lpstr>
      <vt:lpstr>PowerPoint Presentation</vt:lpstr>
      <vt:lpstr>PowerPoint Presentation</vt:lpstr>
      <vt:lpstr>PowerPoint Presentation</vt:lpstr>
      <vt:lpstr>Articles of Clerkship &amp; Workplace Training</vt:lpstr>
      <vt:lpstr>PowerPoint Presentation</vt:lpstr>
      <vt:lpstr>PowerPoint Presentation</vt:lpstr>
      <vt:lpstr>PowerPoint Presentation</vt:lpstr>
      <vt:lpstr>PowerPoint Presentation</vt:lpstr>
      <vt:lpstr>Student-at-Law Mental Wellbeing</vt:lpstr>
      <vt:lpstr>PowerPoint Presentation</vt:lpstr>
      <vt:lpstr>52.6%</vt:lpstr>
      <vt:lpstr>PowerPoint Presentation</vt:lpstr>
      <vt:lpstr>PowerPoint Presentation</vt:lpstr>
      <vt:lpstr>Harassment &amp; Discrimination</vt:lpstr>
      <vt:lpstr>15.8%</vt:lpstr>
      <vt:lpstr>PowerPoint Presentation</vt:lpstr>
      <vt:lpstr>22.2%</vt:lpstr>
      <vt:lpstr>PowerPoint Presentation</vt:lpstr>
      <vt:lpstr>26.3%</vt:lpstr>
      <vt:lpstr>PowerPoint Presentation</vt:lpstr>
      <vt:lpstr>36.4%</vt:lpstr>
      <vt:lpstr>63.4%</vt:lpstr>
      <vt:lpstr>PowerPoint Presentation</vt:lpstr>
      <vt:lpstr>Looking ahead</vt:lpstr>
      <vt:lpstr>LSN President Statement (22 June 2023)</vt:lpstr>
      <vt:lpstr>Decision from Feburary 2024</vt:lpstr>
      <vt:lpstr>PowerPoint Presentation</vt:lpstr>
      <vt:lpstr>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Nunavut Statutes Examination Special Meeting</dc:title>
  <cp:lastModifiedBy>Joanne Smith</cp:lastModifiedBy>
  <cp:revision>1</cp:revision>
  <dcterms:modified xsi:type="dcterms:W3CDTF">2024-02-28T15:13:57Z</dcterms:modified>
</cp:coreProperties>
</file>