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sldIdLst>
    <p:sldId id="256" r:id="rId5"/>
    <p:sldId id="258" r:id="rId6"/>
    <p:sldId id="257" r:id="rId7"/>
    <p:sldId id="261" r:id="rId8"/>
    <p:sldId id="262" r:id="rId9"/>
    <p:sldId id="259" r:id="rId10"/>
    <p:sldId id="260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Wednesday, June 26,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03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Wednesday, June 26,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2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Wednesday, June 26,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78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Wednesday, June 26,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0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Wednesday, June 26,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8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Wednesday, June 26,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6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Wednesday, June 26,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4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Wednesday, June 26,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2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Wednesday, June 26,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47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Wednesday, June 26,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32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Wednesday, June 26,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69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Wednesday, June 26, 2024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33443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5" r:id="rId4"/>
    <p:sldLayoutId id="2147483676" r:id="rId5"/>
    <p:sldLayoutId id="2147483681" r:id="rId6"/>
    <p:sldLayoutId id="2147483677" r:id="rId7"/>
    <p:sldLayoutId id="2147483678" r:id="rId8"/>
    <p:sldLayoutId id="2147483679" r:id="rId9"/>
    <p:sldLayoutId id="2147483680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chemeClr val="accent2"/>
              </a:gs>
              <a:gs pos="100000">
                <a:schemeClr val="accent6">
                  <a:lumMod val="75000"/>
                  <a:alpha val="8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5">
                  <a:alpha val="35000"/>
                </a:schemeClr>
              </a:gs>
              <a:gs pos="100000">
                <a:schemeClr val="accent6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38857B-86B7-33E7-26AC-97CEB1611D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754" r="26083" b="-1"/>
          <a:stretch/>
        </p:blipFill>
        <p:spPr>
          <a:xfrm>
            <a:off x="4038599" y="10"/>
            <a:ext cx="8160026" cy="6875809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0BCED0-D062-1FAB-F59D-708B5AED4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825" y="2950387"/>
            <a:ext cx="3077044" cy="3531403"/>
          </a:xfrm>
        </p:spPr>
        <p:txBody>
          <a:bodyPr anchor="t">
            <a:normAutofit/>
          </a:bodyPr>
          <a:lstStyle/>
          <a:p>
            <a:pPr algn="r"/>
            <a:r>
              <a:rPr lang="en-CA" sz="2700">
                <a:solidFill>
                  <a:schemeClr val="bg1"/>
                </a:solidFill>
              </a:rPr>
              <a:t>President’s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DF6DF-D60A-C52C-91C7-C2F1DDB8F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026" y="525970"/>
            <a:ext cx="2937753" cy="1600225"/>
          </a:xfrm>
        </p:spPr>
        <p:txBody>
          <a:bodyPr anchor="b">
            <a:normAutofit/>
          </a:bodyPr>
          <a:lstStyle/>
          <a:p>
            <a:pPr algn="r"/>
            <a:r>
              <a:rPr lang="en-CA" sz="1200" dirty="0">
                <a:solidFill>
                  <a:schemeClr val="bg1"/>
                </a:solidFill>
              </a:rPr>
              <a:t>Joanne Smith</a:t>
            </a:r>
          </a:p>
          <a:p>
            <a:pPr algn="r"/>
            <a:r>
              <a:rPr lang="en-CA" sz="1200" dirty="0">
                <a:solidFill>
                  <a:schemeClr val="bg1"/>
                </a:solidFill>
              </a:rPr>
              <a:t>2023-2024</a:t>
            </a:r>
          </a:p>
        </p:txBody>
      </p:sp>
    </p:spTree>
    <p:extLst>
      <p:ext uri="{BB962C8B-B14F-4D97-AF65-F5344CB8AC3E}">
        <p14:creationId xmlns:p14="http://schemas.microsoft.com/office/powerpoint/2010/main" val="1170500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52EE2-871A-08F2-D2B7-23C2A81B3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4DD60-7D77-FFA9-CF3F-605E392C0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CA" dirty="0"/>
              <a:t>2023-2024 Executive Members &amp; Incoming Executives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Articling &amp; Bar Admissions 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Nunavut Statutes Exam &amp; Task-Force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Revising the </a:t>
            </a:r>
            <a:r>
              <a:rPr lang="en-CA" i="1" dirty="0"/>
              <a:t>Legal Profession Act 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Conflict, Quorum &amp; Voting (roll-over from 2023 AGM)</a:t>
            </a:r>
          </a:p>
          <a:p>
            <a:pPr marL="457200" indent="-457200">
              <a:buFont typeface="+mj-lt"/>
              <a:buAutoNum type="arabicPeriod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66735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326AB-F274-F795-689C-33C44F8C7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2023-2024 Executive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152F5-E92F-04BB-90BD-8817F16C6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Clare Cudmore – President until October 2023</a:t>
            </a:r>
          </a:p>
          <a:p>
            <a:r>
              <a:rPr lang="en-CA" dirty="0"/>
              <a:t>Christina Emberley – Treasurer until February 2024</a:t>
            </a:r>
          </a:p>
          <a:p>
            <a:r>
              <a:rPr lang="en-CA" dirty="0"/>
              <a:t>Jessika </a:t>
            </a:r>
            <a:r>
              <a:rPr lang="en-CA" dirty="0" err="1"/>
              <a:t>Whiters</a:t>
            </a:r>
            <a:r>
              <a:rPr lang="en-CA" dirty="0"/>
              <a:t> – Vice-President until March 2024</a:t>
            </a:r>
          </a:p>
          <a:p>
            <a:r>
              <a:rPr lang="en-CA" dirty="0"/>
              <a:t>Joe Ruan – Secretary until June 2024</a:t>
            </a:r>
          </a:p>
          <a:p>
            <a:r>
              <a:rPr lang="en-CA" dirty="0"/>
              <a:t>Koovian Flanigan – Public Representative</a:t>
            </a:r>
          </a:p>
          <a:p>
            <a:r>
              <a:rPr lang="en-CA" dirty="0"/>
              <a:t>Kenneth Chatarpaul – Vice-President since May 2024 (LSB)</a:t>
            </a:r>
          </a:p>
          <a:p>
            <a:r>
              <a:rPr lang="en-CA" dirty="0"/>
              <a:t>Romy Leclerc – incoming Executive member (PPSC)</a:t>
            </a:r>
          </a:p>
          <a:p>
            <a:r>
              <a:rPr lang="en-CA" dirty="0"/>
              <a:t>Currently one (1) vacancy </a:t>
            </a:r>
          </a:p>
        </p:txBody>
      </p:sp>
    </p:spTree>
    <p:extLst>
      <p:ext uri="{BB962C8B-B14F-4D97-AF65-F5344CB8AC3E}">
        <p14:creationId xmlns:p14="http://schemas.microsoft.com/office/powerpoint/2010/main" val="2778701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716D3-A7B9-3F85-2413-1DC913644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Articling &amp; bar admissions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E41FA-E218-A00D-9BB5-FC0208F97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NSE information session in November 2023, two (2) student roundtables in December 2023, and special meeting in February 2024</a:t>
            </a:r>
          </a:p>
          <a:p>
            <a:r>
              <a:rPr lang="en-CA" dirty="0"/>
              <a:t>March 2024 – offering of “remedial plans” to articling students who had attempted the CAPSTONE but were not successful </a:t>
            </a:r>
          </a:p>
          <a:p>
            <a:pPr lvl="1"/>
            <a:r>
              <a:rPr lang="en-CA" dirty="0"/>
              <a:t>Developed by Lana Walker, consideration of competencies outstanding after CAPSTONE attempts, and requires executive sign-off</a:t>
            </a:r>
          </a:p>
          <a:p>
            <a:pPr lvl="1"/>
            <a:r>
              <a:rPr lang="en-CA" dirty="0"/>
              <a:t>Access to mentors to answer questions &amp; provide feedback prior to submitting for assessment – focus is on collaboration and everyday practice </a:t>
            </a:r>
          </a:p>
          <a:p>
            <a:pPr lvl="1"/>
            <a:r>
              <a:rPr lang="en-CA" dirty="0"/>
              <a:t>Expect students to be called before Labour Day</a:t>
            </a:r>
          </a:p>
        </p:txBody>
      </p:sp>
    </p:spTree>
    <p:extLst>
      <p:ext uri="{BB962C8B-B14F-4D97-AF65-F5344CB8AC3E}">
        <p14:creationId xmlns:p14="http://schemas.microsoft.com/office/powerpoint/2010/main" val="1440798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E6C8-6956-FD8A-320B-21FAFDCE8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Articling &amp; bar admissions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B8C27-F13B-6085-F808-59DE6DAAA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Incoming cohort (~ 2 students) – developing plan to have students participate in the virtual law firm through CPLED &amp; complete a fully in-house CAPSTONE based on remedial plans currently being offered</a:t>
            </a:r>
          </a:p>
          <a:p>
            <a:pPr lvl="1"/>
            <a:r>
              <a:rPr lang="en-CA" dirty="0"/>
              <a:t>Continuing conversations to have Nunavut-branch of CPLED virtual law firm</a:t>
            </a:r>
          </a:p>
          <a:p>
            <a:r>
              <a:rPr lang="en-CA" b="1" dirty="0"/>
              <a:t>Articling and Bar Admissions Committee</a:t>
            </a:r>
          </a:p>
          <a:p>
            <a:pPr lvl="1"/>
            <a:r>
              <a:rPr lang="en-CA" dirty="0"/>
              <a:t>Lack of interest from senior members of the bar &amp; principals </a:t>
            </a:r>
          </a:p>
          <a:p>
            <a:pPr lvl="1"/>
            <a:r>
              <a:rPr lang="en-CA" dirty="0"/>
              <a:t>Established as a “working group” until membership formed as under </a:t>
            </a:r>
            <a:r>
              <a:rPr lang="en-CA" dirty="0" err="1"/>
              <a:t>ToR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38884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3112E-A20D-6947-1903-5B2C827A7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Nunavut Statutes 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EE211-4313-D610-AA6A-D2ABE1CA3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February 2024 – announcement made:</a:t>
            </a:r>
          </a:p>
          <a:p>
            <a:pPr marL="742950" lvl="1" indent="-285750">
              <a:spcAft>
                <a:spcPts val="1200"/>
              </a:spcAft>
            </a:pPr>
            <a:r>
              <a:rPr lang="en" u="sng" dirty="0"/>
              <a:t>The Special Examination in its current form will not be administered going forward and will not be a requirement for admission to the Nunavut Bar. </a:t>
            </a:r>
          </a:p>
          <a:p>
            <a:pPr marL="742950" lvl="1" indent="-285750">
              <a:spcAft>
                <a:spcPts val="1200"/>
              </a:spcAft>
            </a:pPr>
            <a:r>
              <a:rPr lang="en" i="1" u="sng" dirty="0"/>
              <a:t>If a special examination is implemented in the future, it will be re-drafted and take into consideration the findings from t</a:t>
            </a:r>
            <a:r>
              <a:rPr lang="en-CA" i="1" u="sng" dirty="0"/>
              <a:t>he</a:t>
            </a:r>
            <a:r>
              <a:rPr lang="en" i="1" u="sng" dirty="0"/>
              <a:t> Task Force to be a defensible exam.</a:t>
            </a:r>
          </a:p>
          <a:p>
            <a:pPr marL="742950" lvl="1" indent="-285750">
              <a:spcAft>
                <a:spcPts val="1200"/>
              </a:spcAft>
            </a:pPr>
            <a:r>
              <a:rPr lang="en" dirty="0"/>
              <a:t>CPLED will continue to serve as the “bar admission couse” with CAPSTONE being the “bar admission examination”.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34040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5A636-5253-087F-C6A3-D41425012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Nunavut Statutes examination &amp; REVISING THE LPA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B6D9C-9AB9-513F-0512-CB34D9199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dirty="0"/>
              <a:t>June 2021, working to update the </a:t>
            </a:r>
            <a:r>
              <a:rPr lang="en-CA" i="1" dirty="0"/>
              <a:t>LPA</a:t>
            </a:r>
            <a:r>
              <a:rPr lang="en-CA" dirty="0"/>
              <a:t> – address concern that most of the </a:t>
            </a:r>
            <a:r>
              <a:rPr lang="en-CA" i="1" dirty="0"/>
              <a:t>Rules</a:t>
            </a:r>
            <a:r>
              <a:rPr lang="en-CA" dirty="0"/>
              <a:t> have no authority under the LPA – delayed due to COVID-19, finished this year (Merilee Rasmussen)</a:t>
            </a:r>
          </a:p>
          <a:p>
            <a:r>
              <a:rPr lang="en-CA" dirty="0"/>
              <a:t>Bring </a:t>
            </a:r>
            <a:r>
              <a:rPr lang="en-CA" i="1" dirty="0"/>
              <a:t>Rules</a:t>
            </a:r>
            <a:r>
              <a:rPr lang="en-CA" dirty="0"/>
              <a:t> into compliance, reduce unnecessary/redundant provisions, reflect purpose of LSN, increase fines for unauthorized practice, possibility of paralegal &amp; </a:t>
            </a:r>
            <a:r>
              <a:rPr lang="en-CA" dirty="0" err="1"/>
              <a:t>courtworker</a:t>
            </a:r>
            <a:r>
              <a:rPr lang="en-CA" dirty="0"/>
              <a:t> regulation </a:t>
            </a:r>
          </a:p>
          <a:p>
            <a:r>
              <a:rPr lang="en-CA" dirty="0"/>
              <a:t>Issues-Solutions table to be presented to the GN Department of Justice – wait for response</a:t>
            </a:r>
          </a:p>
          <a:p>
            <a:r>
              <a:rPr lang="en-CA" dirty="0"/>
              <a:t>Request to remove statutes examination from the </a:t>
            </a:r>
            <a:r>
              <a:rPr lang="en-CA" i="1" dirty="0"/>
              <a:t>LPA</a:t>
            </a:r>
            <a:endParaRPr lang="en-CA" dirty="0"/>
          </a:p>
          <a:p>
            <a:pPr lvl="1"/>
            <a:r>
              <a:rPr lang="en-CA" i="1" dirty="0"/>
              <a:t>Does not fit with requirements under the mobility agreement</a:t>
            </a:r>
          </a:p>
          <a:p>
            <a:pPr lvl="1"/>
            <a:r>
              <a:rPr lang="en-CA" i="1" dirty="0"/>
              <a:t>Substantially addressed by the bar admissions course and examination</a:t>
            </a:r>
          </a:p>
          <a:p>
            <a:pPr lvl="1"/>
            <a:r>
              <a:rPr lang="en-CA" i="1" dirty="0"/>
              <a:t>For admission/re-activation, the Executive can require an applicant to complete a bar admissions examination before being admitted</a:t>
            </a:r>
          </a:p>
        </p:txBody>
      </p:sp>
    </p:spTree>
    <p:extLst>
      <p:ext uri="{BB962C8B-B14F-4D97-AF65-F5344CB8AC3E}">
        <p14:creationId xmlns:p14="http://schemas.microsoft.com/office/powerpoint/2010/main" val="1526693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E6C3B-591B-BB9A-2E98-3E9FCA3A4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Conflict, quorum &amp; voting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64BFB-CAE7-8B2A-B5D4-36DA76567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/>
              <a:t>June 2022 AGM Member motion, the Executive adopted the CQV policy in March 2023 (shared at the 2023 AGM)</a:t>
            </a:r>
          </a:p>
          <a:p>
            <a:r>
              <a:rPr lang="en-CA" dirty="0"/>
              <a:t>June 2023 - proposed amendments to the </a:t>
            </a:r>
            <a:r>
              <a:rPr lang="en-CA" i="1" dirty="0"/>
              <a:t>Rules</a:t>
            </a:r>
            <a:r>
              <a:rPr lang="en-CA" dirty="0"/>
              <a:t> were put forward by the Executive to the Rules Committee (RC) for analysis and recommendations</a:t>
            </a:r>
          </a:p>
          <a:p>
            <a:pPr lvl="1"/>
            <a:r>
              <a:rPr lang="en-CA" dirty="0"/>
              <a:t>Formal feedback provided during the Dec. 2023 RC meeting </a:t>
            </a:r>
          </a:p>
          <a:p>
            <a:pPr lvl="1"/>
            <a:r>
              <a:rPr lang="en-CA" dirty="0"/>
              <a:t>Feedback has yet to be considered by the Executive due to administrative challenges arising from both the Executive and staff transitions &amp; decision to prioritise articling &amp; bar admission concerns</a:t>
            </a:r>
          </a:p>
          <a:p>
            <a:r>
              <a:rPr lang="en-CA" dirty="0"/>
              <a:t>UPDATE: </a:t>
            </a:r>
          </a:p>
          <a:p>
            <a:pPr lvl="1"/>
            <a:r>
              <a:rPr lang="en-CA" dirty="0"/>
              <a:t>A new team is assisting various standing committees including the RC. </a:t>
            </a:r>
          </a:p>
          <a:p>
            <a:pPr lvl="1"/>
            <a:r>
              <a:rPr lang="en-CA" dirty="0"/>
              <a:t>Reporting back to the RC before labor day and to update the membership </a:t>
            </a:r>
          </a:p>
          <a:p>
            <a:pPr lvl="2"/>
            <a:r>
              <a:rPr lang="en-CA" dirty="0"/>
              <a:t>Watch out for Special Meeting to also formally adopt the updated Code of Conduct and conduct other business</a:t>
            </a:r>
          </a:p>
        </p:txBody>
      </p:sp>
    </p:spTree>
    <p:extLst>
      <p:ext uri="{BB962C8B-B14F-4D97-AF65-F5344CB8AC3E}">
        <p14:creationId xmlns:p14="http://schemas.microsoft.com/office/powerpoint/2010/main" val="1102008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404E292-5FAB-47E8-A663-A07530CED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0FF8ED-64CE-400C-A4D5-9F943FC26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0"/>
            <a:ext cx="12191999" cy="6858000"/>
          </a:xfrm>
          <a:prstGeom prst="rect">
            <a:avLst/>
          </a:prstGeom>
          <a:gradFill>
            <a:gsLst>
              <a:gs pos="0">
                <a:schemeClr val="accent5">
                  <a:alpha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68868AD-100D-45F3-B11E-8A2936712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12191999" cy="6858000"/>
          </a:xfrm>
          <a:prstGeom prst="rect">
            <a:avLst/>
          </a:prstGeom>
          <a:gradFill>
            <a:gsLst>
              <a:gs pos="49000">
                <a:schemeClr val="accent5">
                  <a:alpha val="50000"/>
                </a:schemeClr>
              </a:gs>
              <a:gs pos="100000">
                <a:schemeClr val="accent2">
                  <a:alpha val="74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14742CC-05F9-44AC-AF98-AB6EF810E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96001" cy="6858000"/>
          </a:xfrm>
          <a:prstGeom prst="rect">
            <a:avLst/>
          </a:prstGeom>
          <a:gradFill>
            <a:gsLst>
              <a:gs pos="0">
                <a:schemeClr val="accent2">
                  <a:alpha val="17000"/>
                </a:schemeClr>
              </a:gs>
              <a:gs pos="85000">
                <a:schemeClr val="accent4">
                  <a:alpha val="40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3">
            <a:extLst>
              <a:ext uri="{FF2B5EF4-FFF2-40B4-BE49-F238E27FC236}">
                <a16:creationId xmlns:a16="http://schemas.microsoft.com/office/drawing/2014/main" id="{853C77DB-C7E3-4B1F-9AD0-1EB2982A8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3460656" y="-2569189"/>
            <a:ext cx="5115722" cy="10255626"/>
          </a:xfrm>
          <a:custGeom>
            <a:avLst/>
            <a:gdLst>
              <a:gd name="connsiteX0" fmla="*/ 2065105 w 2065105"/>
              <a:gd name="connsiteY0" fmla="*/ 0 h 4139967"/>
              <a:gd name="connsiteX1" fmla="*/ 2065105 w 2065105"/>
              <a:gd name="connsiteY1" fmla="*/ 4139967 h 4139967"/>
              <a:gd name="connsiteX2" fmla="*/ 1858573 w 2065105"/>
              <a:gd name="connsiteY2" fmla="*/ 4129538 h 4139967"/>
              <a:gd name="connsiteX3" fmla="*/ 0 w 2065105"/>
              <a:gd name="connsiteY3" fmla="*/ 2069983 h 4139967"/>
              <a:gd name="connsiteX4" fmla="*/ 1858573 w 2065105"/>
              <a:gd name="connsiteY4" fmla="*/ 10428 h 4139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5105" h="4139967">
                <a:moveTo>
                  <a:pt x="2065105" y="0"/>
                </a:moveTo>
                <a:lnTo>
                  <a:pt x="2065105" y="4139967"/>
                </a:lnTo>
                <a:lnTo>
                  <a:pt x="1858573" y="4129538"/>
                </a:lnTo>
                <a:cubicBezTo>
                  <a:pt x="814640" y="4023521"/>
                  <a:pt x="0" y="3141887"/>
                  <a:pt x="0" y="2069983"/>
                </a:cubicBezTo>
                <a:cubicBezTo>
                  <a:pt x="0" y="998079"/>
                  <a:pt x="814640" y="116446"/>
                  <a:pt x="1858573" y="10428"/>
                </a:cubicBezTo>
                <a:close/>
              </a:path>
            </a:pathLst>
          </a:custGeom>
          <a:gradFill flip="none" rotWithShape="1">
            <a:gsLst>
              <a:gs pos="7000">
                <a:schemeClr val="accent4">
                  <a:lumMod val="60000"/>
                  <a:lumOff val="40000"/>
                  <a:alpha val="3000"/>
                </a:schemeClr>
              </a:gs>
              <a:gs pos="100000">
                <a:schemeClr val="accent4">
                  <a:lumMod val="60000"/>
                  <a:lumOff val="40000"/>
                  <a:alpha val="37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F47DA-71E0-E7C9-6291-9BC87A882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04445"/>
            <a:ext cx="9144000" cy="2826182"/>
          </a:xfrm>
        </p:spPr>
        <p:txBody>
          <a:bodyPr vert="horz" lIns="0" tIns="0" rIns="0" bIns="0" rtlCol="0" anchor="ctr">
            <a:normAutofit/>
          </a:bodyPr>
          <a:lstStyle/>
          <a:p>
            <a:pPr algn="ctr"/>
            <a:r>
              <a:rPr lang="en-US" sz="4400" spc="750" dirty="0">
                <a:solidFill>
                  <a:schemeClr val="bg1"/>
                </a:solidFill>
              </a:rPr>
              <a:t>Questions &amp; concerns</a:t>
            </a:r>
          </a:p>
        </p:txBody>
      </p:sp>
    </p:spTree>
    <p:extLst>
      <p:ext uri="{BB962C8B-B14F-4D97-AF65-F5344CB8AC3E}">
        <p14:creationId xmlns:p14="http://schemas.microsoft.com/office/powerpoint/2010/main" val="1982295379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RegularSeedLeftStep">
      <a:dk1>
        <a:srgbClr val="000000"/>
      </a:dk1>
      <a:lt1>
        <a:srgbClr val="FFFFFF"/>
      </a:lt1>
      <a:dk2>
        <a:srgbClr val="223A3D"/>
      </a:dk2>
      <a:lt2>
        <a:srgbClr val="E8E5E2"/>
      </a:lt2>
      <a:accent1>
        <a:srgbClr val="2985E7"/>
      </a:accent1>
      <a:accent2>
        <a:srgbClr val="15B4C5"/>
      </a:accent2>
      <a:accent3>
        <a:srgbClr val="20B787"/>
      </a:accent3>
      <a:accent4>
        <a:srgbClr val="14BA40"/>
      </a:accent4>
      <a:accent5>
        <a:srgbClr val="38BA21"/>
      </a:accent5>
      <a:accent6>
        <a:srgbClr val="70B614"/>
      </a:accent6>
      <a:hlink>
        <a:srgbClr val="B0773A"/>
      </a:hlink>
      <a:folHlink>
        <a:srgbClr val="7F7F7F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0ed7f6-7069-49b8-aa6a-8bf403210c60">
      <Terms xmlns="http://schemas.microsoft.com/office/infopath/2007/PartnerControls"/>
    </lcf76f155ced4ddcb4097134ff3c332f>
    <TaxCatchAll xmlns="e76e747e-5d7a-4124-907d-94874cefd73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F74B3A1318C74A865CB7F474A1FC12" ma:contentTypeVersion="18" ma:contentTypeDescription="Create a new document." ma:contentTypeScope="" ma:versionID="4f17830552cd44417f5c0efd15657b1a">
  <xsd:schema xmlns:xsd="http://www.w3.org/2001/XMLSchema" xmlns:xs="http://www.w3.org/2001/XMLSchema" xmlns:p="http://schemas.microsoft.com/office/2006/metadata/properties" xmlns:ns2="2c0ed7f6-7069-49b8-aa6a-8bf403210c60" xmlns:ns3="e76e747e-5d7a-4124-907d-94874cefd736" targetNamespace="http://schemas.microsoft.com/office/2006/metadata/properties" ma:root="true" ma:fieldsID="e03ee724a61ee1a4db23de7202a5581c" ns2:_="" ns3:_="">
    <xsd:import namespace="2c0ed7f6-7069-49b8-aa6a-8bf403210c60"/>
    <xsd:import namespace="e76e747e-5d7a-4124-907d-94874cefd7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0ed7f6-7069-49b8-aa6a-8bf403210c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c5e3d6f-d01d-474f-abde-51dcf9f4327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6e747e-5d7a-4124-907d-94874cefd73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5eaa4ab-7e4f-469a-a203-2cdc319870d5}" ma:internalName="TaxCatchAll" ma:showField="CatchAllData" ma:web="e76e747e-5d7a-4124-907d-94874cefd7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EF145E-6FEC-4F2B-B736-97CD39292CFD}">
  <ds:schemaRefs>
    <ds:schemaRef ds:uri="http://schemas.microsoft.com/office/2006/metadata/properties"/>
    <ds:schemaRef ds:uri="http://schemas.microsoft.com/office/infopath/2007/PartnerControls"/>
    <ds:schemaRef ds:uri="2c0ed7f6-7069-49b8-aa6a-8bf403210c60"/>
    <ds:schemaRef ds:uri="e76e747e-5d7a-4124-907d-94874cefd736"/>
  </ds:schemaRefs>
</ds:datastoreItem>
</file>

<file path=customXml/itemProps2.xml><?xml version="1.0" encoding="utf-8"?>
<ds:datastoreItem xmlns:ds="http://schemas.openxmlformats.org/officeDocument/2006/customXml" ds:itemID="{1ECE6958-4F7E-42F8-B045-09772E50EA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A8AC23-CF3B-42FE-9FCE-41D97B1D88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0ed7f6-7069-49b8-aa6a-8bf403210c60"/>
    <ds:schemaRef ds:uri="e76e747e-5d7a-4124-907d-94874cefd7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627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Tw Cen MT</vt:lpstr>
      <vt:lpstr>GradientRiseVTI</vt:lpstr>
      <vt:lpstr>President’s Report</vt:lpstr>
      <vt:lpstr>AGENDA</vt:lpstr>
      <vt:lpstr>2023-2024 Executive members</vt:lpstr>
      <vt:lpstr>Articling &amp; bar admissions</vt:lpstr>
      <vt:lpstr>Articling &amp; bar admissions</vt:lpstr>
      <vt:lpstr>Nunavut Statutes Examination</vt:lpstr>
      <vt:lpstr>Nunavut Statutes examination &amp; REVISING THE LPA</vt:lpstr>
      <vt:lpstr>Conflict, quorum &amp; voting</vt:lpstr>
      <vt:lpstr>Questions &amp; concerns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Joanne Smith</dc:creator>
  <cp:lastModifiedBy>Nalini Vaddapalli</cp:lastModifiedBy>
  <cp:revision>2</cp:revision>
  <dcterms:created xsi:type="dcterms:W3CDTF">2024-06-24T17:49:43Z</dcterms:created>
  <dcterms:modified xsi:type="dcterms:W3CDTF">2024-06-26T14:16:48Z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0x01010085F74B3A1318C74A865CB7F474A1FC12</vt:lpwstr>
  </property>
</Properties>
</file>