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handoutMasterIdLst>
    <p:handoutMasterId r:id="rId16"/>
  </p:handoutMasterIdLst>
  <p:sldIdLst>
    <p:sldId id="298" r:id="rId5"/>
    <p:sldId id="307" r:id="rId6"/>
    <p:sldId id="308" r:id="rId7"/>
    <p:sldId id="310" r:id="rId8"/>
    <p:sldId id="323" r:id="rId9"/>
    <p:sldId id="324" r:id="rId10"/>
    <p:sldId id="325" r:id="rId11"/>
    <p:sldId id="322" r:id="rId12"/>
    <p:sldId id="318" r:id="rId13"/>
    <p:sldId id="32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57D"/>
    <a:srgbClr val="C1B544"/>
    <a:srgbClr val="343A40"/>
    <a:srgbClr val="3254A0"/>
    <a:srgbClr val="3D3D3D"/>
    <a:srgbClr val="1F386D"/>
    <a:srgbClr val="EAECED"/>
    <a:srgbClr val="29A799"/>
    <a:srgbClr val="CCCC00"/>
    <a:srgbClr val="99B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36472-C373-4C59-9C47-318FE021F978}" v="113" dt="2025-11-24T18:34:04.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autoAdjust="0"/>
    <p:restoredTop sz="94762"/>
  </p:normalViewPr>
  <p:slideViewPr>
    <p:cSldViewPr snapToGrid="0">
      <p:cViewPr varScale="1">
        <p:scale>
          <a:sx n="73" d="100"/>
          <a:sy n="73" d="100"/>
        </p:scale>
        <p:origin x="77" y="43"/>
      </p:cViewPr>
      <p:guideLst/>
    </p:cSldViewPr>
  </p:slideViewPr>
  <p:notesTextViewPr>
    <p:cViewPr>
      <p:scale>
        <a:sx n="1" d="1"/>
        <a:sy n="1" d="1"/>
      </p:scale>
      <p:origin x="0" y="0"/>
    </p:cViewPr>
  </p:notesTextViewPr>
  <p:notesViewPr>
    <p:cSldViewPr snapToGrid="0">
      <p:cViewPr varScale="1">
        <p:scale>
          <a:sx n="163" d="100"/>
          <a:sy n="163" d="100"/>
        </p:scale>
        <p:origin x="48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D3EB5-E31E-A387-9D14-0556E8796C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5C6914-07D6-3717-25BF-1C3FA136A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9A54BF-C90F-6543-940A-19907AF8D5DF}" type="datetimeFigureOut">
              <a:rPr lang="en-US" smtClean="0"/>
              <a:t>11/24/2025</a:t>
            </a:fld>
            <a:endParaRPr lang="en-US"/>
          </a:p>
        </p:txBody>
      </p:sp>
      <p:sp>
        <p:nvSpPr>
          <p:cNvPr id="4" name="Footer Placeholder 3">
            <a:extLst>
              <a:ext uri="{FF2B5EF4-FFF2-40B4-BE49-F238E27FC236}">
                <a16:creationId xmlns:a16="http://schemas.microsoft.com/office/drawing/2014/main" id="{6C2C9464-6C2E-BEA7-08D1-6959BB25E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AF6E05-BC6E-9A78-FCF0-036770C987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C3F627-75F0-EA4C-B250-23312FAC5BD5}" type="slidenum">
              <a:rPr lang="en-US" smtClean="0"/>
              <a:t>‹#›</a:t>
            </a:fld>
            <a:endParaRPr lang="en-US"/>
          </a:p>
        </p:txBody>
      </p:sp>
    </p:spTree>
    <p:extLst>
      <p:ext uri="{BB962C8B-B14F-4D97-AF65-F5344CB8AC3E}">
        <p14:creationId xmlns:p14="http://schemas.microsoft.com/office/powerpoint/2010/main" val="3582679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1B913-DEBD-D548-8BD0-4CFDB507D119}"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B7D7B-71A7-EA44-871B-E9720EE7A99D}" type="slidenum">
              <a:rPr lang="en-US" smtClean="0"/>
              <a:t>‹#›</a:t>
            </a:fld>
            <a:endParaRPr lang="en-US"/>
          </a:p>
        </p:txBody>
      </p:sp>
    </p:spTree>
    <p:extLst>
      <p:ext uri="{BB962C8B-B14F-4D97-AF65-F5344CB8AC3E}">
        <p14:creationId xmlns:p14="http://schemas.microsoft.com/office/powerpoint/2010/main" val="142110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2023-24 AGM member request – delayed due to budget consideration.  Budget required for Drupal platform migration from version 8 to 10 which was plan over 2 years to manage the overall cost of roughly $25,000. </a:t>
            </a:r>
            <a:endParaRPr lang="en-CA" dirty="0"/>
          </a:p>
        </p:txBody>
      </p:sp>
      <p:sp>
        <p:nvSpPr>
          <p:cNvPr id="4" name="Slide Number Placeholder 3"/>
          <p:cNvSpPr>
            <a:spLocks noGrp="1"/>
          </p:cNvSpPr>
          <p:nvPr>
            <p:ph type="sldNum" sz="quarter" idx="5"/>
          </p:nvPr>
        </p:nvSpPr>
        <p:spPr/>
        <p:txBody>
          <a:bodyPr/>
          <a:lstStyle/>
          <a:p>
            <a:fld id="{FD6B7D7B-71A7-EA44-871B-E9720EE7A99D}" type="slidenum">
              <a:rPr lang="en-US" smtClean="0"/>
              <a:t>2</a:t>
            </a:fld>
            <a:endParaRPr lang="en-US"/>
          </a:p>
        </p:txBody>
      </p:sp>
    </p:spTree>
    <p:extLst>
      <p:ext uri="{BB962C8B-B14F-4D97-AF65-F5344CB8AC3E}">
        <p14:creationId xmlns:p14="http://schemas.microsoft.com/office/powerpoint/2010/main" val="196566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Resolution is before the membership this evening. Thank you to the Rules Committee for their dedication and collaborative efforts and LSN’s designated team.  Rebecca Jaremko will be presenting the resolution today.  Rebecca is the lead support for the Rules Committee with guidance from member Merrilee Rasmussen and coordination support from </a:t>
            </a:r>
            <a:r>
              <a:rPr lang="en-US"/>
              <a:t>Santana Stallberg. </a:t>
            </a:r>
            <a:endParaRPr lang="en-US" dirty="0"/>
          </a:p>
        </p:txBody>
      </p:sp>
      <p:sp>
        <p:nvSpPr>
          <p:cNvPr id="4" name="Slide Number Placeholder 3"/>
          <p:cNvSpPr>
            <a:spLocks noGrp="1"/>
          </p:cNvSpPr>
          <p:nvPr>
            <p:ph type="sldNum" sz="quarter" idx="5"/>
          </p:nvPr>
        </p:nvSpPr>
        <p:spPr/>
        <p:txBody>
          <a:bodyPr/>
          <a:lstStyle/>
          <a:p>
            <a:fld id="{FD6B7D7B-71A7-EA44-871B-E9720EE7A99D}" type="slidenum">
              <a:rPr lang="en-US" smtClean="0"/>
              <a:t>3</a:t>
            </a:fld>
            <a:endParaRPr lang="en-US"/>
          </a:p>
        </p:txBody>
      </p:sp>
    </p:spTree>
    <p:extLst>
      <p:ext uri="{BB962C8B-B14F-4D97-AF65-F5344CB8AC3E}">
        <p14:creationId xmlns:p14="http://schemas.microsoft.com/office/powerpoint/2010/main" val="112587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Student-at-Law Survey follows the Membership feedback survey; a detailed jurisdictional scan was completed  over the summer and presented to the ABA WG to identify next priorities     </a:t>
            </a:r>
            <a:endParaRPr lang="en-CA" dirty="0"/>
          </a:p>
        </p:txBody>
      </p:sp>
      <p:sp>
        <p:nvSpPr>
          <p:cNvPr id="4" name="Slide Number Placeholder 3"/>
          <p:cNvSpPr>
            <a:spLocks noGrp="1"/>
          </p:cNvSpPr>
          <p:nvPr>
            <p:ph type="sldNum" sz="quarter" idx="5"/>
          </p:nvPr>
        </p:nvSpPr>
        <p:spPr/>
        <p:txBody>
          <a:bodyPr/>
          <a:lstStyle/>
          <a:p>
            <a:fld id="{FD6B7D7B-71A7-EA44-871B-E9720EE7A99D}" type="slidenum">
              <a:rPr lang="en-US" smtClean="0"/>
              <a:t>4</a:t>
            </a:fld>
            <a:endParaRPr lang="en-US"/>
          </a:p>
        </p:txBody>
      </p:sp>
    </p:spTree>
    <p:extLst>
      <p:ext uri="{BB962C8B-B14F-4D97-AF65-F5344CB8AC3E}">
        <p14:creationId xmlns:p14="http://schemas.microsoft.com/office/powerpoint/2010/main" val="41498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C6717-9E40-2909-ED97-A1A237B69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07223-2144-1059-A40B-84CF57056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52CF0-C4AA-0596-5586-58A00D35BB17}"/>
              </a:ext>
            </a:extLst>
          </p:cNvPr>
          <p:cNvSpPr>
            <a:spLocks noGrp="1"/>
          </p:cNvSpPr>
          <p:nvPr>
            <p:ph type="body" idx="1"/>
          </p:nvPr>
        </p:nvSpPr>
        <p:spPr/>
        <p:txBody>
          <a:bodyPr/>
          <a:lstStyle/>
          <a:p>
            <a:r>
              <a:rPr lang="en-US" dirty="0"/>
              <a:t>Survey circulated over 2 months ( August-September)  </a:t>
            </a:r>
            <a:endParaRPr lang="en-CA" dirty="0"/>
          </a:p>
        </p:txBody>
      </p:sp>
      <p:sp>
        <p:nvSpPr>
          <p:cNvPr id="4" name="Slide Number Placeholder 3">
            <a:extLst>
              <a:ext uri="{FF2B5EF4-FFF2-40B4-BE49-F238E27FC236}">
                <a16:creationId xmlns:a16="http://schemas.microsoft.com/office/drawing/2014/main" id="{CABF6886-1338-1B47-6321-C764F55EB871}"/>
              </a:ext>
            </a:extLst>
          </p:cNvPr>
          <p:cNvSpPr>
            <a:spLocks noGrp="1"/>
          </p:cNvSpPr>
          <p:nvPr>
            <p:ph type="sldNum" sz="quarter" idx="5"/>
          </p:nvPr>
        </p:nvSpPr>
        <p:spPr/>
        <p:txBody>
          <a:bodyPr/>
          <a:lstStyle/>
          <a:p>
            <a:fld id="{FD6B7D7B-71A7-EA44-871B-E9720EE7A99D}" type="slidenum">
              <a:rPr lang="en-US" smtClean="0"/>
              <a:t>5</a:t>
            </a:fld>
            <a:endParaRPr lang="en-US"/>
          </a:p>
        </p:txBody>
      </p:sp>
    </p:spTree>
    <p:extLst>
      <p:ext uri="{BB962C8B-B14F-4D97-AF65-F5344CB8AC3E}">
        <p14:creationId xmlns:p14="http://schemas.microsoft.com/office/powerpoint/2010/main" val="263208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961C4-92CA-3067-97F1-A07781DCE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18393-CA1E-FF11-2C9E-D74AA7BE8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CA58B-B3C4-552C-B380-E0F7942A67F0}"/>
              </a:ext>
            </a:extLst>
          </p:cNvPr>
          <p:cNvSpPr>
            <a:spLocks noGrp="1"/>
          </p:cNvSpPr>
          <p:nvPr>
            <p:ph type="body" idx="1"/>
          </p:nvPr>
        </p:nvSpPr>
        <p:spPr/>
        <p:txBody>
          <a:bodyPr/>
          <a:lstStyle/>
          <a:p>
            <a:r>
              <a:rPr lang="en-US" dirty="0"/>
              <a:t>4 mains areas the survey was focusing on</a:t>
            </a:r>
            <a:endParaRPr lang="en-CA" dirty="0"/>
          </a:p>
        </p:txBody>
      </p:sp>
      <p:sp>
        <p:nvSpPr>
          <p:cNvPr id="4" name="Slide Number Placeholder 3">
            <a:extLst>
              <a:ext uri="{FF2B5EF4-FFF2-40B4-BE49-F238E27FC236}">
                <a16:creationId xmlns:a16="http://schemas.microsoft.com/office/drawing/2014/main" id="{1ABAA047-D2D4-CC5B-2E76-3BE2BE64E715}"/>
              </a:ext>
            </a:extLst>
          </p:cNvPr>
          <p:cNvSpPr>
            <a:spLocks noGrp="1"/>
          </p:cNvSpPr>
          <p:nvPr>
            <p:ph type="sldNum" sz="quarter" idx="5"/>
          </p:nvPr>
        </p:nvSpPr>
        <p:spPr/>
        <p:txBody>
          <a:bodyPr/>
          <a:lstStyle/>
          <a:p>
            <a:fld id="{FD6B7D7B-71A7-EA44-871B-E9720EE7A99D}" type="slidenum">
              <a:rPr lang="en-US" smtClean="0"/>
              <a:t>6</a:t>
            </a:fld>
            <a:endParaRPr lang="en-US"/>
          </a:p>
        </p:txBody>
      </p:sp>
    </p:spTree>
    <p:extLst>
      <p:ext uri="{BB962C8B-B14F-4D97-AF65-F5344CB8AC3E}">
        <p14:creationId xmlns:p14="http://schemas.microsoft.com/office/powerpoint/2010/main" val="329480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425BC-E309-DFF1-485E-714AE12D1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625A9-5827-C0F5-C378-3AD46CDC0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78DAD-C78F-AFAD-673F-216F815B7702}"/>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PLEAC = Public Legal Education Association of Canada </a:t>
            </a:r>
            <a:endParaRPr lang="en-CA" dirty="0"/>
          </a:p>
        </p:txBody>
      </p:sp>
      <p:sp>
        <p:nvSpPr>
          <p:cNvPr id="4" name="Slide Number Placeholder 3">
            <a:extLst>
              <a:ext uri="{FF2B5EF4-FFF2-40B4-BE49-F238E27FC236}">
                <a16:creationId xmlns:a16="http://schemas.microsoft.com/office/drawing/2014/main" id="{90A804A3-1EB3-9470-5649-D431896A4C3C}"/>
              </a:ext>
            </a:extLst>
          </p:cNvPr>
          <p:cNvSpPr>
            <a:spLocks noGrp="1"/>
          </p:cNvSpPr>
          <p:nvPr>
            <p:ph type="sldNum" sz="quarter" idx="5"/>
          </p:nvPr>
        </p:nvSpPr>
        <p:spPr/>
        <p:txBody>
          <a:bodyPr/>
          <a:lstStyle/>
          <a:p>
            <a:fld id="{FD6B7D7B-71A7-EA44-871B-E9720EE7A99D}" type="slidenum">
              <a:rPr lang="en-US" smtClean="0"/>
              <a:t>7</a:t>
            </a:fld>
            <a:endParaRPr lang="en-US"/>
          </a:p>
        </p:txBody>
      </p:sp>
    </p:spTree>
    <p:extLst>
      <p:ext uri="{BB962C8B-B14F-4D97-AF65-F5344CB8AC3E}">
        <p14:creationId xmlns:p14="http://schemas.microsoft.com/office/powerpoint/2010/main" val="1918236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close-up of a design&#10;&#10;AI-generated content may be incorrect.">
            <a:extLst>
              <a:ext uri="{FF2B5EF4-FFF2-40B4-BE49-F238E27FC236}">
                <a16:creationId xmlns:a16="http://schemas.microsoft.com/office/drawing/2014/main" id="{E27F0EEB-0BE2-BD83-5E2C-54E067AE98D1}"/>
              </a:ext>
            </a:extLst>
          </p:cNvPr>
          <p:cNvPicPr>
            <a:picLocks noChangeAspect="1"/>
          </p:cNvPicPr>
          <p:nvPr userDrawn="1"/>
        </p:nvPicPr>
        <p:blipFill>
          <a:blip r:embed="rId2"/>
          <a:stretch>
            <a:fillRect/>
          </a:stretch>
        </p:blipFill>
        <p:spPr>
          <a:xfrm rot="5400000" flipH="1">
            <a:off x="450548" y="2258305"/>
            <a:ext cx="2399031" cy="3937022"/>
          </a:xfrm>
          <a:prstGeom prst="rect">
            <a:avLst/>
          </a:prstGeom>
        </p:spPr>
      </p:pic>
      <p:sp>
        <p:nvSpPr>
          <p:cNvPr id="8" name="Rectangle 7">
            <a:extLst>
              <a:ext uri="{FF2B5EF4-FFF2-40B4-BE49-F238E27FC236}">
                <a16:creationId xmlns:a16="http://schemas.microsoft.com/office/drawing/2014/main" id="{C2A06F86-B458-212E-537B-5BD0F9FD644C}"/>
              </a:ext>
            </a:extLst>
          </p:cNvPr>
          <p:cNvSpPr/>
          <p:nvPr userDrawn="1"/>
        </p:nvSpPr>
        <p:spPr>
          <a:xfrm>
            <a:off x="-5576" y="1007723"/>
            <a:ext cx="3429000" cy="2763521"/>
          </a:xfrm>
          <a:prstGeom prst="rect">
            <a:avLst/>
          </a:prstGeom>
          <a:solidFill>
            <a:srgbClr val="3254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 name="Title 1">
            <a:extLst>
              <a:ext uri="{FF2B5EF4-FFF2-40B4-BE49-F238E27FC236}">
                <a16:creationId xmlns:a16="http://schemas.microsoft.com/office/drawing/2014/main" id="{8B562B84-0D63-EE8F-50E0-D6F2913A7292}"/>
              </a:ext>
            </a:extLst>
          </p:cNvPr>
          <p:cNvSpPr>
            <a:spLocks noGrp="1"/>
          </p:cNvSpPr>
          <p:nvPr>
            <p:ph type="title"/>
          </p:nvPr>
        </p:nvSpPr>
        <p:spPr>
          <a:xfrm>
            <a:off x="444165" y="1251972"/>
            <a:ext cx="2741948" cy="2298472"/>
          </a:xfrm>
          <a:prstGeom prst="rect">
            <a:avLst/>
          </a:prstGeom>
        </p:spPr>
        <p:txBody>
          <a:bodyPr anchor="ctr"/>
          <a:lstStyle>
            <a:lvl1pPr>
              <a:defRPr sz="3600" b="0" i="0" cap="none" baseline="0">
                <a:latin typeface="Cera Pro" pitchFamily="2" charset="0"/>
              </a:defRPr>
            </a:lvl1pPr>
          </a:lstStyle>
          <a:p>
            <a:r>
              <a:rPr lang="en-US" dirty="0"/>
              <a:t>Click to edit Master title style</a:t>
            </a:r>
            <a:endParaRPr lang="en-CA" dirty="0"/>
          </a:p>
        </p:txBody>
      </p:sp>
      <p:sp>
        <p:nvSpPr>
          <p:cNvPr id="12" name="Text Placeholder 11">
            <a:extLst>
              <a:ext uri="{FF2B5EF4-FFF2-40B4-BE49-F238E27FC236}">
                <a16:creationId xmlns:a16="http://schemas.microsoft.com/office/drawing/2014/main" id="{8016CF43-0936-42F3-30CD-C3BEDBF69845}"/>
              </a:ext>
            </a:extLst>
          </p:cNvPr>
          <p:cNvSpPr>
            <a:spLocks noGrp="1"/>
          </p:cNvSpPr>
          <p:nvPr>
            <p:ph type="body" sz="quarter" idx="10"/>
          </p:nvPr>
        </p:nvSpPr>
        <p:spPr>
          <a:xfrm>
            <a:off x="3975100" y="1649413"/>
            <a:ext cx="7199313" cy="4581525"/>
          </a:xfrm>
        </p:spPr>
        <p:txBody>
          <a:bodyPr anchor="t"/>
          <a:lstStyle>
            <a:lvl1pPr>
              <a:defRPr sz="2000"/>
            </a:lvl1pPr>
            <a:lvl2pPr>
              <a:defRPr sz="1800">
                <a:solidFill>
                  <a:srgbClr val="3254A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Rectangle 2">
            <a:extLst>
              <a:ext uri="{FF2B5EF4-FFF2-40B4-BE49-F238E27FC236}">
                <a16:creationId xmlns:a16="http://schemas.microsoft.com/office/drawing/2014/main" id="{EA723DF1-9D8C-C67E-E88A-D2A4237B0C9C}"/>
              </a:ext>
            </a:extLst>
          </p:cNvPr>
          <p:cNvSpPr/>
          <p:nvPr userDrawn="1"/>
        </p:nvSpPr>
        <p:spPr>
          <a:xfrm>
            <a:off x="6175906" y="-330200"/>
            <a:ext cx="1635254" cy="1505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80B98E5A-A95A-A06B-C429-04BEF26A8373}"/>
              </a:ext>
            </a:extLst>
          </p:cNvPr>
          <p:cNvSpPr/>
          <p:nvPr userDrawn="1"/>
        </p:nvSpPr>
        <p:spPr>
          <a:xfrm>
            <a:off x="9975554" y="-333757"/>
            <a:ext cx="1635254" cy="15622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706926D3-FE50-C4D6-CBEE-D35BDCF479CF}"/>
              </a:ext>
            </a:extLst>
          </p:cNvPr>
          <p:cNvSpPr/>
          <p:nvPr userDrawn="1"/>
        </p:nvSpPr>
        <p:spPr>
          <a:xfrm>
            <a:off x="8076064" y="-330200"/>
            <a:ext cx="1635254" cy="1449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108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525212"/>
            <a:ext cx="5087075" cy="536005"/>
          </a:xfrm>
          <a:prstGeom prst="rect">
            <a:avLst/>
          </a:prstGeo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3264692"/>
            <a:ext cx="5393100" cy="2596359"/>
          </a:xfrm>
          <a:prstGeom prst="rect">
            <a:avLst/>
          </a:prstGeo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525212"/>
            <a:ext cx="5087073" cy="553373"/>
          </a:xfrm>
          <a:prstGeom prst="rect">
            <a:avLst/>
          </a:prstGeo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3264692"/>
            <a:ext cx="5393100" cy="2596359"/>
          </a:xfrm>
          <a:prstGeom prst="rect">
            <a:avLst/>
          </a:prstGeo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11/24/2025</a:t>
            </a:fld>
            <a:endParaRPr lang="en-US" dirty="0"/>
          </a:p>
        </p:txBody>
      </p:sp>
      <p:sp>
        <p:nvSpPr>
          <p:cNvPr id="8" name="Footer Placeholder 7"/>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13" name="Rectangle 12">
            <a:extLst>
              <a:ext uri="{FF2B5EF4-FFF2-40B4-BE49-F238E27FC236}">
                <a16:creationId xmlns:a16="http://schemas.microsoft.com/office/drawing/2014/main" id="{E4687138-170D-F842-A43A-0423CAA39968}"/>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14" name="Title 1">
            <a:extLst>
              <a:ext uri="{FF2B5EF4-FFF2-40B4-BE49-F238E27FC236}">
                <a16:creationId xmlns:a16="http://schemas.microsoft.com/office/drawing/2014/main" id="{BD4BC82F-4E71-F902-7210-90D4FCFA78B7}"/>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11/24/2025</a:t>
            </a:fld>
            <a:endParaRPr lang="en-US" dirty="0"/>
          </a:p>
        </p:txBody>
      </p:sp>
      <p:sp>
        <p:nvSpPr>
          <p:cNvPr id="3" name="Footer Placeholder 2"/>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a:prstGeom prst="rect">
            <a:avLst/>
          </a:prstGeom>
        </p:spPr>
        <p:txBody>
          <a:bodyPr anchor="ctr"/>
          <a:lstStyle>
            <a:lvl1pPr algn="l">
              <a:defRPr sz="2000" b="0" i="0">
                <a:solidFill>
                  <a:schemeClr val="bg1"/>
                </a:solidFill>
                <a:latin typeface="CERAPRO-MEDIUM" pitchFamily="2" charset="0"/>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a:prstGeom prst="rect">
            <a:avLst/>
          </a:prstGeo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a:prstGeom prst="rect">
            <a:avLst/>
          </a:prstGeo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lvl1pPr>
              <a:defRPr>
                <a:solidFill>
                  <a:schemeClr val="bg1"/>
                </a:solidFill>
              </a:defRPr>
            </a:lvl1pPr>
          </a:lstStyle>
          <a:p>
            <a:fld id="{B61BEF0D-F0BB-DE4B-95CE-6DB70DBA9567}" type="datetimeFigureOut">
              <a:rPr lang="en-US" smtClean="0"/>
              <a:pPr/>
              <a:t>11/24/2025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a:prstGeom prst="rect">
            <a:avLst/>
          </a:prstGeom>
        </p:spPr>
        <p:txBody>
          <a:bodyPr anchor="b">
            <a:normAutofit/>
          </a:bodyPr>
          <a:lstStyle>
            <a:lvl1pPr algn="l">
              <a:defRPr sz="2400" b="0" i="0">
                <a:solidFill>
                  <a:schemeClr val="accent1"/>
                </a:solidFill>
                <a:latin typeface="CERAPRO-MEDIUM"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81192" y="2585883"/>
            <a:ext cx="11029616" cy="3272913"/>
          </a:xfrm>
          <a:prstGeom prst="rect">
            <a:avLst/>
          </a:prstGeom>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2" name="Rectangle 1">
            <a:extLst>
              <a:ext uri="{FF2B5EF4-FFF2-40B4-BE49-F238E27FC236}">
                <a16:creationId xmlns:a16="http://schemas.microsoft.com/office/drawing/2014/main" id="{36ACC670-2227-11F8-6186-42C16CF2DC1D}"/>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7" name="Title 1">
            <a:extLst>
              <a:ext uri="{FF2B5EF4-FFF2-40B4-BE49-F238E27FC236}">
                <a16:creationId xmlns:a16="http://schemas.microsoft.com/office/drawing/2014/main" id="{5AABDF08-2EFE-9D21-5406-A50D85E8B49F}"/>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1154491"/>
            <a:ext cx="2906817" cy="5262184"/>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1288026"/>
            <a:ext cx="2004164" cy="4570773"/>
          </a:xfrm>
          <a:prstGeom prst="rect">
            <a:avLst/>
          </a:prstGeom>
        </p:spPr>
        <p:txBody>
          <a:bodyPr vert="eaVert"/>
          <a:lstStyle>
            <a:lvl1pPr>
              <a:defRPr b="0" i="0">
                <a:latin typeface="CERAPRO-MEDIUM" pitchFamily="2" charset="0"/>
              </a:defRPr>
            </a:lvl1pPr>
          </a:lstStyle>
          <a:p>
            <a:r>
              <a:rPr lang="en-US" dirty="0"/>
              <a:t>Click to edit Master title style</a:t>
            </a:r>
          </a:p>
        </p:txBody>
      </p:sp>
      <p:sp>
        <p:nvSpPr>
          <p:cNvPr id="3" name="Vertical Text Placeholder 2"/>
          <p:cNvSpPr>
            <a:spLocks noGrp="1"/>
          </p:cNvSpPr>
          <p:nvPr>
            <p:ph type="body" orient="vert" idx="1"/>
          </p:nvPr>
        </p:nvSpPr>
        <p:spPr>
          <a:xfrm>
            <a:off x="774923" y="1170039"/>
            <a:ext cx="7896279" cy="468876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a:prstGeom prst="rect">
            <a:avLst/>
          </a:prstGeom>
        </p:spPr>
        <p:txBody>
          <a:bodyPr/>
          <a:lstStyle>
            <a:lvl1pPr>
              <a:defRPr>
                <a:solidFill>
                  <a:schemeClr val="bg1"/>
                </a:solidFill>
              </a:defRPr>
            </a:lvl1pPr>
          </a:lstStyle>
          <a:p>
            <a:fld id="{B61BEF0D-F0BB-DE4B-95CE-6DB70DBA9567}" type="datetimeFigureOut">
              <a:rPr lang="en-US" smtClean="0"/>
              <a:pPr/>
              <a:t>11/24/2025</a:t>
            </a:fld>
            <a:endParaRPr lang="en-US" dirty="0"/>
          </a:p>
        </p:txBody>
      </p:sp>
      <p:sp>
        <p:nvSpPr>
          <p:cNvPr id="5" name="Footer Placeholder 4"/>
          <p:cNvSpPr>
            <a:spLocks noGrp="1"/>
          </p:cNvSpPr>
          <p:nvPr>
            <p:ph type="ftr" sz="quarter" idx="11"/>
          </p:nvPr>
        </p:nvSpPr>
        <p:spPr>
          <a:xfrm>
            <a:off x="774923" y="5951811"/>
            <a:ext cx="789627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21419E1B-A1D7-8C1A-369C-00C3F3DCC260}"/>
              </a:ext>
            </a:extLst>
          </p:cNvPr>
          <p:cNvPicPr>
            <a:picLocks noChangeAspect="1"/>
          </p:cNvPicPr>
          <p:nvPr userDrawn="1"/>
        </p:nvPicPr>
        <p:blipFill>
          <a:blip r:embed="rId2"/>
          <a:stretch>
            <a:fillRect/>
          </a:stretch>
        </p:blipFill>
        <p:spPr>
          <a:xfrm>
            <a:off x="326263" y="2180496"/>
            <a:ext cx="4235577" cy="3776243"/>
          </a:xfrm>
          <a:prstGeom prst="rect">
            <a:avLst/>
          </a:prstGeom>
        </p:spPr>
      </p:pic>
      <p:pic>
        <p:nvPicPr>
          <p:cNvPr id="9" name="Picture 2" descr="Home page">
            <a:extLst>
              <a:ext uri="{FF2B5EF4-FFF2-40B4-BE49-F238E27FC236}">
                <a16:creationId xmlns:a16="http://schemas.microsoft.com/office/drawing/2014/main" id="{3DC3704D-AD62-3658-B986-125D9DD052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6263" y="1010957"/>
            <a:ext cx="4537791" cy="1117766"/>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a:extLst>
              <a:ext uri="{FF2B5EF4-FFF2-40B4-BE49-F238E27FC236}">
                <a16:creationId xmlns:a16="http://schemas.microsoft.com/office/drawing/2014/main" id="{5BB4E807-3984-8579-8E2D-7FFD9F45803E}"/>
              </a:ext>
            </a:extLst>
          </p:cNvPr>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11/24/2025</a:t>
            </a:fld>
            <a:endParaRPr lang="en-US" dirty="0"/>
          </a:p>
        </p:txBody>
      </p:sp>
      <p:sp>
        <p:nvSpPr>
          <p:cNvPr id="12" name="Footer Placeholder 4">
            <a:extLst>
              <a:ext uri="{FF2B5EF4-FFF2-40B4-BE49-F238E27FC236}">
                <a16:creationId xmlns:a16="http://schemas.microsoft.com/office/drawing/2014/main" id="{5D1F1A99-2D33-0E80-DD88-E118842E1720}"/>
              </a:ext>
            </a:extLst>
          </p:cNvPr>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13" name="Slide Number Placeholder 5">
            <a:extLst>
              <a:ext uri="{FF2B5EF4-FFF2-40B4-BE49-F238E27FC236}">
                <a16:creationId xmlns:a16="http://schemas.microsoft.com/office/drawing/2014/main" id="{30067915-A05C-8655-1C0F-05BA39016F6E}"/>
              </a:ext>
            </a:extLst>
          </p:cNvPr>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sp>
        <p:nvSpPr>
          <p:cNvPr id="14" name="Text Placeholder 11">
            <a:extLst>
              <a:ext uri="{FF2B5EF4-FFF2-40B4-BE49-F238E27FC236}">
                <a16:creationId xmlns:a16="http://schemas.microsoft.com/office/drawing/2014/main" id="{B6E51D54-AE89-2C8B-5DF1-BF102043743C}"/>
              </a:ext>
            </a:extLst>
          </p:cNvPr>
          <p:cNvSpPr>
            <a:spLocks noGrp="1"/>
          </p:cNvSpPr>
          <p:nvPr>
            <p:ph type="body" sz="quarter" idx="10"/>
          </p:nvPr>
        </p:nvSpPr>
        <p:spPr>
          <a:xfrm>
            <a:off x="4992686" y="2180496"/>
            <a:ext cx="7199313" cy="4581525"/>
          </a:xfrm>
        </p:spPr>
        <p:txBody>
          <a:bodyPr anchor="t"/>
          <a:lstStyle>
            <a:lvl1pPr>
              <a:defRPr sz="2000"/>
            </a:lvl1pPr>
            <a:lvl2pPr>
              <a:defRPr sz="1800">
                <a:solidFill>
                  <a:srgbClr val="3254A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BB4E807-3984-8579-8E2D-7FFD9F45803E}"/>
              </a:ext>
            </a:extLst>
          </p:cNvPr>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11/24/2025</a:t>
            </a:fld>
            <a:endParaRPr lang="en-US" dirty="0"/>
          </a:p>
        </p:txBody>
      </p:sp>
      <p:sp>
        <p:nvSpPr>
          <p:cNvPr id="12" name="Footer Placeholder 4">
            <a:extLst>
              <a:ext uri="{FF2B5EF4-FFF2-40B4-BE49-F238E27FC236}">
                <a16:creationId xmlns:a16="http://schemas.microsoft.com/office/drawing/2014/main" id="{5D1F1A99-2D33-0E80-DD88-E118842E1720}"/>
              </a:ext>
            </a:extLst>
          </p:cNvPr>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13" name="Slide Number Placeholder 5">
            <a:extLst>
              <a:ext uri="{FF2B5EF4-FFF2-40B4-BE49-F238E27FC236}">
                <a16:creationId xmlns:a16="http://schemas.microsoft.com/office/drawing/2014/main" id="{30067915-A05C-8655-1C0F-05BA39016F6E}"/>
              </a:ext>
            </a:extLst>
          </p:cNvPr>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grpSp>
        <p:nvGrpSpPr>
          <p:cNvPr id="19" name="Group 18">
            <a:extLst>
              <a:ext uri="{FF2B5EF4-FFF2-40B4-BE49-F238E27FC236}">
                <a16:creationId xmlns:a16="http://schemas.microsoft.com/office/drawing/2014/main" id="{D371C824-9E58-2D18-E78A-A3FBDBCDCFBB}"/>
              </a:ext>
            </a:extLst>
          </p:cNvPr>
          <p:cNvGrpSpPr/>
          <p:nvPr userDrawn="1"/>
        </p:nvGrpSpPr>
        <p:grpSpPr>
          <a:xfrm>
            <a:off x="4565650" y="2554151"/>
            <a:ext cx="3060700" cy="3033522"/>
            <a:chOff x="4611147" y="1799005"/>
            <a:chExt cx="3060700" cy="3033522"/>
          </a:xfrm>
        </p:grpSpPr>
        <p:sp>
          <p:nvSpPr>
            <p:cNvPr id="16" name="Title 1">
              <a:extLst>
                <a:ext uri="{FF2B5EF4-FFF2-40B4-BE49-F238E27FC236}">
                  <a16:creationId xmlns:a16="http://schemas.microsoft.com/office/drawing/2014/main" id="{0C7AB355-ACCA-697C-7AC6-A78156F70C03}"/>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17" name="Rectangle 16">
              <a:extLst>
                <a:ext uri="{FF2B5EF4-FFF2-40B4-BE49-F238E27FC236}">
                  <a16:creationId xmlns:a16="http://schemas.microsoft.com/office/drawing/2014/main" id="{DD277B76-EB3E-D44A-3DEE-C51F72603DD3}"/>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18" name="Title 1">
              <a:extLst>
                <a:ext uri="{FF2B5EF4-FFF2-40B4-BE49-F238E27FC236}">
                  <a16:creationId xmlns:a16="http://schemas.microsoft.com/office/drawing/2014/main" id="{BAAB1A2A-E697-EE19-70AD-502F8A7E0338}"/>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grpSp>
        <p:nvGrpSpPr>
          <p:cNvPr id="20" name="Group 19">
            <a:extLst>
              <a:ext uri="{FF2B5EF4-FFF2-40B4-BE49-F238E27FC236}">
                <a16:creationId xmlns:a16="http://schemas.microsoft.com/office/drawing/2014/main" id="{290EF8C7-19A7-B3FE-F142-3ED931914934}"/>
              </a:ext>
            </a:extLst>
          </p:cNvPr>
          <p:cNvGrpSpPr/>
          <p:nvPr userDrawn="1"/>
        </p:nvGrpSpPr>
        <p:grpSpPr>
          <a:xfrm>
            <a:off x="785386" y="2554151"/>
            <a:ext cx="3060700" cy="3033522"/>
            <a:chOff x="4611147" y="1799005"/>
            <a:chExt cx="3060700" cy="3033522"/>
          </a:xfrm>
        </p:grpSpPr>
        <p:sp>
          <p:nvSpPr>
            <p:cNvPr id="21" name="Title 1">
              <a:extLst>
                <a:ext uri="{FF2B5EF4-FFF2-40B4-BE49-F238E27FC236}">
                  <a16:creationId xmlns:a16="http://schemas.microsoft.com/office/drawing/2014/main" id="{FA3D9C92-90B1-EE49-F593-764B401B10B0}"/>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22" name="Rectangle 21">
              <a:extLst>
                <a:ext uri="{FF2B5EF4-FFF2-40B4-BE49-F238E27FC236}">
                  <a16:creationId xmlns:a16="http://schemas.microsoft.com/office/drawing/2014/main" id="{657F7EFB-D910-8BEB-D6B7-EA6B80603353}"/>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3" name="Title 1">
              <a:extLst>
                <a:ext uri="{FF2B5EF4-FFF2-40B4-BE49-F238E27FC236}">
                  <a16:creationId xmlns:a16="http://schemas.microsoft.com/office/drawing/2014/main" id="{7C691736-B262-F0B3-B713-003C6B908932}"/>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grpSp>
        <p:nvGrpSpPr>
          <p:cNvPr id="24" name="Group 23">
            <a:extLst>
              <a:ext uri="{FF2B5EF4-FFF2-40B4-BE49-F238E27FC236}">
                <a16:creationId xmlns:a16="http://schemas.microsoft.com/office/drawing/2014/main" id="{E113A1A3-0CF5-0497-4D80-C6195FE5D59D}"/>
              </a:ext>
            </a:extLst>
          </p:cNvPr>
          <p:cNvGrpSpPr/>
          <p:nvPr userDrawn="1"/>
        </p:nvGrpSpPr>
        <p:grpSpPr>
          <a:xfrm>
            <a:off x="8357064" y="2554151"/>
            <a:ext cx="3060700" cy="3033522"/>
            <a:chOff x="4611147" y="1799005"/>
            <a:chExt cx="3060700" cy="3033522"/>
          </a:xfrm>
        </p:grpSpPr>
        <p:sp>
          <p:nvSpPr>
            <p:cNvPr id="25" name="Title 1">
              <a:extLst>
                <a:ext uri="{FF2B5EF4-FFF2-40B4-BE49-F238E27FC236}">
                  <a16:creationId xmlns:a16="http://schemas.microsoft.com/office/drawing/2014/main" id="{A4977EE6-7CC1-6657-3FE9-AD8E0A671FFC}"/>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26" name="Rectangle 25">
              <a:extLst>
                <a:ext uri="{FF2B5EF4-FFF2-40B4-BE49-F238E27FC236}">
                  <a16:creationId xmlns:a16="http://schemas.microsoft.com/office/drawing/2014/main" id="{546F60DF-9660-F734-ACD4-869AD4FD048F}"/>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7" name="Title 1">
              <a:extLst>
                <a:ext uri="{FF2B5EF4-FFF2-40B4-BE49-F238E27FC236}">
                  <a16:creationId xmlns:a16="http://schemas.microsoft.com/office/drawing/2014/main" id="{61BAF756-3F55-7BDC-E644-E7B1110D51F5}"/>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sp>
        <p:nvSpPr>
          <p:cNvPr id="28" name="Title 1">
            <a:extLst>
              <a:ext uri="{FF2B5EF4-FFF2-40B4-BE49-F238E27FC236}">
                <a16:creationId xmlns:a16="http://schemas.microsoft.com/office/drawing/2014/main" id="{EDFC2534-9D31-1E91-1730-5954C9537BA8}"/>
              </a:ext>
            </a:extLst>
          </p:cNvPr>
          <p:cNvSpPr>
            <a:spLocks noGrp="1"/>
          </p:cNvSpPr>
          <p:nvPr>
            <p:ph type="title"/>
          </p:nvPr>
        </p:nvSpPr>
        <p:spPr>
          <a:xfrm>
            <a:off x="1476049" y="1465328"/>
            <a:ext cx="8974701" cy="581416"/>
          </a:xfrm>
          <a:prstGeom prst="rect">
            <a:avLst/>
          </a:prstGeom>
        </p:spPr>
        <p:txBody>
          <a:bodyPr anchor="ctr"/>
          <a:lstStyle>
            <a:lvl1pPr algn="ctr">
              <a:defRPr sz="3600" b="0" i="0" cap="none" baseline="0">
                <a:solidFill>
                  <a:srgbClr val="C1B544"/>
                </a:solidFill>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87295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21419E1B-A1D7-8C1A-369C-00C3F3DCC260}"/>
              </a:ext>
            </a:extLst>
          </p:cNvPr>
          <p:cNvPicPr>
            <a:picLocks noChangeAspect="1"/>
          </p:cNvPicPr>
          <p:nvPr userDrawn="1"/>
        </p:nvPicPr>
        <p:blipFill>
          <a:blip r:embed="rId2"/>
          <a:stretch>
            <a:fillRect/>
          </a:stretch>
        </p:blipFill>
        <p:spPr>
          <a:xfrm>
            <a:off x="326262" y="1179871"/>
            <a:ext cx="6065527" cy="5407741"/>
          </a:xfrm>
          <a:prstGeom prst="rect">
            <a:avLst/>
          </a:prstGeom>
        </p:spPr>
      </p:pic>
      <p:sp>
        <p:nvSpPr>
          <p:cNvPr id="2" name="Rectangle 1">
            <a:extLst>
              <a:ext uri="{FF2B5EF4-FFF2-40B4-BE49-F238E27FC236}">
                <a16:creationId xmlns:a16="http://schemas.microsoft.com/office/drawing/2014/main" id="{8D88E5BA-5F88-1B1C-0E52-47FCF1637020}"/>
              </a:ext>
            </a:extLst>
          </p:cNvPr>
          <p:cNvSpPr/>
          <p:nvPr userDrawn="1"/>
        </p:nvSpPr>
        <p:spPr>
          <a:xfrm>
            <a:off x="6391788" y="1179871"/>
            <a:ext cx="5473949" cy="5407741"/>
          </a:xfrm>
          <a:prstGeom prst="rect">
            <a:avLst/>
          </a:prstGeom>
          <a:solidFill>
            <a:srgbClr val="3254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3" name="Title 1">
            <a:extLst>
              <a:ext uri="{FF2B5EF4-FFF2-40B4-BE49-F238E27FC236}">
                <a16:creationId xmlns:a16="http://schemas.microsoft.com/office/drawing/2014/main" id="{211637BC-498C-3CA5-671B-F9435E682077}"/>
              </a:ext>
            </a:extLst>
          </p:cNvPr>
          <p:cNvSpPr>
            <a:spLocks noGrp="1"/>
          </p:cNvSpPr>
          <p:nvPr>
            <p:ph type="title"/>
          </p:nvPr>
        </p:nvSpPr>
        <p:spPr>
          <a:xfrm>
            <a:off x="6892532" y="2623656"/>
            <a:ext cx="4689867" cy="2177646"/>
          </a:xfrm>
          <a:prstGeom prst="rect">
            <a:avLst/>
          </a:prstGeom>
        </p:spPr>
        <p:txBody>
          <a:bodyPr anchor="ctr"/>
          <a:lstStyle>
            <a:lvl1pPr>
              <a:defRPr sz="3600" b="0" i="0" cap="none" baseline="0">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232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FC5DC3-457A-B6F3-637D-89086054F06F}"/>
              </a:ext>
            </a:extLst>
          </p:cNvPr>
          <p:cNvPicPr>
            <a:picLocks noChangeAspect="1"/>
          </p:cNvPicPr>
          <p:nvPr userDrawn="1"/>
        </p:nvPicPr>
        <p:blipFill>
          <a:blip r:embed="rId2"/>
          <a:stretch>
            <a:fillRect/>
          </a:stretch>
        </p:blipFill>
        <p:spPr>
          <a:xfrm>
            <a:off x="-1" y="999672"/>
            <a:ext cx="7125630" cy="1193800"/>
          </a:xfrm>
          <a:prstGeom prst="rect">
            <a:avLst/>
          </a:prstGeom>
        </p:spPr>
      </p:pic>
      <p:pic>
        <p:nvPicPr>
          <p:cNvPr id="6" name="Picture 2" descr="Home page">
            <a:extLst>
              <a:ext uri="{FF2B5EF4-FFF2-40B4-BE49-F238E27FC236}">
                <a16:creationId xmlns:a16="http://schemas.microsoft.com/office/drawing/2014/main" id="{2AEF3732-7B0F-B952-5904-F84FF89454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6238" y="1037683"/>
            <a:ext cx="4537791" cy="11177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1677FD7-10FB-E9CF-F016-BC749C3EB4B2}"/>
              </a:ext>
            </a:extLst>
          </p:cNvPr>
          <p:cNvSpPr>
            <a:spLocks noGrp="1"/>
          </p:cNvSpPr>
          <p:nvPr>
            <p:ph type="title"/>
          </p:nvPr>
        </p:nvSpPr>
        <p:spPr>
          <a:xfrm>
            <a:off x="423231" y="999672"/>
            <a:ext cx="7771073" cy="1193800"/>
          </a:xfrm>
          <a:prstGeom prst="rect">
            <a:avLst/>
          </a:prstGeom>
        </p:spPr>
        <p:txBody>
          <a:bodyPr anchor="ctr"/>
          <a:lstStyle>
            <a:lvl1pPr>
              <a:defRPr sz="3400" b="0" i="0" cap="all" baseline="0">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756040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64352" y="1020431"/>
            <a:ext cx="10993549" cy="1475013"/>
          </a:xfrm>
          <a:prstGeom prst="rect">
            <a:avLst/>
          </a:prstGeom>
          <a:effectLst/>
        </p:spPr>
        <p:txBody>
          <a:bodyPr anchor="b">
            <a:normAutofit/>
          </a:bodyPr>
          <a:lstStyle>
            <a:lvl1pPr>
              <a:defRPr sz="3600">
                <a:solidFill>
                  <a:schemeClr val="accent1"/>
                </a:solidFill>
                <a:latin typeface="Cera Pro" pitchFamily="2" charset="0"/>
              </a:defRPr>
            </a:lvl1pPr>
          </a:lstStyle>
          <a:p>
            <a:r>
              <a:rPr lang="en-US" dirty="0"/>
              <a:t>Click to edit Master title style</a:t>
            </a:r>
          </a:p>
        </p:txBody>
      </p:sp>
      <p:sp>
        <p:nvSpPr>
          <p:cNvPr id="3" name="Subtitle 2"/>
          <p:cNvSpPr>
            <a:spLocks noGrp="1"/>
          </p:cNvSpPr>
          <p:nvPr>
            <p:ph type="subTitle" idx="1"/>
          </p:nvPr>
        </p:nvSpPr>
        <p:spPr>
          <a:xfrm>
            <a:off x="464355" y="2495445"/>
            <a:ext cx="10993546" cy="590321"/>
          </a:xfrm>
          <a:prstGeom prst="rect">
            <a:avLst/>
          </a:prstGeo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a:prstGeom prst="rect">
            <a:avLst/>
          </a:prstGeom>
        </p:spPr>
        <p:txBody>
          <a:bodyPr/>
          <a:lstStyle>
            <a:lvl1pPr>
              <a:defRPr>
                <a:solidFill>
                  <a:schemeClr val="accent1">
                    <a:lumMod val="75000"/>
                    <a:lumOff val="25000"/>
                  </a:schemeClr>
                </a:solidFill>
              </a:defRPr>
            </a:lvl1p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
        <p:nvSpPr>
          <p:cNvPr id="3" name="Content Placeholder 2"/>
          <p:cNvSpPr>
            <a:spLocks noGrp="1"/>
          </p:cNvSpPr>
          <p:nvPr>
            <p:ph idx="1"/>
          </p:nvPr>
        </p:nvSpPr>
        <p:spPr>
          <a:xfrm>
            <a:off x="581192" y="2722880"/>
            <a:ext cx="11029615" cy="313591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a:prstGeom prst="rect">
            <a:avLst/>
          </a:prstGeom>
        </p:spPr>
        <p:txBody>
          <a:bodyPr/>
          <a:lstStyle/>
          <a:p>
            <a:fld id="{D57F1E4F-1CFF-5643-939E-217C01CDF565}"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a:prstGeom prst="rect">
            <a:avLst/>
          </a:prstGeom>
        </p:spPr>
        <p:txBody>
          <a:bodyPr anchor="b">
            <a:normAutofit/>
          </a:bodyPr>
          <a:lstStyle>
            <a:lvl1pPr algn="l">
              <a:defRPr sz="3600" b="0" i="0" cap="all">
                <a:solidFill>
                  <a:schemeClr val="accent1"/>
                </a:solidFill>
                <a:latin typeface="CERAPRO-MEDIUM" pitchFamily="2" charset="0"/>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a:prstGeom prst="rect">
            <a:avLst/>
          </a:prstGeo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605951" y="5956137"/>
            <a:ext cx="2844799" cy="365125"/>
          </a:xfrm>
          <a:prstGeom prst="rect">
            <a:avLst/>
          </a:prstGeom>
        </p:spPr>
        <p:txBody>
          <a:bodyPr/>
          <a:lstStyle>
            <a:lvl1pPr>
              <a:defRPr>
                <a:solidFill>
                  <a:schemeClr val="accent1">
                    <a:lumMod val="75000"/>
                    <a:lumOff val="25000"/>
                  </a:schemeClr>
                </a:solidFill>
              </a:defRPr>
            </a:lvl1p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52510"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2674374"/>
            <a:ext cx="5422390" cy="3186676"/>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674374"/>
            <a:ext cx="5422392" cy="318667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9" name="Rectangle 8">
            <a:extLst>
              <a:ext uri="{FF2B5EF4-FFF2-40B4-BE49-F238E27FC236}">
                <a16:creationId xmlns:a16="http://schemas.microsoft.com/office/drawing/2014/main" id="{5BB605F6-B793-E5D2-67A8-5ACB2F66C46D}"/>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013DEBB7-147D-C610-D229-022A24768356}"/>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60E793-E77F-AED7-D896-671AEE3CA104}"/>
              </a:ext>
            </a:extLst>
          </p:cNvPr>
          <p:cNvSpPr/>
          <p:nvPr userDrawn="1"/>
        </p:nvSpPr>
        <p:spPr>
          <a:xfrm>
            <a:off x="-10886" y="9243"/>
            <a:ext cx="12192000" cy="989960"/>
          </a:xfrm>
          <a:prstGeom prst="rect">
            <a:avLst/>
          </a:prstGeom>
          <a:solidFill>
            <a:srgbClr val="EAECE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11/24/2025</a:t>
            </a:fld>
            <a:endParaRPr lang="en-US" dirty="0"/>
          </a:p>
        </p:txBody>
      </p:sp>
      <p:sp>
        <p:nvSpPr>
          <p:cNvPr id="5" name="Footer Placeholder 4"/>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6" name="Slide Number Placeholder 5"/>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1443390-59D3-7191-DB81-B2DB91D8F9E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80234" y="250031"/>
            <a:ext cx="2257548" cy="540268"/>
          </a:xfrm>
          <a:prstGeom prst="rect">
            <a:avLst/>
          </a:prstGeom>
        </p:spPr>
      </p:pic>
      <p:pic>
        <p:nvPicPr>
          <p:cNvPr id="15" name="Picture 14">
            <a:extLst>
              <a:ext uri="{FF2B5EF4-FFF2-40B4-BE49-F238E27FC236}">
                <a16:creationId xmlns:a16="http://schemas.microsoft.com/office/drawing/2014/main" id="{DFACB4D8-12B2-B0FC-F05D-DA3FF41525A9}"/>
              </a:ext>
            </a:extLst>
          </p:cNvPr>
          <p:cNvPicPr>
            <a:picLocks noChangeAspect="1"/>
          </p:cNvPicPr>
          <p:nvPr userDrawn="1"/>
        </p:nvPicPr>
        <p:blipFill>
          <a:blip r:embed="rId19"/>
          <a:srcRect/>
          <a:stretch/>
        </p:blipFill>
        <p:spPr>
          <a:xfrm>
            <a:off x="9544432" y="0"/>
            <a:ext cx="2647567" cy="98996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4" r:id="rId2"/>
    <p:sldLayoutId id="2147483661" r:id="rId3"/>
    <p:sldLayoutId id="2147483662" r:id="rId4"/>
    <p:sldLayoutId id="2147483663" r:id="rId5"/>
    <p:sldLayoutId id="2147483649" r:id="rId6"/>
    <p:sldLayoutId id="2147483650" r:id="rId7"/>
    <p:sldLayoutId id="2147483651" r:id="rId8"/>
    <p:sldLayoutId id="2147483652" r:id="rId9"/>
    <p:sldLayoutId id="2147483653" r:id="rId10"/>
    <p:sldLayoutId id="2147483655" r:id="rId11"/>
    <p:sldLayoutId id="2147483656" r:id="rId12"/>
    <p:sldLayoutId id="2147483657" r:id="rId13"/>
    <p:sldLayoutId id="2147483658" r:id="rId14"/>
    <p:sldLayoutId id="2147483659" r:id="rId1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800" b="1" kern="1200">
          <a:solidFill>
            <a:schemeClr val="tx2"/>
          </a:solidFill>
          <a:latin typeface="Cera Pro" pitchFamily="2" charset="0"/>
          <a:ea typeface="+mn-ea"/>
          <a:cs typeface="+mn-cs"/>
        </a:defRPr>
      </a:lvl1pPr>
      <a:lvl2pPr marL="630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600" kern="1200">
          <a:solidFill>
            <a:srgbClr val="3254A0"/>
          </a:solidFill>
          <a:latin typeface="Cera Pro" pitchFamily="2" charset="0"/>
          <a:ea typeface="+mn-ea"/>
          <a:cs typeface="+mn-cs"/>
        </a:defRPr>
      </a:lvl2pPr>
      <a:lvl3pPr marL="900000" indent="-270000" algn="l" defTabSz="457200" rtl="0" eaLnBrk="1" latinLnBrk="0" hangingPunct="1">
        <a:spcBef>
          <a:spcPct val="20000"/>
        </a:spcBef>
        <a:spcAft>
          <a:spcPts val="600"/>
        </a:spcAft>
        <a:buClr>
          <a:srgbClr val="C1B544"/>
        </a:buClr>
        <a:buSzPct val="100000"/>
        <a:buFont typeface="Arial" panose="020B0604020202020204" pitchFamily="34" charset="0"/>
        <a:buChar char="•"/>
        <a:defRPr sz="1400" kern="1200">
          <a:solidFill>
            <a:srgbClr val="C1B544"/>
          </a:solidFill>
          <a:latin typeface="Cera Pro" pitchFamily="2" charset="0"/>
          <a:ea typeface="+mn-ea"/>
          <a:cs typeface="+mn-cs"/>
        </a:defRPr>
      </a:lvl3pPr>
      <a:lvl4pPr marL="124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4pPr>
      <a:lvl5pPr marL="160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ites/default/files/AGM/LSN%20AGM%20Presentation%20-%20Student-at-Law%20Experience%20Survey%20(June%202025)_0.ppt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sites/default/files/AGM/LSN%20Student-at-Law%20Experience%20Survey%20Executive%20Summary_June%202025_E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flying a kite over a rocky hill&#10;&#10;AI-generated content may be incorrect.">
            <a:extLst>
              <a:ext uri="{FF2B5EF4-FFF2-40B4-BE49-F238E27FC236}">
                <a16:creationId xmlns:a16="http://schemas.microsoft.com/office/drawing/2014/main" id="{85F96C03-5CDF-E784-DD46-2A0C9ECAD6D0}"/>
              </a:ext>
            </a:extLst>
          </p:cNvPr>
          <p:cNvPicPr>
            <a:picLocks noChangeAspect="1"/>
          </p:cNvPicPr>
          <p:nvPr/>
        </p:nvPicPr>
        <p:blipFill>
          <a:blip r:embed="rId2"/>
          <a:stretch>
            <a:fillRect/>
          </a:stretch>
        </p:blipFill>
        <p:spPr>
          <a:xfrm>
            <a:off x="0" y="148772"/>
            <a:ext cx="12192000" cy="6858000"/>
          </a:xfrm>
          <a:prstGeom prst="rect">
            <a:avLst/>
          </a:prstGeom>
        </p:spPr>
      </p:pic>
      <p:pic>
        <p:nvPicPr>
          <p:cNvPr id="6" name="Graphic 5">
            <a:extLst>
              <a:ext uri="{FF2B5EF4-FFF2-40B4-BE49-F238E27FC236}">
                <a16:creationId xmlns:a16="http://schemas.microsoft.com/office/drawing/2014/main" id="{6C10C352-AB6E-06D1-B6BB-4ED5730548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746" y="317654"/>
            <a:ext cx="3304721" cy="790873"/>
          </a:xfrm>
          <a:prstGeom prst="rect">
            <a:avLst/>
          </a:prstGeom>
        </p:spPr>
      </p:pic>
      <p:sp>
        <p:nvSpPr>
          <p:cNvPr id="7" name="TextBox 6">
            <a:extLst>
              <a:ext uri="{FF2B5EF4-FFF2-40B4-BE49-F238E27FC236}">
                <a16:creationId xmlns:a16="http://schemas.microsoft.com/office/drawing/2014/main" id="{AA19F6AE-6829-20F4-BC63-120DA06394F0}"/>
              </a:ext>
            </a:extLst>
          </p:cNvPr>
          <p:cNvSpPr txBox="1"/>
          <p:nvPr/>
        </p:nvSpPr>
        <p:spPr>
          <a:xfrm>
            <a:off x="150659" y="1591491"/>
            <a:ext cx="6956731" cy="2431435"/>
          </a:xfrm>
          <a:prstGeom prst="rect">
            <a:avLst/>
          </a:prstGeom>
          <a:noFill/>
        </p:spPr>
        <p:txBody>
          <a:bodyPr wrap="square" rtlCol="0">
            <a:spAutoFit/>
          </a:bodyPr>
          <a:lstStyle/>
          <a:p>
            <a:r>
              <a:rPr lang="en-CA" sz="4400" b="1" dirty="0">
                <a:solidFill>
                  <a:schemeClr val="bg1"/>
                </a:solidFill>
                <a:latin typeface="Cera Pro" pitchFamily="2" charset="0"/>
                <a:cs typeface="Arial" panose="020B0604020202020204" pitchFamily="34" charset="0"/>
              </a:rPr>
              <a:t>Special Meeting</a:t>
            </a:r>
          </a:p>
          <a:p>
            <a:r>
              <a:rPr lang="en-CA" sz="3600" b="1" dirty="0">
                <a:solidFill>
                  <a:schemeClr val="accent1">
                    <a:lumMod val="40000"/>
                    <a:lumOff val="60000"/>
                  </a:schemeClr>
                </a:solidFill>
                <a:latin typeface="Cera Pro" pitchFamily="2" charset="0"/>
                <a:cs typeface="Arial" panose="020B0604020202020204" pitchFamily="34" charset="0"/>
              </a:rPr>
              <a:t>November 24, 2025</a:t>
            </a:r>
          </a:p>
          <a:p>
            <a:r>
              <a:rPr lang="en-CA" sz="3600" b="1" dirty="0">
                <a:solidFill>
                  <a:srgbClr val="C1B544"/>
                </a:solidFill>
                <a:latin typeface="Cera Pro" pitchFamily="2" charset="0"/>
                <a:cs typeface="Arial" panose="020B0604020202020204" pitchFamily="34" charset="0"/>
              </a:rPr>
              <a:t>Updates from the President</a:t>
            </a:r>
          </a:p>
          <a:p>
            <a:endParaRPr lang="en-US" sz="3600" dirty="0">
              <a:solidFill>
                <a:srgbClr val="C1B544"/>
              </a:solidFill>
              <a:latin typeface="Cera Pro" pitchFamily="2" charset="0"/>
            </a:endParaRPr>
          </a:p>
        </p:txBody>
      </p:sp>
      <p:sp>
        <p:nvSpPr>
          <p:cNvPr id="8" name="TextBox 7">
            <a:extLst>
              <a:ext uri="{FF2B5EF4-FFF2-40B4-BE49-F238E27FC236}">
                <a16:creationId xmlns:a16="http://schemas.microsoft.com/office/drawing/2014/main" id="{88ACCE39-D6C0-ED3A-97A4-1FABCA88805B}"/>
              </a:ext>
            </a:extLst>
          </p:cNvPr>
          <p:cNvSpPr txBox="1"/>
          <p:nvPr/>
        </p:nvSpPr>
        <p:spPr>
          <a:xfrm>
            <a:off x="150659" y="4400904"/>
            <a:ext cx="6956730" cy="2308324"/>
          </a:xfrm>
          <a:prstGeom prst="rect">
            <a:avLst/>
          </a:prstGeom>
          <a:noFill/>
        </p:spPr>
        <p:txBody>
          <a:bodyPr wrap="square" rtlCol="0">
            <a:spAutoFit/>
          </a:bodyPr>
          <a:lstStyle/>
          <a:p>
            <a:pPr marL="179388" indent="-179388">
              <a:buClr>
                <a:srgbClr val="C1B544"/>
              </a:buClr>
              <a:buFont typeface="Arial" panose="020B0604020202020204" pitchFamily="34" charset="0"/>
              <a:buChar char="•"/>
            </a:pPr>
            <a:r>
              <a:rPr lang="en-US" sz="2400" b="1" dirty="0">
                <a:solidFill>
                  <a:schemeClr val="bg1">
                    <a:lumMod val="65000"/>
                  </a:schemeClr>
                </a:solidFill>
                <a:latin typeface="Cera Pro" pitchFamily="2" charset="0"/>
              </a:rPr>
              <a:t>Membership Directory and member’s status in other jurisdiction(s)  </a:t>
            </a:r>
          </a:p>
          <a:p>
            <a:pPr marL="179388" indent="-179388">
              <a:buClr>
                <a:srgbClr val="C1B544"/>
              </a:buClr>
              <a:buFont typeface="Arial" panose="020B0604020202020204" pitchFamily="34" charset="0"/>
              <a:buChar char="•"/>
            </a:pPr>
            <a:r>
              <a:rPr lang="en-US" sz="2400" b="1" dirty="0">
                <a:solidFill>
                  <a:schemeClr val="bg1">
                    <a:lumMod val="65000"/>
                  </a:schemeClr>
                </a:solidFill>
                <a:latin typeface="Cera Pro" pitchFamily="2" charset="0"/>
              </a:rPr>
              <a:t>Conflict, Quorum and Voting among the Executive – Amendments to the LSN Rules</a:t>
            </a:r>
          </a:p>
          <a:p>
            <a:pPr marL="179388" indent="-179388">
              <a:buClr>
                <a:srgbClr val="C1B544"/>
              </a:buClr>
              <a:buFont typeface="Arial" panose="020B0604020202020204" pitchFamily="34" charset="0"/>
              <a:buChar char="•"/>
            </a:pPr>
            <a:r>
              <a:rPr lang="en-US" sz="2400" b="1" dirty="0">
                <a:solidFill>
                  <a:schemeClr val="bg1">
                    <a:lumMod val="65000"/>
                  </a:schemeClr>
                </a:solidFill>
                <a:latin typeface="Cera Pro" pitchFamily="2" charset="0"/>
              </a:rPr>
              <a:t>Articling and Bar Admissions </a:t>
            </a:r>
          </a:p>
          <a:p>
            <a:pPr marL="179388" indent="-179388">
              <a:buClr>
                <a:srgbClr val="C1B544"/>
              </a:buClr>
              <a:buFont typeface="Arial" panose="020B0604020202020204" pitchFamily="34" charset="0"/>
              <a:buChar char="•"/>
            </a:pPr>
            <a:r>
              <a:rPr lang="en-US" sz="2400" b="1" dirty="0">
                <a:solidFill>
                  <a:schemeClr val="bg1">
                    <a:lumMod val="65000"/>
                  </a:schemeClr>
                </a:solidFill>
                <a:latin typeface="Cera Pro" pitchFamily="2" charset="0"/>
              </a:rPr>
              <a:t>Member Referral System Overhaul </a:t>
            </a:r>
          </a:p>
        </p:txBody>
      </p:sp>
    </p:spTree>
    <p:extLst>
      <p:ext uri="{BB962C8B-B14F-4D97-AF65-F5344CB8AC3E}">
        <p14:creationId xmlns:p14="http://schemas.microsoft.com/office/powerpoint/2010/main" val="110169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57F3-41D6-369C-2C90-AE0D5215A9D7}"/>
              </a:ext>
            </a:extLst>
          </p:cNvPr>
          <p:cNvSpPr txBox="1">
            <a:spLocks/>
          </p:cNvSpPr>
          <p:nvPr/>
        </p:nvSpPr>
        <p:spPr>
          <a:xfrm>
            <a:off x="0" y="923925"/>
            <a:ext cx="12192000" cy="5934075"/>
          </a:xfrm>
          <a:prstGeom prst="rect">
            <a:avLst/>
          </a:prstGeom>
          <a:solidFill>
            <a:srgbClr val="3254A0"/>
          </a:solidFill>
        </p:spPr>
        <p:txBody>
          <a:bodyPr anchor="ctr">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6600" dirty="0">
                <a:solidFill>
                  <a:srgbClr val="C1B544"/>
                </a:solidFill>
                <a:latin typeface="Cera Pro" pitchFamily="2" charset="0"/>
              </a:rPr>
              <a:t>Questions? </a:t>
            </a:r>
          </a:p>
        </p:txBody>
      </p:sp>
      <p:pic>
        <p:nvPicPr>
          <p:cNvPr id="3" name="Picture 2" descr="A close-up of a design&#10;&#10;AI-generated content may be incorrect.">
            <a:extLst>
              <a:ext uri="{FF2B5EF4-FFF2-40B4-BE49-F238E27FC236}">
                <a16:creationId xmlns:a16="http://schemas.microsoft.com/office/drawing/2014/main" id="{7234D40F-8B95-A52E-B197-96CB6BA8A5DB}"/>
              </a:ext>
            </a:extLst>
          </p:cNvPr>
          <p:cNvPicPr>
            <a:picLocks noChangeAspect="1"/>
          </p:cNvPicPr>
          <p:nvPr/>
        </p:nvPicPr>
        <p:blipFill>
          <a:blip r:embed="rId2"/>
          <a:srcRect r="30845"/>
          <a:stretch/>
        </p:blipFill>
        <p:spPr>
          <a:xfrm rot="5400000">
            <a:off x="638037" y="4581061"/>
            <a:ext cx="1378879" cy="3175000"/>
          </a:xfrm>
          <a:prstGeom prst="rect">
            <a:avLst/>
          </a:prstGeom>
        </p:spPr>
      </p:pic>
    </p:spTree>
    <p:extLst>
      <p:ext uri="{BB962C8B-B14F-4D97-AF65-F5344CB8AC3E}">
        <p14:creationId xmlns:p14="http://schemas.microsoft.com/office/powerpoint/2010/main" val="22473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48BA-C19B-2210-89F7-F992E8A9C394}"/>
              </a:ext>
            </a:extLst>
          </p:cNvPr>
          <p:cNvSpPr>
            <a:spLocks noGrp="1"/>
          </p:cNvSpPr>
          <p:nvPr>
            <p:ph type="title"/>
          </p:nvPr>
        </p:nvSpPr>
        <p:spPr>
          <a:xfrm>
            <a:off x="434333" y="1309124"/>
            <a:ext cx="2808830" cy="2177646"/>
          </a:xfrm>
        </p:spPr>
        <p:txBody>
          <a:bodyPr/>
          <a:lstStyle/>
          <a:p>
            <a:pPr>
              <a:buClr>
                <a:srgbClr val="C1B544"/>
              </a:buClr>
            </a:pPr>
            <a:r>
              <a:rPr lang="en-US" sz="2400" b="1" dirty="0"/>
              <a:t>Membership Directory and member’s status in other jurisdiction(s)  </a:t>
            </a:r>
          </a:p>
        </p:txBody>
      </p:sp>
      <p:pic>
        <p:nvPicPr>
          <p:cNvPr id="4" name="Picture 3">
            <a:extLst>
              <a:ext uri="{FF2B5EF4-FFF2-40B4-BE49-F238E27FC236}">
                <a16:creationId xmlns:a16="http://schemas.microsoft.com/office/drawing/2014/main" id="{6D9416F1-789D-127F-F805-67CEB69C733D}"/>
              </a:ext>
            </a:extLst>
          </p:cNvPr>
          <p:cNvPicPr>
            <a:picLocks noChangeAspect="1"/>
          </p:cNvPicPr>
          <p:nvPr/>
        </p:nvPicPr>
        <p:blipFill>
          <a:blip r:embed="rId3"/>
          <a:stretch>
            <a:fillRect/>
          </a:stretch>
        </p:blipFill>
        <p:spPr>
          <a:xfrm>
            <a:off x="3525386" y="2502040"/>
            <a:ext cx="8861348" cy="4299251"/>
          </a:xfrm>
          <a:prstGeom prst="rect">
            <a:avLst/>
          </a:prstGeom>
        </p:spPr>
      </p:pic>
      <p:pic>
        <p:nvPicPr>
          <p:cNvPr id="6" name="Picture 5">
            <a:extLst>
              <a:ext uri="{FF2B5EF4-FFF2-40B4-BE49-F238E27FC236}">
                <a16:creationId xmlns:a16="http://schemas.microsoft.com/office/drawing/2014/main" id="{8CD4A8D5-C9FF-6922-0E0A-9864C0C696D3}"/>
              </a:ext>
            </a:extLst>
          </p:cNvPr>
          <p:cNvPicPr>
            <a:picLocks noChangeAspect="1"/>
          </p:cNvPicPr>
          <p:nvPr/>
        </p:nvPicPr>
        <p:blipFill>
          <a:blip r:embed="rId4"/>
          <a:stretch>
            <a:fillRect/>
          </a:stretch>
        </p:blipFill>
        <p:spPr>
          <a:xfrm>
            <a:off x="3640970" y="1068098"/>
            <a:ext cx="6334602" cy="1544473"/>
          </a:xfrm>
          <a:prstGeom prst="rect">
            <a:avLst/>
          </a:prstGeom>
        </p:spPr>
      </p:pic>
    </p:spTree>
    <p:extLst>
      <p:ext uri="{BB962C8B-B14F-4D97-AF65-F5344CB8AC3E}">
        <p14:creationId xmlns:p14="http://schemas.microsoft.com/office/powerpoint/2010/main" val="229803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5F1ED4-8F8B-9AF0-0D59-0499D373F6F2}"/>
              </a:ext>
            </a:extLst>
          </p:cNvPr>
          <p:cNvSpPr txBox="1"/>
          <p:nvPr/>
        </p:nvSpPr>
        <p:spPr>
          <a:xfrm>
            <a:off x="3488267" y="1003475"/>
            <a:ext cx="8703733" cy="729430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era Pro"/>
              </a:rPr>
              <a:t>June 2020 LSN AGM - Initial concerns raised. However, member motion did not passed. </a:t>
            </a:r>
          </a:p>
          <a:p>
            <a:pPr marL="342900" indent="-342900">
              <a:buFont typeface="Arial" panose="020B0604020202020204" pitchFamily="34" charset="0"/>
              <a:buChar char="•"/>
            </a:pPr>
            <a:endParaRPr lang="en-US" sz="2000" dirty="0">
              <a:latin typeface="Cera Pro"/>
            </a:endParaRPr>
          </a:p>
          <a:p>
            <a:pPr marL="342900" indent="-342900">
              <a:buFont typeface="Arial" panose="020B0604020202020204" pitchFamily="34" charset="0"/>
              <a:buChar char="•"/>
            </a:pPr>
            <a:r>
              <a:rPr lang="en-US" sz="2000" dirty="0">
                <a:latin typeface="Cera Pro"/>
              </a:rPr>
              <a:t>June 2021 LSN AGM - Concerns raised again. Member motion adopted.</a:t>
            </a:r>
          </a:p>
          <a:p>
            <a:pPr marL="742950" lvl="1" indent="-285750">
              <a:buFont typeface="Arial" panose="020B0604020202020204" pitchFamily="34" charset="0"/>
              <a:buChar char="•"/>
            </a:pPr>
            <a:r>
              <a:rPr lang="en-US" sz="2000" dirty="0">
                <a:latin typeface="Cera Pro"/>
              </a:rPr>
              <a:t>Concern on how conflict of interests are being handled and whether there is a specific policy for that; and</a:t>
            </a:r>
            <a:endParaRPr lang="en-CA" sz="2000" dirty="0">
              <a:latin typeface="Cera Pro"/>
            </a:endParaRPr>
          </a:p>
          <a:p>
            <a:pPr marL="285750" lvl="0" indent="-285750">
              <a:buFont typeface="Arial" panose="020B0604020202020204" pitchFamily="34" charset="0"/>
              <a:buChar char="•"/>
            </a:pPr>
            <a:endParaRPr lang="en-US" sz="2000" dirty="0">
              <a:latin typeface="Cera Pro"/>
            </a:endParaRPr>
          </a:p>
          <a:p>
            <a:pPr marL="742950" lvl="1" indent="-285750">
              <a:buFont typeface="Arial" panose="020B0604020202020204" pitchFamily="34" charset="0"/>
              <a:buChar char="•"/>
            </a:pPr>
            <a:r>
              <a:rPr lang="en-US" sz="2000" dirty="0">
                <a:latin typeface="Cera Pro"/>
              </a:rPr>
              <a:t>Motion to require the Executive Committee to develop a written policy on real and apparent conflicts of interests.</a:t>
            </a:r>
          </a:p>
          <a:p>
            <a:pPr marL="742950" lvl="1" indent="-285750">
              <a:buFont typeface="Arial" panose="020B0604020202020204" pitchFamily="34" charset="0"/>
              <a:buChar char="•"/>
            </a:pPr>
            <a:endParaRPr lang="en-CA" dirty="0">
              <a:latin typeface="Cera Pro"/>
            </a:endParaRPr>
          </a:p>
          <a:p>
            <a:pPr marL="342900" indent="-342900">
              <a:buFont typeface="Arial" panose="020B0604020202020204" pitchFamily="34" charset="0"/>
              <a:buChar char="•"/>
            </a:pPr>
            <a:r>
              <a:rPr lang="en-US" sz="2000" dirty="0">
                <a:latin typeface="Cera Pro"/>
              </a:rPr>
              <a:t>Covid-19 pandemic halted the process.</a:t>
            </a:r>
          </a:p>
          <a:p>
            <a:pPr marL="342900" indent="-342900">
              <a:buFont typeface="Arial" panose="020B0604020202020204" pitchFamily="34" charset="0"/>
              <a:buChar char="•"/>
            </a:pPr>
            <a:endParaRPr lang="en-US" sz="2000" dirty="0">
              <a:latin typeface="Cera Pro"/>
            </a:endParaRPr>
          </a:p>
          <a:p>
            <a:pPr marL="342900" indent="-342900">
              <a:buFont typeface="Arial" panose="020B0604020202020204" pitchFamily="34" charset="0"/>
              <a:buChar char="•"/>
            </a:pPr>
            <a:r>
              <a:rPr lang="en-US" sz="2000" dirty="0">
                <a:latin typeface="Cera Pro"/>
              </a:rPr>
              <a:t>March 2023 - Executive Committee Policy adopted and shared with the Rules Committee and Membership.</a:t>
            </a:r>
          </a:p>
          <a:p>
            <a:pPr marL="342900" indent="-342900">
              <a:buFont typeface="Arial" panose="020B0604020202020204" pitchFamily="34" charset="0"/>
              <a:buChar char="•"/>
            </a:pPr>
            <a:endParaRPr lang="en-US" sz="2000" dirty="0">
              <a:latin typeface="Cera Pro"/>
            </a:endParaRPr>
          </a:p>
          <a:p>
            <a:pPr marL="342900" indent="-342900">
              <a:buFont typeface="Arial" panose="020B0604020202020204" pitchFamily="34" charset="0"/>
              <a:buChar char="•"/>
            </a:pPr>
            <a:r>
              <a:rPr lang="en-US" sz="2000" dirty="0">
                <a:latin typeface="Cera Pro"/>
              </a:rPr>
              <a:t>2023- 2025 - Several exchanges took place between the Rules Committee and the Executive Committee to ensure the amendments would allow for a clear and comprehensive framework and process to deal with the potential issues arising from the context of a small jurisdiction. </a:t>
            </a:r>
            <a:endParaRPr lang="en-US" dirty="0">
              <a:solidFill>
                <a:schemeClr val="bg1">
                  <a:lumMod val="65000"/>
                </a:schemeClr>
              </a:solidFill>
              <a:latin typeface="CERAPRO-MEDIUM" pitchFamily="2" charset="0"/>
            </a:endParaRPr>
          </a:p>
          <a:p>
            <a:r>
              <a:rPr lang="en-US" dirty="0">
                <a:solidFill>
                  <a:schemeClr val="bg1">
                    <a:lumMod val="65000"/>
                  </a:schemeClr>
                </a:solidFill>
                <a:latin typeface="CERAPRO-MEDIUM" pitchFamily="2" charset="0"/>
              </a:rPr>
              <a:t>    </a:t>
            </a:r>
          </a:p>
          <a:p>
            <a:endParaRPr lang="en-US" dirty="0">
              <a:solidFill>
                <a:schemeClr val="bg1">
                  <a:lumMod val="65000"/>
                </a:schemeClr>
              </a:solidFill>
              <a:latin typeface="CERAPRO-MEDIUM" pitchFamily="2" charset="0"/>
            </a:endParaRPr>
          </a:p>
          <a:p>
            <a:endParaRPr lang="en-US" dirty="0">
              <a:solidFill>
                <a:schemeClr val="bg1">
                  <a:lumMod val="65000"/>
                </a:schemeClr>
              </a:solidFill>
              <a:latin typeface="CERAPRO-MEDIUM" pitchFamily="2" charset="0"/>
            </a:endParaRPr>
          </a:p>
          <a:p>
            <a:r>
              <a:rPr lang="en-US" dirty="0">
                <a:solidFill>
                  <a:schemeClr val="bg1">
                    <a:lumMod val="65000"/>
                  </a:schemeClr>
                </a:solidFill>
                <a:latin typeface="CERAPRO-MEDIUM" pitchFamily="2" charset="0"/>
              </a:rPr>
              <a:t> </a:t>
            </a:r>
            <a:endParaRPr lang="en-US" dirty="0"/>
          </a:p>
        </p:txBody>
      </p:sp>
      <p:sp>
        <p:nvSpPr>
          <p:cNvPr id="8" name="Title 1">
            <a:extLst>
              <a:ext uri="{FF2B5EF4-FFF2-40B4-BE49-F238E27FC236}">
                <a16:creationId xmlns:a16="http://schemas.microsoft.com/office/drawing/2014/main" id="{93A2CE21-E031-11FC-C1A4-C91555E6F394}"/>
              </a:ext>
            </a:extLst>
          </p:cNvPr>
          <p:cNvSpPr>
            <a:spLocks noGrp="1"/>
          </p:cNvSpPr>
          <p:nvPr>
            <p:ph type="title"/>
          </p:nvPr>
        </p:nvSpPr>
        <p:spPr>
          <a:xfrm>
            <a:off x="373223" y="1173391"/>
            <a:ext cx="3248817" cy="2391339"/>
          </a:xfrm>
        </p:spPr>
        <p:txBody>
          <a:bodyPr/>
          <a:lstStyle/>
          <a:p>
            <a:pPr>
              <a:buClr>
                <a:srgbClr val="C1B544"/>
              </a:buClr>
            </a:pPr>
            <a:r>
              <a:rPr lang="en-US" sz="2800" b="1" dirty="0"/>
              <a:t>Conflict, Quorum and Voting among the Executive</a:t>
            </a:r>
          </a:p>
        </p:txBody>
      </p:sp>
    </p:spTree>
    <p:extLst>
      <p:ext uri="{BB962C8B-B14F-4D97-AF65-F5344CB8AC3E}">
        <p14:creationId xmlns:p14="http://schemas.microsoft.com/office/powerpoint/2010/main" val="29572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475184-660F-F0C4-6698-AD964DCE063D}"/>
              </a:ext>
            </a:extLst>
          </p:cNvPr>
          <p:cNvSpPr txBox="1"/>
          <p:nvPr/>
        </p:nvSpPr>
        <p:spPr>
          <a:xfrm>
            <a:off x="3718748" y="1012524"/>
            <a:ext cx="8295451" cy="6678751"/>
          </a:xfrm>
          <a:prstGeom prst="rect">
            <a:avLst/>
          </a:prstGeom>
          <a:noFill/>
        </p:spPr>
        <p:txBody>
          <a:bodyPr wrap="square">
            <a:spAutoFit/>
          </a:bodyPr>
          <a:lstStyle/>
          <a:p>
            <a:r>
              <a:rPr lang="en-US" sz="2800" b="1" dirty="0">
                <a:solidFill>
                  <a:srgbClr val="C1B544"/>
                </a:solidFill>
                <a:latin typeface="Cera Pro"/>
              </a:rPr>
              <a:t>Reminder -  LSN June 23 AGM: </a:t>
            </a:r>
          </a:p>
          <a:p>
            <a:r>
              <a:rPr lang="en-US" sz="2800" dirty="0">
                <a:latin typeface="Cera Pro"/>
              </a:rPr>
              <a:t>The presentation on the </a:t>
            </a:r>
            <a:r>
              <a:rPr lang="en-US" sz="2800" b="1" dirty="0">
                <a:latin typeface="Cera Pro"/>
              </a:rPr>
              <a:t>Student-at-Law Experience Survey Results </a:t>
            </a:r>
            <a:r>
              <a:rPr lang="en-US" sz="2800" dirty="0">
                <a:latin typeface="Cera Pro"/>
              </a:rPr>
              <a:t>will be delivered after the President's Report.</a:t>
            </a:r>
          </a:p>
          <a:p>
            <a:pPr lvl="1"/>
            <a:r>
              <a:rPr lang="en-US" sz="2800" dirty="0">
                <a:latin typeface="Cera Pro"/>
                <a:hlinkClick r:id="rId3"/>
              </a:rPr>
              <a:t>PowerPoint presentation</a:t>
            </a:r>
            <a:r>
              <a:rPr lang="en-US" sz="2800" dirty="0">
                <a:latin typeface="Cera Pro"/>
              </a:rPr>
              <a:t> and </a:t>
            </a:r>
            <a:r>
              <a:rPr lang="en-US" sz="2800" dirty="0">
                <a:latin typeface="Cera Pro"/>
                <a:hlinkClick r:id="rId4" tooltip="SatL Experience Summary_June 2025 EN "/>
              </a:rPr>
              <a:t>Executive Summary</a:t>
            </a:r>
            <a:endParaRPr lang="en-US" sz="2800" dirty="0">
              <a:latin typeface="Cera Pro"/>
            </a:endParaRPr>
          </a:p>
          <a:p>
            <a:pPr lvl="1"/>
            <a:endParaRPr lang="en-US" sz="2800" dirty="0">
              <a:latin typeface="Cera Pro"/>
            </a:endParaRPr>
          </a:p>
          <a:p>
            <a:r>
              <a:rPr lang="en-US" sz="2800" b="1" dirty="0">
                <a:solidFill>
                  <a:srgbClr val="C1B544"/>
                </a:solidFill>
                <a:latin typeface="Cera Pro"/>
              </a:rPr>
              <a:t>Next Steps:</a:t>
            </a:r>
          </a:p>
          <a:p>
            <a:pPr marL="457200" indent="-457200">
              <a:buFont typeface="Arial" panose="020B0604020202020204" pitchFamily="34" charset="0"/>
              <a:buChar char="•"/>
            </a:pPr>
            <a:r>
              <a:rPr lang="en-US" sz="2800" dirty="0">
                <a:latin typeface="Cera Pro"/>
              </a:rPr>
              <a:t>Changes to the Articling Plan and Evaluation Process &amp; Tools;</a:t>
            </a:r>
          </a:p>
          <a:p>
            <a:pPr marL="457200" indent="-457200">
              <a:buFont typeface="Arial" panose="020B0604020202020204" pitchFamily="34" charset="0"/>
              <a:buChar char="•"/>
            </a:pPr>
            <a:r>
              <a:rPr lang="en-US" sz="2800" dirty="0">
                <a:latin typeface="Cera Pro"/>
              </a:rPr>
              <a:t>Handbook and Training for Principals; and</a:t>
            </a:r>
          </a:p>
          <a:p>
            <a:pPr marL="457200" indent="-457200">
              <a:buFont typeface="Arial" panose="020B0604020202020204" pitchFamily="34" charset="0"/>
              <a:buChar char="•"/>
            </a:pPr>
            <a:r>
              <a:rPr lang="en-US" sz="2800" dirty="0">
                <a:latin typeface="Cera Pro"/>
              </a:rPr>
              <a:t>Changes to CPLED PREP Bar Admission Program.</a:t>
            </a:r>
          </a:p>
          <a:p>
            <a:endParaRPr lang="en-US" sz="2800" dirty="0">
              <a:latin typeface="Cera Pro"/>
            </a:endParaRPr>
          </a:p>
          <a:p>
            <a:r>
              <a:rPr lang="en-US" sz="2800" b="1" dirty="0">
                <a:solidFill>
                  <a:srgbClr val="C1B544"/>
                </a:solidFill>
                <a:latin typeface="Cera Pro"/>
              </a:rPr>
              <a:t>Ongoing Designated Manager for S@L: </a:t>
            </a:r>
            <a:r>
              <a:rPr lang="en-US" sz="2800" dirty="0">
                <a:latin typeface="Cera Pro"/>
              </a:rPr>
              <a:t>Lana Walker.   </a:t>
            </a:r>
          </a:p>
          <a:p>
            <a:pPr marL="285750" indent="-285750">
              <a:buFont typeface="Arial" panose="020B0604020202020204" pitchFamily="34" charset="0"/>
              <a:buChar char="•"/>
            </a:pPr>
            <a:endParaRPr lang="en-CA" sz="2800" dirty="0">
              <a:solidFill>
                <a:srgbClr val="3D3D3D"/>
              </a:solidFill>
              <a:latin typeface="Cera Pro" pitchFamily="2" charset="0"/>
              <a:cs typeface="Arial" panose="020B0604020202020204" pitchFamily="34" charset="0"/>
            </a:endParaRPr>
          </a:p>
          <a:p>
            <a:pPr marL="285750" indent="-285750">
              <a:buFont typeface="Arial" panose="020B0604020202020204" pitchFamily="34" charset="0"/>
              <a:buChar char="•"/>
            </a:pPr>
            <a:endParaRPr lang="en-CA" dirty="0">
              <a:solidFill>
                <a:srgbClr val="3D3D3D"/>
              </a:solidFill>
              <a:latin typeface="Cera Pro" pitchFamily="2" charset="0"/>
              <a:cs typeface="Arial" panose="020B0604020202020204" pitchFamily="34" charset="0"/>
            </a:endParaRPr>
          </a:p>
          <a:p>
            <a:pPr marL="285750" indent="-285750">
              <a:buFont typeface="Arial" panose="020B0604020202020204" pitchFamily="34" charset="0"/>
              <a:buChar char="•"/>
            </a:pPr>
            <a:endParaRPr lang="en-CA" dirty="0">
              <a:solidFill>
                <a:srgbClr val="3D3D3D"/>
              </a:solidFill>
              <a:latin typeface="Cera Pro" pitchFamily="2" charset="0"/>
              <a:cs typeface="Arial" panose="020B0604020202020204" pitchFamily="34" charset="0"/>
            </a:endParaRPr>
          </a:p>
        </p:txBody>
      </p:sp>
      <p:sp>
        <p:nvSpPr>
          <p:cNvPr id="7" name="Title 1">
            <a:extLst>
              <a:ext uri="{FF2B5EF4-FFF2-40B4-BE49-F238E27FC236}">
                <a16:creationId xmlns:a16="http://schemas.microsoft.com/office/drawing/2014/main" id="{588E070D-1A93-D78A-731D-839D46BF6746}"/>
              </a:ext>
            </a:extLst>
          </p:cNvPr>
          <p:cNvSpPr txBox="1">
            <a:spLocks/>
          </p:cNvSpPr>
          <p:nvPr/>
        </p:nvSpPr>
        <p:spPr>
          <a:xfrm>
            <a:off x="373223" y="1173391"/>
            <a:ext cx="3248817" cy="2391339"/>
          </a:xfrm>
          <a:prstGeom prst="rect">
            <a:avLst/>
          </a:prstGeom>
        </p:spPr>
        <p:txBody>
          <a:bodyPr anchor="ctr"/>
          <a:lstStyle>
            <a:lvl1pPr algn="l" defTabSz="457200" rtl="0" eaLnBrk="1" latinLnBrk="0" hangingPunct="1">
              <a:spcBef>
                <a:spcPct val="0"/>
              </a:spcBef>
              <a:buNone/>
              <a:defRPr sz="3600" b="0" i="0" kern="1200" cap="none" baseline="0">
                <a:solidFill>
                  <a:schemeClr val="bg1"/>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C1B544"/>
              </a:buClr>
            </a:pPr>
            <a:r>
              <a:rPr lang="en-US" sz="2800" b="1" dirty="0"/>
              <a:t>Articling &amp; </a:t>
            </a:r>
          </a:p>
          <a:p>
            <a:pPr>
              <a:buClr>
                <a:srgbClr val="C1B544"/>
              </a:buClr>
            </a:pPr>
            <a:r>
              <a:rPr lang="en-US" sz="2800" b="1" dirty="0"/>
              <a:t>Bar Admissions</a:t>
            </a:r>
          </a:p>
        </p:txBody>
      </p:sp>
    </p:spTree>
    <p:extLst>
      <p:ext uri="{BB962C8B-B14F-4D97-AF65-F5344CB8AC3E}">
        <p14:creationId xmlns:p14="http://schemas.microsoft.com/office/powerpoint/2010/main" val="7740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6F334-7BF3-379E-2ECA-8207AE5D737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FA61A2F-7EEA-4909-635D-821E0EF57882}"/>
              </a:ext>
            </a:extLst>
          </p:cNvPr>
          <p:cNvSpPr txBox="1">
            <a:spLocks/>
          </p:cNvSpPr>
          <p:nvPr/>
        </p:nvSpPr>
        <p:spPr>
          <a:xfrm>
            <a:off x="373223" y="1173391"/>
            <a:ext cx="3248817" cy="2391339"/>
          </a:xfrm>
          <a:prstGeom prst="rect">
            <a:avLst/>
          </a:prstGeom>
        </p:spPr>
        <p:txBody>
          <a:bodyPr anchor="ctr"/>
          <a:lstStyle>
            <a:lvl1pPr algn="l" defTabSz="457200" rtl="0" eaLnBrk="1" latinLnBrk="0" hangingPunct="1">
              <a:spcBef>
                <a:spcPct val="0"/>
              </a:spcBef>
              <a:buNone/>
              <a:defRPr sz="3600" b="0" i="0" kern="1200" cap="none" baseline="0">
                <a:solidFill>
                  <a:schemeClr val="bg1"/>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C1B544"/>
              </a:buClr>
            </a:pPr>
            <a:r>
              <a:rPr lang="en-US" sz="2800" b="1" dirty="0"/>
              <a:t>Member Referral System Overhaul </a:t>
            </a:r>
          </a:p>
        </p:txBody>
      </p:sp>
      <p:pic>
        <p:nvPicPr>
          <p:cNvPr id="2" name="Picture 1">
            <a:extLst>
              <a:ext uri="{FF2B5EF4-FFF2-40B4-BE49-F238E27FC236}">
                <a16:creationId xmlns:a16="http://schemas.microsoft.com/office/drawing/2014/main" id="{962CE6AD-7EF2-FD7D-7AAD-04DEE34168E3}"/>
              </a:ext>
            </a:extLst>
          </p:cNvPr>
          <p:cNvPicPr>
            <a:picLocks noChangeAspect="1"/>
          </p:cNvPicPr>
          <p:nvPr/>
        </p:nvPicPr>
        <p:blipFill>
          <a:blip r:embed="rId3"/>
          <a:stretch>
            <a:fillRect/>
          </a:stretch>
        </p:blipFill>
        <p:spPr>
          <a:xfrm>
            <a:off x="4601674" y="1777906"/>
            <a:ext cx="5366291" cy="4572652"/>
          </a:xfrm>
          <a:prstGeom prst="rect">
            <a:avLst/>
          </a:prstGeom>
        </p:spPr>
      </p:pic>
    </p:spTree>
    <p:extLst>
      <p:ext uri="{BB962C8B-B14F-4D97-AF65-F5344CB8AC3E}">
        <p14:creationId xmlns:p14="http://schemas.microsoft.com/office/powerpoint/2010/main" val="72259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C6952-647B-E4A0-24E3-D589358E5E7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AA04AEA-A6D6-C5E5-0CE3-EB2548D1C587}"/>
              </a:ext>
            </a:extLst>
          </p:cNvPr>
          <p:cNvSpPr txBox="1">
            <a:spLocks/>
          </p:cNvSpPr>
          <p:nvPr/>
        </p:nvSpPr>
        <p:spPr>
          <a:xfrm>
            <a:off x="373223" y="1173391"/>
            <a:ext cx="3248817" cy="2391339"/>
          </a:xfrm>
          <a:prstGeom prst="rect">
            <a:avLst/>
          </a:prstGeom>
        </p:spPr>
        <p:txBody>
          <a:bodyPr anchor="ctr"/>
          <a:lstStyle>
            <a:lvl1pPr algn="l" defTabSz="457200" rtl="0" eaLnBrk="1" latinLnBrk="0" hangingPunct="1">
              <a:spcBef>
                <a:spcPct val="0"/>
              </a:spcBef>
              <a:buNone/>
              <a:defRPr sz="3600" b="0" i="0" kern="1200" cap="none" baseline="0">
                <a:solidFill>
                  <a:schemeClr val="bg1"/>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C1B544"/>
              </a:buClr>
            </a:pPr>
            <a:r>
              <a:rPr lang="en-US" sz="2800" b="1" dirty="0"/>
              <a:t>Member Referral System Overhaul </a:t>
            </a:r>
          </a:p>
        </p:txBody>
      </p:sp>
      <p:pic>
        <p:nvPicPr>
          <p:cNvPr id="3" name="Picture 2">
            <a:extLst>
              <a:ext uri="{FF2B5EF4-FFF2-40B4-BE49-F238E27FC236}">
                <a16:creationId xmlns:a16="http://schemas.microsoft.com/office/drawing/2014/main" id="{0D3AFE7F-B3F8-E15F-685B-CE25AFC8F709}"/>
              </a:ext>
            </a:extLst>
          </p:cNvPr>
          <p:cNvPicPr>
            <a:picLocks noChangeAspect="1"/>
          </p:cNvPicPr>
          <p:nvPr/>
        </p:nvPicPr>
        <p:blipFill>
          <a:blip r:embed="rId3"/>
          <a:stretch>
            <a:fillRect/>
          </a:stretch>
        </p:blipFill>
        <p:spPr>
          <a:xfrm>
            <a:off x="3831926" y="886746"/>
            <a:ext cx="7986851" cy="5829364"/>
          </a:xfrm>
          <a:prstGeom prst="rect">
            <a:avLst/>
          </a:prstGeom>
        </p:spPr>
      </p:pic>
    </p:spTree>
    <p:extLst>
      <p:ext uri="{BB962C8B-B14F-4D97-AF65-F5344CB8AC3E}">
        <p14:creationId xmlns:p14="http://schemas.microsoft.com/office/powerpoint/2010/main" val="352713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17C4E-AA3D-EFB9-5D30-421B0A93702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07761D2-3135-2256-9012-DC8BAC9F0600}"/>
              </a:ext>
            </a:extLst>
          </p:cNvPr>
          <p:cNvSpPr txBox="1">
            <a:spLocks/>
          </p:cNvSpPr>
          <p:nvPr/>
        </p:nvSpPr>
        <p:spPr>
          <a:xfrm>
            <a:off x="373223" y="1173391"/>
            <a:ext cx="3248817" cy="2391339"/>
          </a:xfrm>
          <a:prstGeom prst="rect">
            <a:avLst/>
          </a:prstGeom>
        </p:spPr>
        <p:txBody>
          <a:bodyPr anchor="ctr"/>
          <a:lstStyle>
            <a:lvl1pPr algn="l" defTabSz="457200" rtl="0" eaLnBrk="1" latinLnBrk="0" hangingPunct="1">
              <a:spcBef>
                <a:spcPct val="0"/>
              </a:spcBef>
              <a:buNone/>
              <a:defRPr sz="3600" b="0" i="0" kern="1200" cap="none" baseline="0">
                <a:solidFill>
                  <a:schemeClr val="bg1"/>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C1B544"/>
              </a:buClr>
            </a:pPr>
            <a:r>
              <a:rPr lang="en-US" sz="2800" b="1" dirty="0"/>
              <a:t>Member Referral System Overhaul </a:t>
            </a:r>
          </a:p>
        </p:txBody>
      </p:sp>
      <p:sp>
        <p:nvSpPr>
          <p:cNvPr id="4" name="TextBox 3">
            <a:extLst>
              <a:ext uri="{FF2B5EF4-FFF2-40B4-BE49-F238E27FC236}">
                <a16:creationId xmlns:a16="http://schemas.microsoft.com/office/drawing/2014/main" id="{B4FD2F7B-0A7C-DB7B-F4A9-AAA61D0E50A4}"/>
              </a:ext>
            </a:extLst>
          </p:cNvPr>
          <p:cNvSpPr txBox="1"/>
          <p:nvPr/>
        </p:nvSpPr>
        <p:spPr>
          <a:xfrm>
            <a:off x="3331779" y="911590"/>
            <a:ext cx="8954814" cy="5847755"/>
          </a:xfrm>
          <a:prstGeom prst="rect">
            <a:avLst/>
          </a:prstGeom>
          <a:noFill/>
        </p:spPr>
        <p:txBody>
          <a:bodyPr wrap="square">
            <a:spAutoFit/>
          </a:bodyPr>
          <a:lstStyle/>
          <a:p>
            <a:r>
              <a:rPr lang="en-US" sz="2400" b="1" dirty="0">
                <a:latin typeface="Cera Pro"/>
              </a:rPr>
              <a:t>Bird’s eye-view summary:</a:t>
            </a:r>
          </a:p>
          <a:p>
            <a:r>
              <a:rPr lang="en-US" sz="2400" dirty="0">
                <a:latin typeface="Cera Pro"/>
              </a:rPr>
              <a:t>•	21 responses with general interest to support. </a:t>
            </a:r>
          </a:p>
          <a:p>
            <a:r>
              <a:rPr lang="en-US" sz="2400" dirty="0">
                <a:latin typeface="Cera Pro"/>
              </a:rPr>
              <a:t>•	Members/organizations may not be able to assist due to statutory limitations of mandate, conflict or areas of practice.</a:t>
            </a:r>
          </a:p>
          <a:p>
            <a:endParaRPr lang="en-US" sz="2400" dirty="0">
              <a:latin typeface="Cera Pro"/>
            </a:endParaRPr>
          </a:p>
          <a:p>
            <a:r>
              <a:rPr lang="en-US" sz="2400" b="1" dirty="0">
                <a:latin typeface="Cera Pro"/>
              </a:rPr>
              <a:t>Next steps:</a:t>
            </a:r>
          </a:p>
          <a:p>
            <a:pPr marL="342900" indent="-342900">
              <a:buFont typeface="Arial" panose="020B0604020202020204" pitchFamily="34" charset="0"/>
              <a:buChar char="•"/>
            </a:pPr>
            <a:r>
              <a:rPr lang="en-US" sz="2300" dirty="0">
                <a:latin typeface="Cera Pro"/>
              </a:rPr>
              <a:t>Seek small </a:t>
            </a:r>
            <a:r>
              <a:rPr lang="en-US" sz="2300" b="1" dirty="0">
                <a:latin typeface="Cera Pro"/>
              </a:rPr>
              <a:t>grant from the NLF </a:t>
            </a:r>
            <a:r>
              <a:rPr lang="en-US" sz="2300" dirty="0">
                <a:latin typeface="Cera Pro"/>
              </a:rPr>
              <a:t>to conduct </a:t>
            </a:r>
            <a:r>
              <a:rPr lang="en-US" sz="2300" b="1" dirty="0">
                <a:latin typeface="Cera Pro"/>
              </a:rPr>
              <a:t>further research </a:t>
            </a:r>
            <a:r>
              <a:rPr lang="en-US" sz="2300" dirty="0">
                <a:latin typeface="Cera Pro"/>
              </a:rPr>
              <a:t>on what model and elements exist in other jurisdictions that could work for NU and </a:t>
            </a:r>
            <a:r>
              <a:rPr lang="en-US" sz="2300" b="1" dirty="0">
                <a:latin typeface="Cera Pro"/>
              </a:rPr>
              <a:t>conduct interviews with key organizations in NU and leaders from organizations that are offering such referral programs</a:t>
            </a:r>
            <a:r>
              <a:rPr lang="en-US" sz="2300" dirty="0">
                <a:latin typeface="Cera Pro"/>
              </a:rPr>
              <a:t>. </a:t>
            </a:r>
          </a:p>
          <a:p>
            <a:pPr marL="342900" indent="-342900">
              <a:buFont typeface="Arial" panose="020B0604020202020204" pitchFamily="34" charset="0"/>
              <a:buChar char="•"/>
            </a:pPr>
            <a:r>
              <a:rPr lang="en-US" sz="2300" dirty="0">
                <a:latin typeface="Cera Pro"/>
              </a:rPr>
              <a:t>The </a:t>
            </a:r>
            <a:r>
              <a:rPr lang="en-US" sz="2300" b="1" dirty="0">
                <a:latin typeface="Cera Pro"/>
              </a:rPr>
              <a:t>PLEAC network </a:t>
            </a:r>
            <a:r>
              <a:rPr lang="en-US" sz="2300" dirty="0">
                <a:latin typeface="Cera Pro"/>
              </a:rPr>
              <a:t>is a good place to start. PLEAC has Community of Practice focusing on legal hotlines and law referral services.  </a:t>
            </a:r>
          </a:p>
          <a:p>
            <a:pPr marL="342900" indent="-342900">
              <a:buFont typeface="Arial" panose="020B0604020202020204" pitchFamily="34" charset="0"/>
              <a:buChar char="•"/>
            </a:pPr>
            <a:r>
              <a:rPr lang="en-US" sz="2300" dirty="0">
                <a:latin typeface="Cera Pro"/>
              </a:rPr>
              <a:t>Gaining a better understanding of what could be available in NU and efficient programs/elements that exist elsewhere will offer further insight on how to build a model that would be beneficial for Nunavummiut.                 </a:t>
            </a:r>
          </a:p>
        </p:txBody>
      </p:sp>
    </p:spTree>
    <p:extLst>
      <p:ext uri="{BB962C8B-B14F-4D97-AF65-F5344CB8AC3E}">
        <p14:creationId xmlns:p14="http://schemas.microsoft.com/office/powerpoint/2010/main" val="287581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91E0-863F-999A-28C7-E9F8FA4198D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4BEC81B-27F8-9185-9607-C303A3B7CCEB}"/>
              </a:ext>
            </a:extLst>
          </p:cNvPr>
          <p:cNvSpPr txBox="1"/>
          <p:nvPr/>
        </p:nvSpPr>
        <p:spPr>
          <a:xfrm>
            <a:off x="3871149" y="1348800"/>
            <a:ext cx="8227717" cy="6001643"/>
          </a:xfrm>
          <a:prstGeom prst="rect">
            <a:avLst/>
          </a:prstGeom>
          <a:noFill/>
        </p:spPr>
        <p:txBody>
          <a:bodyPr wrap="square">
            <a:spAutoFit/>
          </a:bodyPr>
          <a:lstStyle/>
          <a:p>
            <a:r>
              <a:rPr lang="en-US" sz="3200" b="1" dirty="0">
                <a:solidFill>
                  <a:srgbClr val="C1B544"/>
                </a:solidFill>
                <a:latin typeface="Cera Pro" pitchFamily="2" charset="0"/>
              </a:rPr>
              <a:t>Standing Committees</a:t>
            </a:r>
          </a:p>
          <a:p>
            <a:pPr marL="914400" lvl="1" indent="-457200">
              <a:buClr>
                <a:srgbClr val="C1B544"/>
              </a:buClr>
              <a:buFont typeface="Arial" panose="020B0604020202020204" pitchFamily="34" charset="0"/>
              <a:buChar char="•"/>
            </a:pPr>
            <a:r>
              <a:rPr lang="en-US" sz="3200" dirty="0">
                <a:latin typeface="Cera Pro" pitchFamily="2" charset="0"/>
              </a:rPr>
              <a:t>Discipline </a:t>
            </a:r>
          </a:p>
          <a:p>
            <a:pPr marL="914400" lvl="1" indent="-457200">
              <a:buClr>
                <a:srgbClr val="C1B544"/>
              </a:buClr>
              <a:buFont typeface="Arial" panose="020B0604020202020204" pitchFamily="34" charset="0"/>
              <a:buChar char="•"/>
            </a:pPr>
            <a:r>
              <a:rPr lang="en-US" sz="3200" dirty="0">
                <a:latin typeface="Cera Pro" pitchFamily="2" charset="0"/>
              </a:rPr>
              <a:t>Ethics and Legal Practice </a:t>
            </a:r>
          </a:p>
          <a:p>
            <a:pPr marL="914400" lvl="1" indent="-457200">
              <a:buClr>
                <a:srgbClr val="C1B544"/>
              </a:buClr>
              <a:buFont typeface="Arial" panose="020B0604020202020204" pitchFamily="34" charset="0"/>
              <a:buChar char="•"/>
            </a:pPr>
            <a:r>
              <a:rPr lang="en-US" sz="3200" dirty="0">
                <a:latin typeface="Cera Pro" pitchFamily="2" charset="0"/>
              </a:rPr>
              <a:t>Membership and Admissions</a:t>
            </a:r>
          </a:p>
          <a:p>
            <a:pPr marL="914400" lvl="1" indent="-457200">
              <a:buClr>
                <a:srgbClr val="C1B544"/>
              </a:buClr>
              <a:buFont typeface="Arial" panose="020B0604020202020204" pitchFamily="34" charset="0"/>
              <a:buChar char="•"/>
            </a:pPr>
            <a:r>
              <a:rPr lang="en-US" sz="3200" dirty="0">
                <a:latin typeface="Cera Pro" pitchFamily="2" charset="0"/>
              </a:rPr>
              <a:t>Rules</a:t>
            </a:r>
          </a:p>
          <a:p>
            <a:r>
              <a:rPr lang="en-US" sz="3200" b="1" dirty="0">
                <a:solidFill>
                  <a:srgbClr val="C1B544"/>
                </a:solidFill>
                <a:latin typeface="Cera Pro" pitchFamily="2" charset="0"/>
              </a:rPr>
              <a:t>Articling and Bar Admissions Working Group </a:t>
            </a:r>
          </a:p>
          <a:p>
            <a:endParaRPr lang="en-US" sz="3200" b="1" dirty="0">
              <a:solidFill>
                <a:srgbClr val="C1B544"/>
              </a:solidFill>
              <a:latin typeface="Cera Pro" pitchFamily="2" charset="0"/>
            </a:endParaRPr>
          </a:p>
          <a:p>
            <a:r>
              <a:rPr lang="en-US" sz="3200" b="1" dirty="0">
                <a:solidFill>
                  <a:srgbClr val="C1B544"/>
                </a:solidFill>
                <a:latin typeface="Cera Pro" pitchFamily="2" charset="0"/>
              </a:rPr>
              <a:t>Representative on the Legal Services Board of Nunavut </a:t>
            </a:r>
            <a:r>
              <a:rPr lang="en-US" sz="3200" b="1" dirty="0">
                <a:latin typeface="Cera Pro" pitchFamily="2" charset="0"/>
              </a:rPr>
              <a:t>-</a:t>
            </a:r>
            <a:r>
              <a:rPr lang="en-US" sz="3200" dirty="0">
                <a:latin typeface="Cera Pro" pitchFamily="2" charset="0"/>
              </a:rPr>
              <a:t> </a:t>
            </a:r>
            <a:r>
              <a:rPr lang="en-US" sz="3200" dirty="0">
                <a:solidFill>
                  <a:srgbClr val="3D3D3D"/>
                </a:solidFill>
                <a:latin typeface="Cera Pro" pitchFamily="2" charset="0"/>
              </a:rPr>
              <a:t>Julie Bedford</a:t>
            </a:r>
          </a:p>
          <a:p>
            <a:endParaRPr lang="en-US" sz="3200" b="1" dirty="0">
              <a:solidFill>
                <a:srgbClr val="C1B544"/>
              </a:solidFill>
              <a:latin typeface="Cera Pro" pitchFamily="2" charset="0"/>
            </a:endParaRPr>
          </a:p>
          <a:p>
            <a:r>
              <a:rPr lang="en-US" sz="3200" b="1" dirty="0">
                <a:solidFill>
                  <a:srgbClr val="C1B544"/>
                </a:solidFill>
                <a:latin typeface="Cera Pro" pitchFamily="2" charset="0"/>
              </a:rPr>
              <a:t>New FLSC Council Member </a:t>
            </a:r>
            <a:r>
              <a:rPr lang="en-US" sz="3200" dirty="0">
                <a:solidFill>
                  <a:srgbClr val="3D3D3D"/>
                </a:solidFill>
                <a:latin typeface="Cera Pro" pitchFamily="2" charset="0"/>
              </a:rPr>
              <a:t>- Eric Cheng </a:t>
            </a:r>
          </a:p>
          <a:p>
            <a:r>
              <a:rPr lang="en-US" sz="3200" dirty="0">
                <a:solidFill>
                  <a:srgbClr val="3D3D3D"/>
                </a:solidFill>
                <a:latin typeface="Cera Pro" pitchFamily="2" charset="0"/>
              </a:rPr>
              <a:t>  </a:t>
            </a:r>
            <a:endParaRPr lang="en-CA" sz="3200" dirty="0">
              <a:solidFill>
                <a:srgbClr val="3D3D3D"/>
              </a:solidFill>
              <a:latin typeface="Cera Pro" pitchFamily="2" charset="0"/>
              <a:cs typeface="Arial" panose="020B0604020202020204" pitchFamily="34" charset="0"/>
            </a:endParaRPr>
          </a:p>
        </p:txBody>
      </p:sp>
      <p:sp>
        <p:nvSpPr>
          <p:cNvPr id="7" name="Title 1">
            <a:extLst>
              <a:ext uri="{FF2B5EF4-FFF2-40B4-BE49-F238E27FC236}">
                <a16:creationId xmlns:a16="http://schemas.microsoft.com/office/drawing/2014/main" id="{68FE0C3D-1EC7-7251-13EF-000CD65BE62E}"/>
              </a:ext>
            </a:extLst>
          </p:cNvPr>
          <p:cNvSpPr txBox="1">
            <a:spLocks/>
          </p:cNvSpPr>
          <p:nvPr/>
        </p:nvSpPr>
        <p:spPr>
          <a:xfrm>
            <a:off x="373223" y="1173391"/>
            <a:ext cx="3248817" cy="2391339"/>
          </a:xfrm>
          <a:prstGeom prst="rect">
            <a:avLst/>
          </a:prstGeom>
        </p:spPr>
        <p:txBody>
          <a:bodyPr anchor="ctr"/>
          <a:lstStyle>
            <a:lvl1pPr algn="l" defTabSz="457200" rtl="0" eaLnBrk="1" latinLnBrk="0" hangingPunct="1">
              <a:spcBef>
                <a:spcPct val="0"/>
              </a:spcBef>
              <a:buNone/>
              <a:defRPr sz="3600" b="0" i="0" kern="1200" cap="none" baseline="0">
                <a:solidFill>
                  <a:schemeClr val="bg1"/>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C1B544"/>
              </a:buClr>
            </a:pPr>
            <a:r>
              <a:rPr lang="en-US" sz="3200" b="1" dirty="0"/>
              <a:t>LSN Volunteers </a:t>
            </a:r>
          </a:p>
        </p:txBody>
      </p:sp>
    </p:spTree>
    <p:extLst>
      <p:ext uri="{BB962C8B-B14F-4D97-AF65-F5344CB8AC3E}">
        <p14:creationId xmlns:p14="http://schemas.microsoft.com/office/powerpoint/2010/main" val="3571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Effect transition="in" filter="fade">
                                      <p:cBhvr>
                                        <p:cTn id="63" dur="1000"/>
                                        <p:tgtEl>
                                          <p:spTgt spid="6">
                                            <p:txEl>
                                              <p:pRg st="10" end="10"/>
                                            </p:txEl>
                                          </p:spTgt>
                                        </p:tgtEl>
                                      </p:cBhvr>
                                    </p:animEffect>
                                    <p:anim calcmode="lin" valueType="num">
                                      <p:cBhvr>
                                        <p:cTn id="6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E0A775-3D26-F0CD-0416-18AF417672D9}"/>
              </a:ext>
            </a:extLst>
          </p:cNvPr>
          <p:cNvSpPr/>
          <p:nvPr/>
        </p:nvSpPr>
        <p:spPr>
          <a:xfrm>
            <a:off x="-1" y="2193082"/>
            <a:ext cx="12192000" cy="4728824"/>
          </a:xfrm>
          <a:prstGeom prst="rect">
            <a:avLst/>
          </a:prstGeom>
          <a:solidFill>
            <a:srgbClr val="C1B5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EBD0D732-2CF7-008D-2B4B-DF6FB7E068CB}"/>
              </a:ext>
            </a:extLst>
          </p:cNvPr>
          <p:cNvSpPr txBox="1">
            <a:spLocks/>
          </p:cNvSpPr>
          <p:nvPr/>
        </p:nvSpPr>
        <p:spPr>
          <a:xfrm>
            <a:off x="3053144" y="7322739"/>
            <a:ext cx="5310262" cy="4045683"/>
          </a:xfrm>
          <a:prstGeom prst="rect">
            <a:avLst/>
          </a:prstGeom>
        </p:spPr>
        <p:txBody>
          <a:bodyPr>
            <a:normAutofit/>
          </a:bodyPr>
          <a:lstStyle>
            <a:lvl1pPr marL="306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800" b="1" kern="1200">
                <a:solidFill>
                  <a:schemeClr val="tx2"/>
                </a:solidFill>
                <a:latin typeface="Cera Pro" pitchFamily="2" charset="0"/>
                <a:ea typeface="+mn-ea"/>
                <a:cs typeface="+mn-cs"/>
              </a:defRPr>
            </a:lvl1pPr>
            <a:lvl2pPr marL="630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600" kern="1200">
                <a:solidFill>
                  <a:srgbClr val="3254A0"/>
                </a:solidFill>
                <a:latin typeface="Cera Pro" pitchFamily="2" charset="0"/>
                <a:ea typeface="+mn-ea"/>
                <a:cs typeface="+mn-cs"/>
              </a:defRPr>
            </a:lvl2pPr>
            <a:lvl3pPr marL="900000" indent="-270000" algn="l" defTabSz="457200" rtl="0" eaLnBrk="1" latinLnBrk="0" hangingPunct="1">
              <a:spcBef>
                <a:spcPct val="20000"/>
              </a:spcBef>
              <a:spcAft>
                <a:spcPts val="600"/>
              </a:spcAft>
              <a:buClr>
                <a:srgbClr val="C1B544"/>
              </a:buClr>
              <a:buSzPct val="100000"/>
              <a:buFont typeface="Arial" panose="020B0604020202020204" pitchFamily="34" charset="0"/>
              <a:buChar char="•"/>
              <a:defRPr sz="1400" kern="1200">
                <a:solidFill>
                  <a:srgbClr val="C1B544"/>
                </a:solidFill>
                <a:latin typeface="Cera Pro" pitchFamily="2" charset="0"/>
                <a:ea typeface="+mn-ea"/>
                <a:cs typeface="+mn-cs"/>
              </a:defRPr>
            </a:lvl3pPr>
            <a:lvl4pPr marL="124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4pPr>
            <a:lvl5pPr marL="160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CA" b="0" dirty="0">
              <a:solidFill>
                <a:srgbClr val="3254A0"/>
              </a:solidFill>
              <a:highlight>
                <a:srgbClr val="FAFAF8"/>
              </a:highlight>
              <a:latin typeface="Lato" panose="020F0502020204030203" pitchFamily="34" charset="0"/>
            </a:endParaRPr>
          </a:p>
        </p:txBody>
      </p:sp>
      <p:sp>
        <p:nvSpPr>
          <p:cNvPr id="3" name="Content Placeholder 2">
            <a:extLst>
              <a:ext uri="{FF2B5EF4-FFF2-40B4-BE49-F238E27FC236}">
                <a16:creationId xmlns:a16="http://schemas.microsoft.com/office/drawing/2014/main" id="{16C822D1-30E4-42E0-5928-2DADBEA59EEE}"/>
              </a:ext>
            </a:extLst>
          </p:cNvPr>
          <p:cNvSpPr txBox="1">
            <a:spLocks/>
          </p:cNvSpPr>
          <p:nvPr/>
        </p:nvSpPr>
        <p:spPr>
          <a:xfrm>
            <a:off x="914183" y="2990414"/>
            <a:ext cx="10363633" cy="3134161"/>
          </a:xfrm>
          <a:prstGeom prst="rect">
            <a:avLst/>
          </a:prstGeom>
        </p:spPr>
        <p:txBody>
          <a:bodyPr>
            <a:normAutofit/>
          </a:bodyPr>
          <a:lstStyle>
            <a:lvl1pPr marL="306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800" b="1" kern="1200">
                <a:solidFill>
                  <a:schemeClr val="tx2"/>
                </a:solidFill>
                <a:latin typeface="Cera Pro" pitchFamily="2" charset="0"/>
                <a:ea typeface="+mn-ea"/>
                <a:cs typeface="+mn-cs"/>
              </a:defRPr>
            </a:lvl1pPr>
            <a:lvl2pPr marL="630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600" kern="1200">
                <a:solidFill>
                  <a:srgbClr val="3254A0"/>
                </a:solidFill>
                <a:latin typeface="Cera Pro" pitchFamily="2" charset="0"/>
                <a:ea typeface="+mn-ea"/>
                <a:cs typeface="+mn-cs"/>
              </a:defRPr>
            </a:lvl2pPr>
            <a:lvl3pPr marL="900000" indent="-270000" algn="l" defTabSz="457200" rtl="0" eaLnBrk="1" latinLnBrk="0" hangingPunct="1">
              <a:spcBef>
                <a:spcPct val="20000"/>
              </a:spcBef>
              <a:spcAft>
                <a:spcPts val="600"/>
              </a:spcAft>
              <a:buClr>
                <a:srgbClr val="C1B544"/>
              </a:buClr>
              <a:buSzPct val="100000"/>
              <a:buFont typeface="Arial" panose="020B0604020202020204" pitchFamily="34" charset="0"/>
              <a:buChar char="•"/>
              <a:defRPr sz="1400" kern="1200">
                <a:solidFill>
                  <a:srgbClr val="C1B544"/>
                </a:solidFill>
                <a:latin typeface="Cera Pro" pitchFamily="2" charset="0"/>
                <a:ea typeface="+mn-ea"/>
                <a:cs typeface="+mn-cs"/>
              </a:defRPr>
            </a:lvl3pPr>
            <a:lvl4pPr marL="124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4pPr>
            <a:lvl5pPr marL="160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Arial" panose="020B0604020202020204" pitchFamily="34" charset="0"/>
              <a:buNone/>
            </a:pPr>
            <a:endParaRPr lang="en-CA" sz="2800" b="0" dirty="0">
              <a:solidFill>
                <a:srgbClr val="3254A0"/>
              </a:solidFill>
              <a:highlight>
                <a:srgbClr val="FAFAF8"/>
              </a:highlight>
              <a:latin typeface="Lato" panose="020F0502020204030203" pitchFamily="34" charset="0"/>
            </a:endParaRPr>
          </a:p>
        </p:txBody>
      </p:sp>
      <p:sp>
        <p:nvSpPr>
          <p:cNvPr id="5" name="TextBox 4">
            <a:extLst>
              <a:ext uri="{FF2B5EF4-FFF2-40B4-BE49-F238E27FC236}">
                <a16:creationId xmlns:a16="http://schemas.microsoft.com/office/drawing/2014/main" id="{F8C9F514-6CBB-1D26-4FA4-6BF00A0B73A0}"/>
              </a:ext>
            </a:extLst>
          </p:cNvPr>
          <p:cNvSpPr txBox="1"/>
          <p:nvPr/>
        </p:nvSpPr>
        <p:spPr>
          <a:xfrm>
            <a:off x="533400" y="2049115"/>
            <a:ext cx="11480799" cy="4647426"/>
          </a:xfrm>
          <a:prstGeom prst="rect">
            <a:avLst/>
          </a:prstGeom>
          <a:noFill/>
        </p:spPr>
        <p:txBody>
          <a:bodyPr wrap="square">
            <a:spAutoFit/>
          </a:bodyPr>
          <a:lstStyle/>
          <a:p>
            <a:r>
              <a:rPr lang="en-US" sz="4000" b="1" dirty="0">
                <a:solidFill>
                  <a:schemeClr val="bg1">
                    <a:lumMod val="50000"/>
                  </a:schemeClr>
                </a:solidFill>
                <a:latin typeface="Cera Pro" pitchFamily="2" charset="0"/>
                <a:cs typeface="Arial" panose="020B0604020202020204" pitchFamily="34" charset="0"/>
              </a:rPr>
              <a:t>New Directors: </a:t>
            </a:r>
          </a:p>
          <a:p>
            <a:pPr marL="1200150" lvl="2" indent="-285750">
              <a:buFont typeface="Arial" panose="020B0604020202020204" pitchFamily="34" charset="0"/>
              <a:buChar char="•"/>
            </a:pPr>
            <a:r>
              <a:rPr lang="en-US" sz="3600" b="1" dirty="0">
                <a:solidFill>
                  <a:srgbClr val="3D3D3D"/>
                </a:solidFill>
                <a:latin typeface="Cera Pro" pitchFamily="2" charset="0"/>
                <a:cs typeface="Arial" panose="020B0604020202020204" pitchFamily="34" charset="0"/>
              </a:rPr>
              <a:t>Andrea Clarke (October)</a:t>
            </a:r>
          </a:p>
          <a:p>
            <a:pPr marL="1200150" lvl="2" indent="-285750">
              <a:buFont typeface="Arial" panose="020B0604020202020204" pitchFamily="34" charset="0"/>
              <a:buChar char="•"/>
            </a:pPr>
            <a:r>
              <a:rPr lang="en-US" sz="3600" b="1" dirty="0">
                <a:solidFill>
                  <a:srgbClr val="3D3D3D"/>
                </a:solidFill>
                <a:latin typeface="Cera Pro" pitchFamily="2" charset="0"/>
                <a:cs typeface="Arial" panose="020B0604020202020204" pitchFamily="34" charset="0"/>
              </a:rPr>
              <a:t>Dominique Nouvet (End of November)</a:t>
            </a:r>
          </a:p>
          <a:p>
            <a:pPr marL="285750" indent="-285750">
              <a:buFont typeface="Arial" panose="020B0604020202020204" pitchFamily="34" charset="0"/>
              <a:buChar char="•"/>
            </a:pPr>
            <a:endParaRPr lang="en-US" sz="3600" b="1" dirty="0">
              <a:solidFill>
                <a:srgbClr val="3D3D3D"/>
              </a:solidFill>
              <a:latin typeface="Cera Pro" pitchFamily="2" charset="0"/>
              <a:cs typeface="Arial" panose="020B0604020202020204" pitchFamily="34" charset="0"/>
            </a:endParaRPr>
          </a:p>
          <a:p>
            <a:r>
              <a:rPr lang="en-US" sz="4000" b="1" dirty="0">
                <a:solidFill>
                  <a:srgbClr val="6C757D"/>
                </a:solidFill>
                <a:latin typeface="Cera Pro" pitchFamily="2" charset="0"/>
                <a:cs typeface="Arial" panose="020B0604020202020204" pitchFamily="34" charset="0"/>
              </a:rPr>
              <a:t>Current Directors:</a:t>
            </a:r>
          </a:p>
          <a:p>
            <a:pPr marL="1200150" lvl="2" indent="-285750">
              <a:buFont typeface="Arial" panose="020B0604020202020204" pitchFamily="34" charset="0"/>
              <a:buChar char="•"/>
            </a:pPr>
            <a:r>
              <a:rPr lang="en-US" sz="3600" b="1" dirty="0">
                <a:solidFill>
                  <a:srgbClr val="3D3D3D"/>
                </a:solidFill>
                <a:latin typeface="Cera Pro" pitchFamily="2" charset="0"/>
                <a:cs typeface="Arial" panose="020B0604020202020204" pitchFamily="34" charset="0"/>
              </a:rPr>
              <a:t>Sarah Arngna'naaq- Chairperson </a:t>
            </a:r>
          </a:p>
          <a:p>
            <a:pPr marL="1200150" lvl="2" indent="-285750">
              <a:buFont typeface="Arial" panose="020B0604020202020204" pitchFamily="34" charset="0"/>
              <a:buChar char="•"/>
            </a:pPr>
            <a:r>
              <a:rPr lang="en-US" sz="3600" b="1" dirty="0">
                <a:solidFill>
                  <a:srgbClr val="3D3D3D"/>
                </a:solidFill>
                <a:latin typeface="Cera Pro" pitchFamily="2" charset="0"/>
                <a:cs typeface="Arial" panose="020B0604020202020204" pitchFamily="34" charset="0"/>
              </a:rPr>
              <a:t>Victoria Perrie</a:t>
            </a:r>
          </a:p>
          <a:p>
            <a:pPr marL="1200150" lvl="2" indent="-285750">
              <a:buFont typeface="Arial" panose="020B0604020202020204" pitchFamily="34" charset="0"/>
              <a:buChar char="•"/>
            </a:pPr>
            <a:r>
              <a:rPr lang="en-US" sz="3600" b="1" dirty="0">
                <a:solidFill>
                  <a:srgbClr val="3D3D3D"/>
                </a:solidFill>
                <a:latin typeface="Cera Pro" pitchFamily="2" charset="0"/>
                <a:cs typeface="Arial" panose="020B0604020202020204" pitchFamily="34" charset="0"/>
              </a:rPr>
              <a:t>Eva Tache-Green     </a:t>
            </a:r>
            <a:endParaRPr lang="en-CA" sz="3600" b="1" dirty="0">
              <a:solidFill>
                <a:srgbClr val="3D3D3D"/>
              </a:solidFill>
              <a:latin typeface="Cera Pro" pitchFamily="2" charset="0"/>
              <a:cs typeface="Arial" panose="020B0604020202020204" pitchFamily="34" charset="0"/>
            </a:endParaRPr>
          </a:p>
        </p:txBody>
      </p:sp>
    </p:spTree>
    <p:extLst>
      <p:ext uri="{BB962C8B-B14F-4D97-AF65-F5344CB8AC3E}">
        <p14:creationId xmlns:p14="http://schemas.microsoft.com/office/powerpoint/2010/main" val="2200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74B3A1318C74A865CB7F474A1FC12" ma:contentTypeVersion="18" ma:contentTypeDescription="Create a new document." ma:contentTypeScope="" ma:versionID="4f17830552cd44417f5c0efd15657b1a">
  <xsd:schema xmlns:xsd="http://www.w3.org/2001/XMLSchema" xmlns:xs="http://www.w3.org/2001/XMLSchema" xmlns:p="http://schemas.microsoft.com/office/2006/metadata/properties" xmlns:ns2="2c0ed7f6-7069-49b8-aa6a-8bf403210c60" xmlns:ns3="e76e747e-5d7a-4124-907d-94874cefd736" targetNamespace="http://schemas.microsoft.com/office/2006/metadata/properties" ma:root="true" ma:fieldsID="e03ee724a61ee1a4db23de7202a5581c" ns2:_="" ns3:_="">
    <xsd:import namespace="2c0ed7f6-7069-49b8-aa6a-8bf403210c60"/>
    <xsd:import namespace="e76e747e-5d7a-4124-907d-94874cefd7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ed7f6-7069-49b8-aa6a-8bf40321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5e3d6f-d01d-474f-abde-51dcf9f432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6e747e-5d7a-4124-907d-94874cefd7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eaa4ab-7e4f-469a-a203-2cdc319870d5}" ma:internalName="TaxCatchAll" ma:showField="CatchAllData" ma:web="e76e747e-5d7a-4124-907d-94874cefd7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0ed7f6-7069-49b8-aa6a-8bf403210c60">
      <Terms xmlns="http://schemas.microsoft.com/office/infopath/2007/PartnerControls"/>
    </lcf76f155ced4ddcb4097134ff3c332f>
    <TaxCatchAll xmlns="e76e747e-5d7a-4124-907d-94874cefd736" xsi:nil="true"/>
  </documentManagement>
</p:properties>
</file>

<file path=customXml/itemProps1.xml><?xml version="1.0" encoding="utf-8"?>
<ds:datastoreItem xmlns:ds="http://schemas.openxmlformats.org/officeDocument/2006/customXml" ds:itemID="{26A8A2DC-7425-4784-B8F6-93708268257F}">
  <ds:schemaRefs>
    <ds:schemaRef ds:uri="http://schemas.microsoft.com/sharepoint/v3/contenttype/forms"/>
  </ds:schemaRefs>
</ds:datastoreItem>
</file>

<file path=customXml/itemProps2.xml><?xml version="1.0" encoding="utf-8"?>
<ds:datastoreItem xmlns:ds="http://schemas.openxmlformats.org/officeDocument/2006/customXml" ds:itemID="{01E3E873-C336-40E7-9781-FC6E75CD7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0ed7f6-7069-49b8-aa6a-8bf403210c60"/>
    <ds:schemaRef ds:uri="e76e747e-5d7a-4124-907d-94874cefd7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F5A9CF-1BF4-476A-AC99-D9611AFE8193}">
  <ds:schemaRefs>
    <ds:schemaRef ds:uri="http://schemas.microsoft.com/office/2006/metadata/properties"/>
    <ds:schemaRef ds:uri="http://schemas.microsoft.com/office/infopath/2007/PartnerControls"/>
    <ds:schemaRef ds:uri="2c0ed7f6-7069-49b8-aa6a-8bf403210c60"/>
    <ds:schemaRef ds:uri="e76e747e-5d7a-4124-907d-94874cefd736"/>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1441</TotalTime>
  <Words>643</Words>
  <Application>Microsoft Office PowerPoint</Application>
  <PresentationFormat>Widescreen</PresentationFormat>
  <Paragraphs>82</Paragraphs>
  <Slides>10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Aptos</vt:lpstr>
      <vt:lpstr>Arial</vt:lpstr>
      <vt:lpstr>Cera Pro</vt:lpstr>
      <vt:lpstr>CERAPRO-LIGHT</vt:lpstr>
      <vt:lpstr>CERAPRO-MEDIUM</vt:lpstr>
      <vt:lpstr>Euphemia</vt:lpstr>
      <vt:lpstr>Gill Sans MT</vt:lpstr>
      <vt:lpstr>Lato</vt:lpstr>
      <vt:lpstr>Wingdings 2</vt:lpstr>
      <vt:lpstr>Dividend</vt:lpstr>
      <vt:lpstr>PowerPoint Presentation</vt:lpstr>
      <vt:lpstr>Membership Directory and member’s status in other jurisdiction(s)  </vt:lpstr>
      <vt:lpstr>Conflict, Quorum and Voting among the 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LSN Access to justice projects  May 2024 overview</dc:title>
  <dc:creator>Nalini Vaddapalli</dc:creator>
  <cp:lastModifiedBy>Nalini Vaddapalli</cp:lastModifiedBy>
  <cp:revision>108</cp:revision>
  <dcterms:created xsi:type="dcterms:W3CDTF">2024-05-21T13:56:39Z</dcterms:created>
  <dcterms:modified xsi:type="dcterms:W3CDTF">2025-11-24T18:38:12Z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0x01010085F74B3A1318C74A865CB7F474A1FC12</vt:lpwstr>
  </property>
  <property fmtid="{D5CDD505-2E9C-101B-9397-08002B2CF9AE}" pid="3" name="MediaServiceImageTags">
    <vt:lpwstr/>
  </property>
</Properties>
</file>