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6" r:id="rId6"/>
    <p:sldId id="277" r:id="rId7"/>
    <p:sldId id="275" r:id="rId8"/>
    <p:sldId id="295" r:id="rId9"/>
    <p:sldId id="296" r:id="rId10"/>
    <p:sldId id="297" r:id="rId11"/>
    <p:sldId id="258" r:id="rId12"/>
    <p:sldId id="262" r:id="rId13"/>
    <p:sldId id="283" r:id="rId14"/>
    <p:sldId id="284" r:id="rId15"/>
    <p:sldId id="294" r:id="rId16"/>
    <p:sldId id="291" r:id="rId17"/>
    <p:sldId id="293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1AD4A-56D6-D3DC-8551-4082CAAF3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3022" y="2634508"/>
            <a:ext cx="6798608" cy="196866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CA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 law society of </a:t>
            </a:r>
            <a:r>
              <a:rPr lang="en-CA" sz="28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nunavut</a:t>
            </a:r>
            <a:r>
              <a:rPr lang="en-CA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CA" sz="28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br>
              <a:rPr lang="en-CA" sz="28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r>
              <a:rPr lang="en-CA" sz="2800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2023-24 </a:t>
            </a:r>
            <a:r>
              <a:rPr lang="en-CA" sz="2800" u="sng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AGM</a:t>
            </a:r>
            <a:br>
              <a:rPr lang="en-CA" sz="2800" u="sng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r>
              <a:rPr lang="en-CA" sz="2800" u="sng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                   </a:t>
            </a:r>
            <a:br>
              <a:rPr lang="en-CA" sz="2800" u="sng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r>
              <a:rPr lang="en-CA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Overview OF REPORTS </a:t>
            </a:r>
            <a:br>
              <a:rPr lang="en-CA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2400" dirty="0">
                <a:solidFill>
                  <a:srgbClr val="FFFFFF"/>
                </a:solidFill>
              </a:rPr>
            </a:br>
            <a:endParaRPr lang="en-CA" sz="24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6C80D-913E-4CC8-CE57-F4FEA8B9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4" r="-2" b="-2"/>
          <a:stretch/>
        </p:blipFill>
        <p:spPr>
          <a:xfrm>
            <a:off x="931166" y="2335030"/>
            <a:ext cx="2716911" cy="2482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6BE77B-4BA6-8918-A3E5-FE457A5109CF}"/>
              </a:ext>
            </a:extLst>
          </p:cNvPr>
          <p:cNvSpPr txBox="1"/>
          <p:nvPr/>
        </p:nvSpPr>
        <p:spPr>
          <a:xfrm>
            <a:off x="5339821" y="3268855"/>
            <a:ext cx="640564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Discipline Committee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Membership &amp; Admissions Committee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Rules Committee (Update) 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                     &amp;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Nunavut Law Foundation </a:t>
            </a:r>
          </a:p>
          <a:p>
            <a:endParaRPr lang="en-CA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5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3C42-2610-2AA4-9476-4917B7079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849" y="2197910"/>
            <a:ext cx="10218160" cy="404568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Aside from awarding the regular awards and grants, the focus of my tenure as Chairperson has been securing </a:t>
            </a:r>
            <a:r>
              <a:rPr lang="en-US" sz="2400" b="1" dirty="0">
                <a:solidFill>
                  <a:srgbClr val="0070C0"/>
                </a:solidFill>
              </a:rPr>
              <a:t>an increase in our long-term, sustainable funding through the enforcement of section 57(2) of the Legal Professions Act. </a:t>
            </a:r>
            <a:r>
              <a:rPr lang="en-US" sz="2400" dirty="0"/>
              <a:t>That is to say, the collection of interest on lawyers’ trust accounts (IOLTA). </a:t>
            </a:r>
          </a:p>
          <a:p>
            <a:r>
              <a:rPr lang="en-US" sz="2400" dirty="0"/>
              <a:t>The Board is hopeful that with additional funds, we will be able to increase the Foundation’s capacity to fulfill our mandate. During the 2023 year, we took </a:t>
            </a:r>
            <a:r>
              <a:rPr lang="en-US" sz="2400" b="1" dirty="0">
                <a:solidFill>
                  <a:srgbClr val="0070C0"/>
                </a:solidFill>
              </a:rPr>
              <a:t>concrete steps towards being able to collect this additional funding</a:t>
            </a:r>
            <a:r>
              <a:rPr lang="en-US" sz="2400" dirty="0"/>
              <a:t>, though barriers continue to present themselves in this process. </a:t>
            </a:r>
          </a:p>
          <a:p>
            <a:r>
              <a:rPr lang="en-US" sz="2400" dirty="0"/>
              <a:t>We are hopeful that we will </a:t>
            </a:r>
            <a:r>
              <a:rPr lang="en-US" sz="2400" b="1" dirty="0">
                <a:solidFill>
                  <a:srgbClr val="0070C0"/>
                </a:solidFill>
              </a:rPr>
              <a:t>have the IOLTA collection process finalized with each major bank in the 2024 year. </a:t>
            </a:r>
            <a:endParaRPr lang="en-CA" sz="2400" b="1" i="0" dirty="0">
              <a:solidFill>
                <a:srgbClr val="0070C0"/>
              </a:solidFill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E09855-3DC6-1550-8E4F-BB3DAA369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76" y="701675"/>
            <a:ext cx="11168599" cy="1014413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107CB6"/>
                </a:solidFill>
                <a:effectLst/>
                <a:highlight>
                  <a:srgbClr val="FAFAF8"/>
                </a:highlight>
                <a:latin typeface="Lato" panose="020F0502020204030203" pitchFamily="34" charset="0"/>
              </a:rPr>
              <a:t>IOL</a:t>
            </a:r>
            <a:endParaRPr lang="en-CA" sz="2400" b="1" i="1" dirty="0">
              <a:solidFill>
                <a:srgbClr val="107CB6"/>
              </a:solidFill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pic>
        <p:nvPicPr>
          <p:cNvPr id="5" name="Picture 2" descr="Home page">
            <a:extLst>
              <a:ext uri="{FF2B5EF4-FFF2-40B4-BE49-F238E27FC236}">
                <a16:creationId xmlns:a16="http://schemas.microsoft.com/office/drawing/2014/main" id="{CFE80C07-747F-43A5-79A1-58605AC1D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7" y="668163"/>
            <a:ext cx="4609957" cy="11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584AD9-D635-7A3C-C1B8-B884F347C45E}"/>
              </a:ext>
            </a:extLst>
          </p:cNvPr>
          <p:cNvSpPr txBox="1"/>
          <p:nvPr/>
        </p:nvSpPr>
        <p:spPr>
          <a:xfrm>
            <a:off x="5096741" y="851362"/>
            <a:ext cx="609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IOLTA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318206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C755C-610A-D06A-CBA6-A2FA5BB8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230" y="708121"/>
            <a:ext cx="7208958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UPINNAQTUQ AWARD FOR YOUTH &amp; </a:t>
            </a:r>
            <a:b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STUDENTS</a:t>
            </a:r>
            <a:endParaRPr lang="en-CA" sz="2400" b="1" dirty="0">
              <a:solidFill>
                <a:srgbClr val="0070C0"/>
              </a:solidFill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3C42-2610-2AA4-9476-4917B7079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39" y="1963186"/>
            <a:ext cx="10363633" cy="4675103"/>
          </a:xfrm>
        </p:spPr>
        <p:txBody>
          <a:bodyPr>
            <a:normAutofit fontScale="25000" lnSpcReduction="2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Alice </a:t>
            </a:r>
            <a:r>
              <a:rPr lang="en-CA" sz="4800" b="1" dirty="0" err="1"/>
              <a:t>Kilaodluk</a:t>
            </a:r>
            <a:r>
              <a:rPr lang="en-CA" sz="4800" b="1" dirty="0"/>
              <a:t> from Cambridge Bay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Cynthia Kilabuk from Iqaluit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 Desiree Kalluk from Resolute Bay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 Eunice Kalluk from Resolute Bay 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Joanasie </a:t>
            </a:r>
            <a:r>
              <a:rPr lang="en-CA" sz="4800" b="1" dirty="0" err="1"/>
              <a:t>Aglak</a:t>
            </a:r>
            <a:r>
              <a:rPr lang="en-CA" sz="4800" b="1" dirty="0"/>
              <a:t> from Pond Inlet 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Josiah Kalluk from Resolute Bay 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 err="1"/>
              <a:t>Kallaarjuk</a:t>
            </a:r>
            <a:r>
              <a:rPr lang="en-CA" sz="4800" b="1" dirty="0"/>
              <a:t> </a:t>
            </a:r>
            <a:r>
              <a:rPr lang="en-CA" sz="4800" b="1" dirty="0" err="1"/>
              <a:t>Taukie</a:t>
            </a:r>
            <a:r>
              <a:rPr lang="en-CA" sz="4800" b="1" dirty="0"/>
              <a:t> from </a:t>
            </a:r>
            <a:r>
              <a:rPr lang="en-CA" sz="4800" b="1" dirty="0" err="1"/>
              <a:t>Kinngait</a:t>
            </a:r>
            <a:r>
              <a:rPr lang="en-CA" sz="4800" b="1" dirty="0"/>
              <a:t> 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 err="1"/>
              <a:t>Kaniq</a:t>
            </a:r>
            <a:r>
              <a:rPr lang="en-CA" sz="4800" b="1" dirty="0"/>
              <a:t> Allerton from Iqaluit 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 err="1"/>
              <a:t>Katsuaq</a:t>
            </a:r>
            <a:r>
              <a:rPr lang="en-CA" sz="4800" b="1" dirty="0"/>
              <a:t> Saila from </a:t>
            </a:r>
            <a:r>
              <a:rPr lang="en-CA" sz="4800" b="1" dirty="0" err="1"/>
              <a:t>Kinngait</a:t>
            </a:r>
            <a:endParaRPr lang="en-CA" sz="4800" b="1" dirty="0"/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 Kiana </a:t>
            </a:r>
            <a:r>
              <a:rPr lang="en-CA" sz="4800" b="1" dirty="0" err="1"/>
              <a:t>Ekpakohak</a:t>
            </a:r>
            <a:r>
              <a:rPr lang="en-CA" sz="4800" b="1" dirty="0"/>
              <a:t> from Cambridge Bay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 Kiana </a:t>
            </a:r>
            <a:r>
              <a:rPr lang="en-CA" sz="4800" b="1" dirty="0" err="1"/>
              <a:t>Laurer</a:t>
            </a:r>
            <a:r>
              <a:rPr lang="en-CA" sz="4800" b="1" dirty="0"/>
              <a:t> </a:t>
            </a:r>
            <a:r>
              <a:rPr lang="en-CA" sz="4800" b="1" dirty="0" err="1"/>
              <a:t>Kitigon</a:t>
            </a:r>
            <a:r>
              <a:rPr lang="en-CA" sz="4800" b="1" dirty="0"/>
              <a:t> from Cambridge Bay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 Kim Canlas from Iqaluit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 </a:t>
            </a:r>
            <a:r>
              <a:rPr lang="en-CA" sz="4800" b="1" dirty="0" err="1"/>
              <a:t>Kupaaq</a:t>
            </a:r>
            <a:r>
              <a:rPr lang="en-CA" sz="4800" b="1" dirty="0"/>
              <a:t> Kalluk from Resolute Bay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 Nathalie Lexus Dion from Rankin Inlet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 Samuel Kalluk from Resolute Bay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 Sandy Temela from Kimmirut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 Suki </a:t>
            </a:r>
            <a:r>
              <a:rPr lang="en-CA" sz="4800" b="1" dirty="0" err="1"/>
              <a:t>Hogaluk</a:t>
            </a:r>
            <a:r>
              <a:rPr lang="en-CA" sz="4800" b="1" dirty="0"/>
              <a:t> from Cambridge Bay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Tanner Kalluk from Resolute Bay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Tia Kilabuk from Iqaluit</a:t>
            </a:r>
            <a:endParaRPr lang="en-CA" sz="4800" b="1" dirty="0">
              <a:highlight>
                <a:srgbClr val="FAFAF8"/>
              </a:highlight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n-CA" sz="1900" b="0" i="0" dirty="0"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pic>
        <p:nvPicPr>
          <p:cNvPr id="7" name="Picture 2" descr="Home page">
            <a:extLst>
              <a:ext uri="{FF2B5EF4-FFF2-40B4-BE49-F238E27FC236}">
                <a16:creationId xmlns:a16="http://schemas.microsoft.com/office/drawing/2014/main" id="{DBC6B023-432A-DB65-492F-585443AE7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5" y="607933"/>
            <a:ext cx="4609957" cy="11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5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C755C-610A-D06A-CBA6-A2FA5BB8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230" y="708121"/>
            <a:ext cx="7208958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grant </a:t>
            </a:r>
            <a:endParaRPr lang="en-CA" sz="2400" b="1" dirty="0">
              <a:solidFill>
                <a:srgbClr val="0070C0"/>
              </a:solidFill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3C42-2610-2AA4-9476-4917B7079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39" y="1963186"/>
            <a:ext cx="10363633" cy="4675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Foundation has funding available under its general grant, where projects that fall within the Foundation’s mandate can apply for financial support. </a:t>
            </a:r>
          </a:p>
          <a:p>
            <a:pPr marL="0" indent="0">
              <a:buNone/>
            </a:pPr>
            <a:r>
              <a:rPr lang="en-US" sz="2800" dirty="0"/>
              <a:t>This year, a </a:t>
            </a:r>
            <a:r>
              <a:rPr lang="en-US" sz="2800" dirty="0">
                <a:solidFill>
                  <a:srgbClr val="0070C0"/>
                </a:solidFill>
              </a:rPr>
              <a:t>$10,000 grant </a:t>
            </a:r>
            <a:r>
              <a:rPr lang="en-US" sz="2800" dirty="0"/>
              <a:t>was awarded to assist with the costs of running a successful </a:t>
            </a:r>
            <a:r>
              <a:rPr lang="en-US" sz="2800" dirty="0">
                <a:solidFill>
                  <a:srgbClr val="0070C0"/>
                </a:solidFill>
              </a:rPr>
              <a:t>Intensive Trial Advocacy Program held in Iqaluit in September.</a:t>
            </a:r>
            <a:endParaRPr lang="en-CA" sz="2800" b="0" i="0" dirty="0">
              <a:solidFill>
                <a:srgbClr val="0070C0"/>
              </a:solidFill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pic>
        <p:nvPicPr>
          <p:cNvPr id="7" name="Picture 2" descr="Home page">
            <a:extLst>
              <a:ext uri="{FF2B5EF4-FFF2-40B4-BE49-F238E27FC236}">
                <a16:creationId xmlns:a16="http://schemas.microsoft.com/office/drawing/2014/main" id="{DBC6B023-432A-DB65-492F-585443AE7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85" y="641284"/>
            <a:ext cx="4828186" cy="118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66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C755C-610A-D06A-CBA6-A2FA5BB8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230" y="708121"/>
            <a:ext cx="7208958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Lucien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ukaliannuk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award for law or law-related</a:t>
            </a:r>
            <a:endParaRPr lang="en-CA" sz="2400" b="1" dirty="0">
              <a:solidFill>
                <a:srgbClr val="0070C0"/>
              </a:solidFill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3C42-2610-2AA4-9476-4917B7079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39" y="1963186"/>
            <a:ext cx="10363633" cy="4675103"/>
          </a:xfrm>
        </p:spPr>
        <p:txBody>
          <a:bodyPr>
            <a:normAutofit/>
          </a:bodyPr>
          <a:lstStyle/>
          <a:p>
            <a:r>
              <a:rPr lang="en-CA" sz="3200" b="1" i="0" dirty="0">
                <a:solidFill>
                  <a:srgbClr val="777777"/>
                </a:solidFill>
                <a:effectLst/>
                <a:highlight>
                  <a:srgbClr val="F8F8F8"/>
                </a:highlight>
                <a:latin typeface="Source Sans Pro" panose="020B0503030403020204" pitchFamily="34" charset="0"/>
              </a:rPr>
              <a:t>Stephanie Tagalik Eccles, </a:t>
            </a:r>
            <a:r>
              <a:rPr lang="en-CA" sz="3200" b="0" i="0" dirty="0">
                <a:solidFill>
                  <a:srgbClr val="777777"/>
                </a:solidFill>
                <a:effectLst/>
                <a:highlight>
                  <a:srgbClr val="F8F8F8"/>
                </a:highlight>
                <a:latin typeface="Source Sans Pro" panose="020B0503030403020204" pitchFamily="34" charset="0"/>
              </a:rPr>
              <a:t>Bar Admission Program</a:t>
            </a:r>
            <a:endParaRPr lang="en-CA" sz="3200" b="0" i="0" dirty="0">
              <a:solidFill>
                <a:srgbClr val="0070C0"/>
              </a:solidFill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pic>
        <p:nvPicPr>
          <p:cNvPr id="7" name="Picture 2" descr="Home page">
            <a:extLst>
              <a:ext uri="{FF2B5EF4-FFF2-40B4-BE49-F238E27FC236}">
                <a16:creationId xmlns:a16="http://schemas.microsoft.com/office/drawing/2014/main" id="{DBC6B023-432A-DB65-492F-585443AE7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5" y="607933"/>
            <a:ext cx="4609957" cy="11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156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C755C-610A-D06A-CBA6-A2FA5BB8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227" y="614407"/>
            <a:ext cx="7208958" cy="1013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B0F0"/>
                </a:solidFill>
              </a:rPr>
              <a:t>SUMMARY OF 2023 DISBURSEMENTS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3C42-2610-2AA4-9476-4917B7079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39" y="1963186"/>
            <a:ext cx="10363633" cy="4675103"/>
          </a:xfrm>
        </p:spPr>
        <p:txBody>
          <a:bodyPr>
            <a:normAutofit/>
          </a:bodyPr>
          <a:lstStyle/>
          <a:p>
            <a:r>
              <a:rPr lang="en-US" sz="2800" dirty="0"/>
              <a:t>General Grant $10,000 </a:t>
            </a:r>
          </a:p>
          <a:p>
            <a:r>
              <a:rPr lang="en-US" sz="2800" dirty="0"/>
              <a:t>Lucien </a:t>
            </a:r>
            <a:r>
              <a:rPr lang="en-US" sz="2800" dirty="0" err="1"/>
              <a:t>Ukaliannuk</a:t>
            </a:r>
            <a:r>
              <a:rPr lang="en-US" sz="2800" dirty="0"/>
              <a:t> Awards $9,522 </a:t>
            </a:r>
          </a:p>
          <a:p>
            <a:r>
              <a:rPr lang="en-US" sz="2800" dirty="0" err="1"/>
              <a:t>Upinnaqtuq</a:t>
            </a:r>
            <a:r>
              <a:rPr lang="en-US" sz="2800" dirty="0"/>
              <a:t> Awards $2,000 </a:t>
            </a:r>
          </a:p>
          <a:p>
            <a:r>
              <a:rPr lang="en-US" sz="2800" dirty="0"/>
              <a:t>Administrative Costs $9,163 </a:t>
            </a:r>
          </a:p>
          <a:p>
            <a:r>
              <a:rPr lang="en-US" sz="2800" dirty="0"/>
              <a:t>Professional Fees $11,163 </a:t>
            </a:r>
          </a:p>
          <a:p>
            <a:pPr marL="0" indent="0">
              <a:buNone/>
            </a:pPr>
            <a:r>
              <a:rPr lang="en-US" sz="2800" b="1" dirty="0"/>
              <a:t>TOTAL $41,848 </a:t>
            </a:r>
            <a:endParaRPr lang="en-CA" sz="2800" b="1" i="0" dirty="0">
              <a:solidFill>
                <a:srgbClr val="0070C0"/>
              </a:solidFill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pic>
        <p:nvPicPr>
          <p:cNvPr id="7" name="Picture 2" descr="Home page">
            <a:extLst>
              <a:ext uri="{FF2B5EF4-FFF2-40B4-BE49-F238E27FC236}">
                <a16:creationId xmlns:a16="http://schemas.microsoft.com/office/drawing/2014/main" id="{DBC6B023-432A-DB65-492F-585443AE7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5" y="607933"/>
            <a:ext cx="4609957" cy="11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19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1AD4A-56D6-D3DC-8551-4082CAAF3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571" y="3568262"/>
            <a:ext cx="10993549" cy="1970690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40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CA" sz="4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CA" dirty="0">
                <a:solidFill>
                  <a:srgbClr val="00B0F0"/>
                </a:solidFill>
              </a:rPr>
              <a:t>Questions? </a:t>
            </a:r>
            <a:br>
              <a:rPr lang="en-CA" dirty="0">
                <a:solidFill>
                  <a:srgbClr val="00B0F0"/>
                </a:solidFill>
              </a:rPr>
            </a:br>
            <a:b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1AD4A-56D6-D3DC-8551-4082CAAF3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6855" y="1651888"/>
            <a:ext cx="6798608" cy="316521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br>
              <a:rPr lang="en-CA" sz="2400" dirty="0">
                <a:solidFill>
                  <a:srgbClr val="FFFFFF"/>
                </a:solidFill>
              </a:rPr>
            </a:br>
            <a:endParaRPr lang="en-CA" sz="24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6C80D-913E-4CC8-CE57-F4FEA8B9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4" r="-2" b="-2"/>
          <a:stretch/>
        </p:blipFill>
        <p:spPr>
          <a:xfrm>
            <a:off x="931166" y="2335030"/>
            <a:ext cx="2716911" cy="2482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A8D23F-4AA6-527C-E6A8-4237CD67BF8F}"/>
              </a:ext>
            </a:extLst>
          </p:cNvPr>
          <p:cNvSpPr txBox="1"/>
          <p:nvPr/>
        </p:nvSpPr>
        <p:spPr>
          <a:xfrm>
            <a:off x="4353791" y="723899"/>
            <a:ext cx="761494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b="1" dirty="0">
                <a:solidFill>
                  <a:schemeClr val="bg1"/>
                </a:solidFill>
              </a:rPr>
              <a:t>Chairperson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b="1" dirty="0">
                <a:solidFill>
                  <a:schemeClr val="bg1"/>
                </a:solidFill>
              </a:rPr>
              <a:t>National Discipline Standards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Statistics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00B0F0"/>
                </a:solidFill>
              </a:rPr>
              <a:t>At January 1, 2023, four files from 2022 remained open: </a:t>
            </a:r>
          </a:p>
          <a:p>
            <a:r>
              <a:rPr lang="en-US" sz="2000" dirty="0">
                <a:solidFill>
                  <a:schemeClr val="bg1"/>
                </a:solidFill>
              </a:rPr>
              <a:t>▪ Two were disposed of in 2023; and </a:t>
            </a:r>
          </a:p>
          <a:p>
            <a:r>
              <a:rPr lang="en-US" sz="2000" dirty="0">
                <a:solidFill>
                  <a:schemeClr val="bg1"/>
                </a:solidFill>
              </a:rPr>
              <a:t>▪ Two remain open.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00B0F0"/>
                </a:solidFill>
              </a:rPr>
              <a:t>In 2023, six new complaints were filed in 2023: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Two complaints have been disposed of without further action;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One complaint was closed as the complaint was withdrawn; and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 All three remaining complaints are still ongoing.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00B0F0"/>
                </a:solidFill>
              </a:rPr>
              <a:t>New complaints filed in 2024 will be reported at next year’s AGM. </a:t>
            </a: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schemeClr val="bg1"/>
                </a:solidFill>
              </a:rPr>
              <a:t>verhaul of the Legal Profession Act</a:t>
            </a:r>
            <a:endParaRPr lang="en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12EFB-09BC-B9CF-31EE-9FDC80AC3C1F}"/>
              </a:ext>
            </a:extLst>
          </p:cNvPr>
          <p:cNvSpPr txBox="1"/>
          <p:nvPr/>
        </p:nvSpPr>
        <p:spPr>
          <a:xfrm>
            <a:off x="-596340" y="4875625"/>
            <a:ext cx="5193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 Committee</a:t>
            </a:r>
            <a:endPara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6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1AD4A-56D6-D3DC-8551-4082CAAF3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0125" y="2946451"/>
            <a:ext cx="7635341" cy="3165213"/>
          </a:xfrm>
        </p:spPr>
        <p:txBody>
          <a:bodyPr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THE statistics are compiled annually on March 31 to include the outcomes of the annual  membership renewals (resignations, suspensions, change of status, etc.).</a:t>
            </a: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-  </a:t>
            </a:r>
            <a:r>
              <a:rPr lang="en-US" sz="1600" dirty="0">
                <a:solidFill>
                  <a:srgbClr val="FFFFFF"/>
                </a:solidFill>
              </a:rPr>
              <a:t>On March 31, 2024, </a:t>
            </a:r>
            <a:r>
              <a:rPr lang="en-US" sz="1600" dirty="0">
                <a:solidFill>
                  <a:srgbClr val="00B0F0"/>
                </a:solidFill>
              </a:rPr>
              <a:t>MAC had considered 45 regular applications for membership including 22 combined </a:t>
            </a:r>
            <a:r>
              <a:rPr lang="en-US" sz="1600" dirty="0">
                <a:solidFill>
                  <a:srgbClr val="FFFFFF"/>
                </a:solidFill>
              </a:rPr>
              <a:t>regular/Restricted Appearance Certificate (RAC) applications. </a:t>
            </a: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  <a:latin typeface="+mn-lt"/>
              </a:rPr>
            </a:br>
            <a:r>
              <a:rPr lang="en-US" sz="1800" dirty="0">
                <a:solidFill>
                  <a:srgbClr val="FFFFFF"/>
                </a:solidFill>
                <a:latin typeface="+mn-lt"/>
              </a:rPr>
              <a:t>-  The </a:t>
            </a:r>
            <a:r>
              <a:rPr lang="en-US" sz="1800" dirty="0">
                <a:solidFill>
                  <a:srgbClr val="00B0F0"/>
                </a:solidFill>
                <a:latin typeface="+mn-lt"/>
              </a:rPr>
              <a:t>regular membership application numbers decreased by 15% </a:t>
            </a:r>
            <a:r>
              <a:rPr lang="en-US" sz="1800" dirty="0">
                <a:solidFill>
                  <a:srgbClr val="FFFFFF"/>
                </a:solidFill>
                <a:latin typeface="+mn-lt"/>
              </a:rPr>
              <a:t>in comparison to last year’s numbers. </a:t>
            </a:r>
            <a:br>
              <a:rPr lang="en-US" sz="1800" dirty="0">
                <a:solidFill>
                  <a:srgbClr val="FFFFFF"/>
                </a:solidFill>
                <a:latin typeface="+mn-lt"/>
              </a:rPr>
            </a:br>
            <a:br>
              <a:rPr lang="en-US" sz="1800" dirty="0">
                <a:solidFill>
                  <a:srgbClr val="FFFFFF"/>
                </a:solidFill>
                <a:latin typeface="+mn-lt"/>
              </a:rPr>
            </a:br>
            <a:br>
              <a:rPr lang="en-US" sz="1800" dirty="0">
                <a:solidFill>
                  <a:srgbClr val="FFFFFF"/>
                </a:solidFill>
                <a:latin typeface="+mn-lt"/>
              </a:rPr>
            </a:br>
            <a:r>
              <a:rPr lang="en-US" sz="1800" dirty="0">
                <a:solidFill>
                  <a:srgbClr val="FFFFFF"/>
                </a:solidFill>
                <a:latin typeface="+mn-lt"/>
              </a:rPr>
              <a:t>-  In 2023, </a:t>
            </a:r>
            <a:r>
              <a:rPr lang="en-US" sz="1800" dirty="0">
                <a:solidFill>
                  <a:srgbClr val="00B0F0"/>
                </a:solidFill>
                <a:latin typeface="+mn-lt"/>
              </a:rPr>
              <a:t>MAC did not receive any NEW student-at-law application </a:t>
            </a:r>
            <a:r>
              <a:rPr lang="en-US" sz="1800" dirty="0">
                <a:solidFill>
                  <a:srgbClr val="FFFFFF"/>
                </a:solidFill>
                <a:latin typeface="+mn-lt"/>
              </a:rPr>
              <a:t>although the LSN continued to receive regular inquiries from individuals who have completed either their entire or portions of articles elsewhere.</a:t>
            </a:r>
            <a:br>
              <a:rPr lang="en-US" sz="1800" dirty="0">
                <a:solidFill>
                  <a:srgbClr val="FFFFFF"/>
                </a:solidFill>
                <a:latin typeface="+mn-lt"/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endParaRPr lang="en-CA" sz="16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6C80D-913E-4CC8-CE57-F4FEA8B9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4" r="-2" b="-2"/>
          <a:stretch/>
        </p:blipFill>
        <p:spPr>
          <a:xfrm>
            <a:off x="949187" y="2039728"/>
            <a:ext cx="2400716" cy="21932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A8D23F-4AA6-527C-E6A8-4237CD67BF8F}"/>
              </a:ext>
            </a:extLst>
          </p:cNvPr>
          <p:cNvSpPr txBox="1"/>
          <p:nvPr/>
        </p:nvSpPr>
        <p:spPr>
          <a:xfrm>
            <a:off x="-526931" y="4911335"/>
            <a:ext cx="51931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&amp; Admissions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</a:t>
            </a:r>
            <a:endPara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541F9-7B9C-6F2F-652D-03B2D5AB8377}"/>
              </a:ext>
            </a:extLst>
          </p:cNvPr>
          <p:cNvSpPr txBox="1"/>
          <p:nvPr/>
        </p:nvSpPr>
        <p:spPr>
          <a:xfrm>
            <a:off x="4402714" y="802131"/>
            <a:ext cx="6208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 dirty="0">
                <a:solidFill>
                  <a:schemeClr val="bg1"/>
                </a:solidFill>
              </a:rPr>
              <a:t>A. STATISTICS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1AD4A-56D6-D3DC-8551-4082CAAF3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6090" y="3419858"/>
            <a:ext cx="7080138" cy="27737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sz="1400" dirty="0">
                <a:solidFill>
                  <a:srgbClr val="FFFFFF"/>
                </a:solidFill>
              </a:rPr>
              <a:t> </a:t>
            </a:r>
            <a:br>
              <a:rPr lang="en-CA" sz="1400" dirty="0">
                <a:solidFill>
                  <a:srgbClr val="FFFFFF"/>
                </a:solidFill>
              </a:rPr>
            </a:br>
            <a:br>
              <a:rPr lang="en-CA" sz="1400" dirty="0">
                <a:solidFill>
                  <a:srgbClr val="FFFFFF"/>
                </a:solidFill>
              </a:rPr>
            </a:br>
            <a:br>
              <a:rPr lang="en-CA" sz="2000" dirty="0">
                <a:solidFill>
                  <a:srgbClr val="FFFFFF"/>
                </a:solidFill>
              </a:rPr>
            </a:br>
            <a:br>
              <a:rPr lang="en-CA" sz="2000" dirty="0">
                <a:solidFill>
                  <a:srgbClr val="FFFFFF"/>
                </a:solidFill>
              </a:rPr>
            </a:br>
            <a:br>
              <a:rPr lang="en-CA" sz="2000" dirty="0">
                <a:solidFill>
                  <a:srgbClr val="FFFFFF"/>
                </a:solidFill>
              </a:rPr>
            </a:br>
            <a:br>
              <a:rPr lang="en-CA" sz="2000" dirty="0">
                <a:solidFill>
                  <a:srgbClr val="FFFFFF"/>
                </a:solidFill>
              </a:rPr>
            </a:br>
            <a:br>
              <a:rPr lang="en-CA" sz="2000" dirty="0">
                <a:solidFill>
                  <a:srgbClr val="FFFFFF"/>
                </a:solidFill>
              </a:rPr>
            </a:br>
            <a:br>
              <a:rPr lang="en-CA" sz="2000" dirty="0">
                <a:solidFill>
                  <a:srgbClr val="FFFFFF"/>
                </a:solidFill>
              </a:rPr>
            </a:br>
            <a:br>
              <a:rPr lang="en-CA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  <a:latin typeface="+mn-lt"/>
              </a:rPr>
              <a:t>As of March 31, 2024, there 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were 70 active resident members</a:t>
            </a:r>
            <a:r>
              <a:rPr lang="en-US" sz="2000" b="1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including a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number of lawyers from the Nunavut Law Program. </a:t>
            </a: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r>
              <a:rPr lang="en-US" sz="2000" dirty="0">
                <a:solidFill>
                  <a:srgbClr val="FFFFFF"/>
                </a:solidFill>
                <a:latin typeface="+mn-lt"/>
              </a:rPr>
              <a:t>The 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average resident bar in the last ten years has been 76 members</a:t>
            </a:r>
            <a:r>
              <a:rPr lang="en-US" sz="2000" b="1" dirty="0">
                <a:solidFill>
                  <a:srgbClr val="FFFFFF"/>
                </a:solidFill>
                <a:latin typeface="+mn-lt"/>
              </a:rPr>
              <a:t>.</a:t>
            </a:r>
            <a:br>
              <a:rPr lang="en-US" sz="2000" b="1" dirty="0">
                <a:solidFill>
                  <a:srgbClr val="FFFFFF"/>
                </a:solidFill>
                <a:latin typeface="+mn-lt"/>
              </a:rPr>
            </a:b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r>
              <a:rPr lang="en-US" sz="2000" dirty="0">
                <a:solidFill>
                  <a:srgbClr val="FFFFFF"/>
                </a:solidFill>
                <a:latin typeface="+mn-lt"/>
              </a:rPr>
              <a:t>In comparison to the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non-resident bar: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</a:t>
            </a: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r>
              <a:rPr lang="en-US" sz="2000" dirty="0">
                <a:solidFill>
                  <a:srgbClr val="FFFFFF"/>
                </a:solidFill>
                <a:latin typeface="+mn-lt"/>
              </a:rPr>
              <a:t>    - 2014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192 active non-resident members.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</a:t>
            </a: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r>
              <a:rPr lang="en-US" sz="2000" dirty="0">
                <a:solidFill>
                  <a:srgbClr val="FFFFFF"/>
                </a:solidFill>
                <a:latin typeface="+mn-lt"/>
              </a:rPr>
              <a:t>    -  2024 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263 active non- R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esident lawyers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200" b="1" dirty="0">
                <a:solidFill>
                  <a:srgbClr val="FFFFFF"/>
                </a:solidFill>
              </a:rPr>
              <a:t>AN increase of roughly 37% from 2014.</a:t>
            </a: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  <a:latin typeface="+mn-lt"/>
              </a:rPr>
            </a:br>
            <a:endParaRPr lang="en-CA" sz="1600" dirty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6C80D-913E-4CC8-CE57-F4FEA8B9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4" r="-2" b="-2"/>
          <a:stretch/>
        </p:blipFill>
        <p:spPr>
          <a:xfrm>
            <a:off x="1043049" y="1977222"/>
            <a:ext cx="2475819" cy="2261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ECC7DE-813D-4904-79BB-5002A861957D}"/>
              </a:ext>
            </a:extLst>
          </p:cNvPr>
          <p:cNvSpPr txBox="1"/>
          <p:nvPr/>
        </p:nvSpPr>
        <p:spPr>
          <a:xfrm>
            <a:off x="-924159" y="4797401"/>
            <a:ext cx="609517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bership &amp; Admissions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</a:t>
            </a:r>
            <a:endPara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1AD4A-56D6-D3DC-8551-4082CAAF3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0567" y="1642126"/>
            <a:ext cx="7498616" cy="41144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sz="1400" dirty="0">
                <a:solidFill>
                  <a:srgbClr val="FFFFFF"/>
                </a:solidFill>
              </a:rPr>
              <a:t> </a:t>
            </a:r>
            <a:br>
              <a:rPr lang="en-CA" sz="1400" dirty="0">
                <a:solidFill>
                  <a:srgbClr val="FFFFFF"/>
                </a:solidFill>
              </a:rPr>
            </a:br>
            <a:br>
              <a:rPr lang="en-CA" sz="2400" dirty="0">
                <a:solidFill>
                  <a:srgbClr val="FFFFFF"/>
                </a:solidFill>
              </a:rPr>
            </a:br>
            <a:br>
              <a:rPr lang="en-CA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</a:rPr>
              <a:t>-  March 31, 2024: </a:t>
            </a:r>
            <a:r>
              <a:rPr lang="en-US" sz="2400" dirty="0">
                <a:solidFill>
                  <a:srgbClr val="00B0F0"/>
                </a:solidFill>
                <a:latin typeface="+mn-lt"/>
              </a:rPr>
              <a:t>95 lawyers were practicing under a RAC 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(both new and renewed). </a:t>
            </a: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</a:rPr>
              <a:t>- March 31, 2023:  </a:t>
            </a:r>
            <a:r>
              <a:rPr lang="en-US" sz="2400" dirty="0">
                <a:solidFill>
                  <a:srgbClr val="00B0F0"/>
                </a:solidFill>
                <a:latin typeface="+mn-lt"/>
              </a:rPr>
              <a:t>79 RACs 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had been issued.</a:t>
            </a: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+mn-lt"/>
              </a:rPr>
              <a:t> </a:t>
            </a:r>
            <a:br>
              <a:rPr lang="en-US" sz="2400" dirty="0">
                <a:solidFill>
                  <a:srgbClr val="00B0F0"/>
                </a:solidFill>
                <a:latin typeface="+mn-lt"/>
              </a:rPr>
            </a:br>
            <a:r>
              <a:rPr lang="en-US" sz="2400" dirty="0">
                <a:solidFill>
                  <a:srgbClr val="00B0F0"/>
                </a:solidFill>
                <a:latin typeface="+mn-lt"/>
              </a:rPr>
              <a:t>- 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increase of 20.3%. </a:t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</a:rPr>
              <a:t>It is important to note that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 the 95 RACs, 28 applicants ultimately got called to the Nunavut bar 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after submitting a combined RAC/ regular membership application.</a:t>
            </a:r>
            <a:br>
              <a:rPr lang="en-CA" sz="2400" dirty="0">
                <a:solidFill>
                  <a:srgbClr val="FFFFFF"/>
                </a:solidFill>
                <a:latin typeface="+mn-lt"/>
              </a:rPr>
            </a:br>
            <a:endParaRPr lang="en-CA" sz="2400" dirty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6C80D-913E-4CC8-CE57-F4FEA8B9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4" r="-2" b="-2"/>
          <a:stretch/>
        </p:blipFill>
        <p:spPr>
          <a:xfrm>
            <a:off x="1043049" y="1977222"/>
            <a:ext cx="2475819" cy="2261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ECC7DE-813D-4904-79BB-5002A861957D}"/>
              </a:ext>
            </a:extLst>
          </p:cNvPr>
          <p:cNvSpPr txBox="1"/>
          <p:nvPr/>
        </p:nvSpPr>
        <p:spPr>
          <a:xfrm>
            <a:off x="-851699" y="4763690"/>
            <a:ext cx="609517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bership &amp; Admissions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</a:t>
            </a:r>
            <a:endPara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1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1AD4A-56D6-D3DC-8551-4082CAAF3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4085" y="2876244"/>
            <a:ext cx="7498616" cy="41144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en-US" sz="2400" dirty="0">
                <a:solidFill>
                  <a:srgbClr val="FFFFFF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(I) </a:t>
            </a:r>
            <a:r>
              <a:rPr lang="en-US" sz="2400" dirty="0">
                <a:solidFill>
                  <a:srgbClr val="00B0F0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Streamlining the Application Process</a:t>
            </a:r>
            <a:br>
              <a:rPr lang="en-US" sz="2400" dirty="0">
                <a:solidFill>
                  <a:srgbClr val="00B0F0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400" dirty="0">
                <a:solidFill>
                  <a:srgbClr val="00B0F0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(ii) </a:t>
            </a:r>
            <a:r>
              <a:rPr lang="en-US" sz="2400" dirty="0">
                <a:solidFill>
                  <a:srgbClr val="00B0F0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Formalizing and Clarifying Aspects of the Application Process</a:t>
            </a:r>
            <a:br>
              <a:rPr lang="en-US" sz="2400" dirty="0">
                <a:solidFill>
                  <a:srgbClr val="00B0F0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400" dirty="0">
                <a:solidFill>
                  <a:srgbClr val="00B0F0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2400" dirty="0">
                <a:solidFill>
                  <a:srgbClr val="00B0F0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Assurance and Authorization Form</a:t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-   Letter of good character</a:t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-   Listing of NCA Certification in the Law Degree Section of the Application Form</a:t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CA" sz="24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CA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endParaRPr lang="en-CA" sz="2400" dirty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6C80D-913E-4CC8-CE57-F4FEA8B9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4" r="-2" b="-2"/>
          <a:stretch/>
        </p:blipFill>
        <p:spPr>
          <a:xfrm>
            <a:off x="1043049" y="1977222"/>
            <a:ext cx="2475819" cy="2261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ECC7DE-813D-4904-79BB-5002A861957D}"/>
              </a:ext>
            </a:extLst>
          </p:cNvPr>
          <p:cNvSpPr txBox="1"/>
          <p:nvPr/>
        </p:nvSpPr>
        <p:spPr>
          <a:xfrm>
            <a:off x="-851699" y="4763690"/>
            <a:ext cx="609517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bership &amp; Admissions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</a:t>
            </a:r>
            <a:endPara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4AA2D-E956-F431-E193-9C81F9056882}"/>
              </a:ext>
            </a:extLst>
          </p:cNvPr>
          <p:cNvSpPr txBox="1"/>
          <p:nvPr/>
        </p:nvSpPr>
        <p:spPr>
          <a:xfrm>
            <a:off x="4464085" y="856581"/>
            <a:ext cx="65202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B. Other Activities and Projects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35701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1AD4A-56D6-D3DC-8551-4082CAAF3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894" y="3429000"/>
            <a:ext cx="7689124" cy="37263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br>
              <a:rPr lang="en-US" sz="2400" dirty="0">
                <a:solidFill>
                  <a:srgbClr val="FFFFFF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200" dirty="0">
                <a:solidFill>
                  <a:srgbClr val="FFFFFF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200" dirty="0">
                <a:solidFill>
                  <a:srgbClr val="FFFFFF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-  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Conflicts of Interest, Quorum and Voting for the Executive Committee: ongoing with the executive committee </a:t>
            </a:r>
            <a:b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-   Interest-bearing trust account and mandatory reporting to the LSN or to a member’s home jurisdiction  </a:t>
            </a:r>
            <a:b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-   LPA overhaul  and amendments to the rules</a:t>
            </a:r>
            <a:b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-   The Roll and the Record s. 34-37 of the Rules of the LSN; s. 14 of the LPA :  What is the Regulated baseline information for the online LSN membership directory. </a:t>
            </a:r>
            <a:b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0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CA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endParaRPr lang="en-CA" sz="2400" dirty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6C80D-913E-4CC8-CE57-F4FEA8B9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4" r="-2" b="-2"/>
          <a:stretch/>
        </p:blipFill>
        <p:spPr>
          <a:xfrm>
            <a:off x="1043049" y="1977222"/>
            <a:ext cx="2475819" cy="2261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ECC7DE-813D-4904-79BB-5002A861957D}"/>
              </a:ext>
            </a:extLst>
          </p:cNvPr>
          <p:cNvSpPr txBox="1"/>
          <p:nvPr/>
        </p:nvSpPr>
        <p:spPr>
          <a:xfrm>
            <a:off x="-1408166" y="4743891"/>
            <a:ext cx="60951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</a:t>
            </a:r>
            <a:endParaRPr lang="en-C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4AA2D-E956-F431-E193-9C81F9056882}"/>
              </a:ext>
            </a:extLst>
          </p:cNvPr>
          <p:cNvSpPr txBox="1"/>
          <p:nvPr/>
        </p:nvSpPr>
        <p:spPr>
          <a:xfrm>
            <a:off x="4464085" y="832114"/>
            <a:ext cx="3691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General Update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72520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755C-610A-D06A-CBA6-A2FA5BB8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Directors</a:t>
            </a:r>
            <a:br>
              <a:rPr lang="en-CA" sz="2800" dirty="0"/>
            </a:br>
            <a:endParaRPr lang="en-US" b="0" i="1" dirty="0">
              <a:solidFill>
                <a:schemeClr val="accent1">
                  <a:lumMod val="60000"/>
                  <a:lumOff val="40000"/>
                </a:schemeClr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9081120-1D7D-2937-ABEF-D740AF2B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03" y="1858203"/>
            <a:ext cx="10391608" cy="4788905"/>
          </a:xfrm>
          <a:prstGeom prst="rect">
            <a:avLst/>
          </a:prstGeom>
        </p:spPr>
      </p:pic>
      <p:pic>
        <p:nvPicPr>
          <p:cNvPr id="5" name="Picture 2" descr="Home page">
            <a:extLst>
              <a:ext uri="{FF2B5EF4-FFF2-40B4-BE49-F238E27FC236}">
                <a16:creationId xmlns:a16="http://schemas.microsoft.com/office/drawing/2014/main" id="{71355C83-89F7-855D-DF9E-26D2DDE45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155" y="596908"/>
            <a:ext cx="4831735" cy="11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265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755C-610A-D06A-CBA6-A2FA5BB8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Cy-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PrÈs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Award </a:t>
            </a:r>
            <a:endParaRPr lang="en-CA" sz="2400" b="1" i="1" dirty="0">
              <a:solidFill>
                <a:srgbClr val="107CB6"/>
              </a:solidFill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E22090-20B0-4E64-847E-6DE402F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3C42-2610-2AA4-9476-4917B7079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054" y="2128723"/>
            <a:ext cx="7105481" cy="4045683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In the fall of 2023, the </a:t>
            </a:r>
            <a:r>
              <a:rPr lang="en-US" sz="2000" b="1" dirty="0">
                <a:solidFill>
                  <a:srgbClr val="0070C0"/>
                </a:solidFill>
              </a:rPr>
              <a:t>Nunavut Law Foundation was approached by the Law Foundation of British Columbia </a:t>
            </a:r>
            <a:r>
              <a:rPr lang="en-US" sz="2000" dirty="0"/>
              <a:t>and offered a generous portion of a </a:t>
            </a:r>
            <a:r>
              <a:rPr lang="en-US" sz="2000" b="1" dirty="0">
                <a:solidFill>
                  <a:srgbClr val="0070C0"/>
                </a:solidFill>
              </a:rPr>
              <a:t>cy-</a:t>
            </a:r>
            <a:r>
              <a:rPr lang="en-US" sz="2000" b="1" dirty="0" err="1">
                <a:solidFill>
                  <a:srgbClr val="0070C0"/>
                </a:solidFill>
              </a:rPr>
              <a:t>près</a:t>
            </a:r>
            <a:r>
              <a:rPr lang="en-US" sz="2000" b="1" dirty="0">
                <a:solidFill>
                  <a:srgbClr val="0070C0"/>
                </a:solidFill>
              </a:rPr>
              <a:t> award </a:t>
            </a:r>
            <a:r>
              <a:rPr lang="en-US" sz="2000" dirty="0"/>
              <a:t>they had been granted. </a:t>
            </a:r>
          </a:p>
          <a:p>
            <a:pPr algn="l"/>
            <a:r>
              <a:rPr lang="en-US" sz="2000" dirty="0"/>
              <a:t>A big thank you to the Law Foundation of British Columbia for this very generous contribution.</a:t>
            </a:r>
            <a:endParaRPr lang="en-CA" sz="2000" b="0" i="0" dirty="0">
              <a:solidFill>
                <a:srgbClr val="212529"/>
              </a:solidFill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F948ACF-8149-DD3A-6C3A-A143ED046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63" y="2180496"/>
            <a:ext cx="4537791" cy="4045683"/>
          </a:xfrm>
          <a:prstGeom prst="rect">
            <a:avLst/>
          </a:prstGeom>
        </p:spPr>
      </p:pic>
      <p:pic>
        <p:nvPicPr>
          <p:cNvPr id="6" name="Picture 2" descr="Home page">
            <a:extLst>
              <a:ext uri="{FF2B5EF4-FFF2-40B4-BE49-F238E27FC236}">
                <a16:creationId xmlns:a16="http://schemas.microsoft.com/office/drawing/2014/main" id="{3D92BFCC-3ABE-6B3E-D2BD-E10107443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4" y="641285"/>
            <a:ext cx="4609957" cy="11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16AEAF-E177-B3B1-91CA-5358A0155053}"/>
              </a:ext>
            </a:extLst>
          </p:cNvPr>
          <p:cNvSpPr txBox="1"/>
          <p:nvPr/>
        </p:nvSpPr>
        <p:spPr>
          <a:xfrm>
            <a:off x="8416794" y="1024390"/>
            <a:ext cx="60981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Cy-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Près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Award 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82287997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F74B3A1318C74A865CB7F474A1FC12" ma:contentTypeVersion="18" ma:contentTypeDescription="Create a new document." ma:contentTypeScope="" ma:versionID="4f17830552cd44417f5c0efd15657b1a">
  <xsd:schema xmlns:xsd="http://www.w3.org/2001/XMLSchema" xmlns:xs="http://www.w3.org/2001/XMLSchema" xmlns:p="http://schemas.microsoft.com/office/2006/metadata/properties" xmlns:ns2="2c0ed7f6-7069-49b8-aa6a-8bf403210c60" xmlns:ns3="e76e747e-5d7a-4124-907d-94874cefd736" targetNamespace="http://schemas.microsoft.com/office/2006/metadata/properties" ma:root="true" ma:fieldsID="e03ee724a61ee1a4db23de7202a5581c" ns2:_="" ns3:_="">
    <xsd:import namespace="2c0ed7f6-7069-49b8-aa6a-8bf403210c60"/>
    <xsd:import namespace="e76e747e-5d7a-4124-907d-94874cefd7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ed7f6-7069-49b8-aa6a-8bf403210c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5e3d6f-d01d-474f-abde-51dcf9f432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e747e-5d7a-4124-907d-94874cefd7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5eaa4ab-7e4f-469a-a203-2cdc319870d5}" ma:internalName="TaxCatchAll" ma:showField="CatchAllData" ma:web="e76e747e-5d7a-4124-907d-94874cefd7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0ed7f6-7069-49b8-aa6a-8bf403210c60">
      <Terms xmlns="http://schemas.microsoft.com/office/infopath/2007/PartnerControls"/>
    </lcf76f155ced4ddcb4097134ff3c332f>
    <TaxCatchAll xmlns="e76e747e-5d7a-4124-907d-94874cefd736" xsi:nil="true"/>
  </documentManagement>
</p:properties>
</file>

<file path=customXml/itemProps1.xml><?xml version="1.0" encoding="utf-8"?>
<ds:datastoreItem xmlns:ds="http://schemas.openxmlformats.org/officeDocument/2006/customXml" ds:itemID="{01E3E873-C336-40E7-9781-FC6E75CD7F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0ed7f6-7069-49b8-aa6a-8bf403210c60"/>
    <ds:schemaRef ds:uri="e76e747e-5d7a-4124-907d-94874cefd7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A8A2DC-7425-4784-B8F6-9370826825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F5A9CF-1BF4-476A-AC99-D9611AFE8193}">
  <ds:schemaRefs>
    <ds:schemaRef ds:uri="http://schemas.microsoft.com/office/2006/metadata/properties"/>
    <ds:schemaRef ds:uri="http://schemas.microsoft.com/office/infopath/2007/PartnerControls"/>
    <ds:schemaRef ds:uri="2c0ed7f6-7069-49b8-aa6a-8bf403210c60"/>
    <ds:schemaRef ds:uri="e76e747e-5d7a-4124-907d-94874cefd7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757</TotalTime>
  <Words>1014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Gill Sans MT</vt:lpstr>
      <vt:lpstr>Lato</vt:lpstr>
      <vt:lpstr>Source Sans Pro</vt:lpstr>
      <vt:lpstr>Wingdings</vt:lpstr>
      <vt:lpstr>Wingdings 2</vt:lpstr>
      <vt:lpstr>Dividend</vt:lpstr>
      <vt:lpstr>The law society of nunavut   2023-24 AGM                      Overview OF REPORTS      </vt:lpstr>
      <vt:lpstr> </vt:lpstr>
      <vt:lpstr>           THE statistics are compiled annually on March 31 to include the outcomes of the annual  membership renewals (resignations, suspensions, change of status, etc.).   -  On March 31, 2024, MAC had considered 45 regular applications for membership including 22 combined regular/Restricted Appearance Certificate (RAC) applications.    -  The regular membership application numbers decreased by 15% in comparison to last year’s numbers.    -  In 2023, MAC did not receive any NEW student-at-law application although the LSN continued to receive regular inquiries from individuals who have completed either their entire or portions of articles elsewhere.   </vt:lpstr>
      <vt:lpstr>          As of March 31, 2024, there were 70 active resident members, including a number of lawyers from the Nunavut Law Program.    The average resident bar in the last ten years has been 76 members.   In comparison to the non-resident bar:       - 2014 192 active non-resident members.       -  2024  263 active non- Resident lawyers.     AN increase of roughly 37% from 2014.  </vt:lpstr>
      <vt:lpstr>     -  March 31, 2024: 95 lawyers were practicing under a RAC (both new and renewed).   - March 31, 2023:  79 RACs had been issued.    -  increase of 20.3%.    It is important to note that of the 95 RACs, 28 applicants ultimately got called to the Nunavut bar after submitting a combined RAC/ regular membership application. </vt:lpstr>
      <vt:lpstr> (I) Streamlining the Application Process   (ii) Formalizing and Clarifying Aspects of the Application Process  -   Assurance and Authorization Form  -   Letter of good character  -   Listing of NCA Certification in the Law Degree Section of the Application Form    </vt:lpstr>
      <vt:lpstr>    -  Conflicts of Interest, Quorum and Voting for the Executive Committee: ongoing with the executive committee   -   Interest-bearing trust account and mandatory reporting to the LSN or to a member’s home jurisdiction    -   LPA overhaul  and amendments to the rules  -   The Roll and the Record s. 34-37 of the Rules of the LSN; s. 14 of the LPA :  What is the Regulated baseline information for the online LSN membership directory.     </vt:lpstr>
      <vt:lpstr>Directors </vt:lpstr>
      <vt:lpstr>Cy-PrÈs Award </vt:lpstr>
      <vt:lpstr>IOL</vt:lpstr>
      <vt:lpstr>UPINNAQTUQ AWARD FOR YOUTH &amp;  YOUNG STUDENTS</vt:lpstr>
      <vt:lpstr>General grant </vt:lpstr>
      <vt:lpstr>Lucien ukaliannuk award for law or law-related</vt:lpstr>
      <vt:lpstr>SUMMARY OF 2023 DISBURSEMENTS </vt:lpstr>
      <vt:lpstr>  Questions?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LSN Access to justice projects  May 2024 overview</dc:title>
  <dc:creator>Nalini Vaddapalli</dc:creator>
  <cp:lastModifiedBy>Nalini Vaddapalli</cp:lastModifiedBy>
  <cp:revision>59</cp:revision>
  <dcterms:created xsi:type="dcterms:W3CDTF">2024-05-21T13:56:39Z</dcterms:created>
  <dcterms:modified xsi:type="dcterms:W3CDTF">2024-06-27T20:17:05Z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0x01010085F74B3A1318C74A865CB7F474A1FC12</vt:lpwstr>
  </property>
  <property fmtid="{D5CDD505-2E9C-101B-9397-08002B2CF9AE}" pid="3" name="MediaServiceImageTags">
    <vt:lpwstr/>
  </property>
</Properties>
</file>