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handoutMasterIdLst>
    <p:handoutMasterId r:id="rId20"/>
  </p:handoutMasterIdLst>
  <p:sldIdLst>
    <p:sldId id="298" r:id="rId5"/>
    <p:sldId id="307" r:id="rId6"/>
    <p:sldId id="309" r:id="rId7"/>
    <p:sldId id="310" r:id="rId8"/>
    <p:sldId id="311" r:id="rId9"/>
    <p:sldId id="321" r:id="rId10"/>
    <p:sldId id="312" r:id="rId11"/>
    <p:sldId id="322" r:id="rId12"/>
    <p:sldId id="325" r:id="rId13"/>
    <p:sldId id="323" r:id="rId14"/>
    <p:sldId id="326" r:id="rId15"/>
    <p:sldId id="308" r:id="rId16"/>
    <p:sldId id="324" r:id="rId17"/>
    <p:sldId id="32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4A0"/>
    <a:srgbClr val="6C757D"/>
    <a:srgbClr val="C1B544"/>
    <a:srgbClr val="3D3D3D"/>
    <a:srgbClr val="343A40"/>
    <a:srgbClr val="1F386D"/>
    <a:srgbClr val="EAECED"/>
    <a:srgbClr val="29A799"/>
    <a:srgbClr val="CCCC00"/>
    <a:srgbClr val="99B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2" autoAdjust="0"/>
    <p:restoredTop sz="94762"/>
  </p:normalViewPr>
  <p:slideViewPr>
    <p:cSldViewPr snapToGrid="0">
      <p:cViewPr varScale="1">
        <p:scale>
          <a:sx n="106" d="100"/>
          <a:sy n="106" d="100"/>
        </p:scale>
        <p:origin x="834" y="120"/>
      </p:cViewPr>
      <p:guideLst/>
    </p:cSldViewPr>
  </p:slideViewPr>
  <p:notesTextViewPr>
    <p:cViewPr>
      <p:scale>
        <a:sx n="1" d="1"/>
        <a:sy n="1" d="1"/>
      </p:scale>
      <p:origin x="0" y="0"/>
    </p:cViewPr>
  </p:notesTextViewPr>
  <p:notesViewPr>
    <p:cSldViewPr snapToGrid="0">
      <p:cViewPr varScale="1">
        <p:scale>
          <a:sx n="163" d="100"/>
          <a:sy n="163" d="100"/>
        </p:scale>
        <p:origin x="48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D3EB5-E31E-A387-9D14-0556E8796C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5C6914-07D6-3717-25BF-1C3FA136A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9A54BF-C90F-6543-940A-19907AF8D5DF}" type="datetimeFigureOut">
              <a:rPr lang="en-US" smtClean="0"/>
              <a:t>6/23/2025</a:t>
            </a:fld>
            <a:endParaRPr lang="en-US"/>
          </a:p>
        </p:txBody>
      </p:sp>
      <p:sp>
        <p:nvSpPr>
          <p:cNvPr id="4" name="Footer Placeholder 3">
            <a:extLst>
              <a:ext uri="{FF2B5EF4-FFF2-40B4-BE49-F238E27FC236}">
                <a16:creationId xmlns:a16="http://schemas.microsoft.com/office/drawing/2014/main" id="{6C2C9464-6C2E-BEA7-08D1-6959BB25EB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AF6E05-BC6E-9A78-FCF0-036770C987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C3F627-75F0-EA4C-B250-23312FAC5BD5}" type="slidenum">
              <a:rPr lang="en-US" smtClean="0"/>
              <a:t>‹#›</a:t>
            </a:fld>
            <a:endParaRPr lang="en-US"/>
          </a:p>
        </p:txBody>
      </p:sp>
    </p:spTree>
    <p:extLst>
      <p:ext uri="{BB962C8B-B14F-4D97-AF65-F5344CB8AC3E}">
        <p14:creationId xmlns:p14="http://schemas.microsoft.com/office/powerpoint/2010/main" val="3582679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1B913-DEBD-D548-8BD0-4CFDB507D119}"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B7D7B-71A7-EA44-871B-E9720EE7A99D}" type="slidenum">
              <a:rPr lang="en-US" smtClean="0"/>
              <a:t>‹#›</a:t>
            </a:fld>
            <a:endParaRPr lang="en-US"/>
          </a:p>
        </p:txBody>
      </p:sp>
    </p:spTree>
    <p:extLst>
      <p:ext uri="{BB962C8B-B14F-4D97-AF65-F5344CB8AC3E}">
        <p14:creationId xmlns:p14="http://schemas.microsoft.com/office/powerpoint/2010/main" val="1421103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B7D7B-71A7-EA44-871B-E9720EE7A99D}" type="slidenum">
              <a:rPr lang="en-US" smtClean="0"/>
              <a:t>12</a:t>
            </a:fld>
            <a:endParaRPr lang="en-US"/>
          </a:p>
        </p:txBody>
      </p:sp>
    </p:spTree>
    <p:extLst>
      <p:ext uri="{BB962C8B-B14F-4D97-AF65-F5344CB8AC3E}">
        <p14:creationId xmlns:p14="http://schemas.microsoft.com/office/powerpoint/2010/main" val="112587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A8B2-3B85-0562-8617-0E18C9700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91EEC-2799-1847-4346-F10CE1723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A7FB5-A70B-AB12-3619-7F832895C6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5AEA04-E3C0-3AEE-B4B1-2ADDD49202C3}"/>
              </a:ext>
            </a:extLst>
          </p:cNvPr>
          <p:cNvSpPr>
            <a:spLocks noGrp="1"/>
          </p:cNvSpPr>
          <p:nvPr>
            <p:ph type="sldNum" sz="quarter" idx="5"/>
          </p:nvPr>
        </p:nvSpPr>
        <p:spPr/>
        <p:txBody>
          <a:bodyPr/>
          <a:lstStyle/>
          <a:p>
            <a:fld id="{FD6B7D7B-71A7-EA44-871B-E9720EE7A99D}" type="slidenum">
              <a:rPr lang="en-US" smtClean="0"/>
              <a:t>13</a:t>
            </a:fld>
            <a:endParaRPr lang="en-US"/>
          </a:p>
        </p:txBody>
      </p:sp>
    </p:spTree>
    <p:extLst>
      <p:ext uri="{BB962C8B-B14F-4D97-AF65-F5344CB8AC3E}">
        <p14:creationId xmlns:p14="http://schemas.microsoft.com/office/powerpoint/2010/main" val="122913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close-up of a design&#10;&#10;AI-generated content may be incorrect.">
            <a:extLst>
              <a:ext uri="{FF2B5EF4-FFF2-40B4-BE49-F238E27FC236}">
                <a16:creationId xmlns:a16="http://schemas.microsoft.com/office/drawing/2014/main" id="{E27F0EEB-0BE2-BD83-5E2C-54E067AE98D1}"/>
              </a:ext>
            </a:extLst>
          </p:cNvPr>
          <p:cNvPicPr>
            <a:picLocks noChangeAspect="1"/>
          </p:cNvPicPr>
          <p:nvPr userDrawn="1"/>
        </p:nvPicPr>
        <p:blipFill>
          <a:blip r:embed="rId2"/>
          <a:stretch>
            <a:fillRect/>
          </a:stretch>
        </p:blipFill>
        <p:spPr>
          <a:xfrm rot="5400000" flipH="1">
            <a:off x="450548" y="2258305"/>
            <a:ext cx="2399031" cy="3937022"/>
          </a:xfrm>
          <a:prstGeom prst="rect">
            <a:avLst/>
          </a:prstGeom>
        </p:spPr>
      </p:pic>
      <p:sp>
        <p:nvSpPr>
          <p:cNvPr id="8" name="Rectangle 7">
            <a:extLst>
              <a:ext uri="{FF2B5EF4-FFF2-40B4-BE49-F238E27FC236}">
                <a16:creationId xmlns:a16="http://schemas.microsoft.com/office/drawing/2014/main" id="{C2A06F86-B458-212E-537B-5BD0F9FD644C}"/>
              </a:ext>
            </a:extLst>
          </p:cNvPr>
          <p:cNvSpPr/>
          <p:nvPr userDrawn="1"/>
        </p:nvSpPr>
        <p:spPr>
          <a:xfrm>
            <a:off x="-5576" y="1007723"/>
            <a:ext cx="3429000" cy="2763521"/>
          </a:xfrm>
          <a:prstGeom prst="rect">
            <a:avLst/>
          </a:prstGeom>
          <a:solidFill>
            <a:srgbClr val="3254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2" name="Title 1">
            <a:extLst>
              <a:ext uri="{FF2B5EF4-FFF2-40B4-BE49-F238E27FC236}">
                <a16:creationId xmlns:a16="http://schemas.microsoft.com/office/drawing/2014/main" id="{8B562B84-0D63-EE8F-50E0-D6F2913A7292}"/>
              </a:ext>
            </a:extLst>
          </p:cNvPr>
          <p:cNvSpPr>
            <a:spLocks noGrp="1"/>
          </p:cNvSpPr>
          <p:nvPr>
            <p:ph type="title"/>
          </p:nvPr>
        </p:nvSpPr>
        <p:spPr>
          <a:xfrm>
            <a:off x="444165" y="1251972"/>
            <a:ext cx="2741948" cy="2298472"/>
          </a:xfrm>
          <a:prstGeom prst="rect">
            <a:avLst/>
          </a:prstGeom>
        </p:spPr>
        <p:txBody>
          <a:bodyPr anchor="ctr"/>
          <a:lstStyle>
            <a:lvl1pPr>
              <a:defRPr sz="3600" b="0" i="0" cap="none" baseline="0">
                <a:latin typeface="Cera Pro" pitchFamily="2" charset="0"/>
              </a:defRPr>
            </a:lvl1pPr>
          </a:lstStyle>
          <a:p>
            <a:r>
              <a:rPr lang="en-US" dirty="0"/>
              <a:t>Click to edit Master title style</a:t>
            </a:r>
            <a:endParaRPr lang="en-CA" dirty="0"/>
          </a:p>
        </p:txBody>
      </p:sp>
      <p:sp>
        <p:nvSpPr>
          <p:cNvPr id="12" name="Text Placeholder 11">
            <a:extLst>
              <a:ext uri="{FF2B5EF4-FFF2-40B4-BE49-F238E27FC236}">
                <a16:creationId xmlns:a16="http://schemas.microsoft.com/office/drawing/2014/main" id="{8016CF43-0936-42F3-30CD-C3BEDBF69845}"/>
              </a:ext>
            </a:extLst>
          </p:cNvPr>
          <p:cNvSpPr>
            <a:spLocks noGrp="1"/>
          </p:cNvSpPr>
          <p:nvPr>
            <p:ph type="body" sz="quarter" idx="10"/>
          </p:nvPr>
        </p:nvSpPr>
        <p:spPr>
          <a:xfrm>
            <a:off x="3975100" y="1649413"/>
            <a:ext cx="7199313" cy="4581525"/>
          </a:xfrm>
        </p:spPr>
        <p:txBody>
          <a:bodyPr anchor="t"/>
          <a:lstStyle>
            <a:lvl1pPr>
              <a:defRPr sz="2000"/>
            </a:lvl1pPr>
            <a:lvl2pPr>
              <a:defRPr sz="1800">
                <a:solidFill>
                  <a:srgbClr val="3254A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Rectangle 2">
            <a:extLst>
              <a:ext uri="{FF2B5EF4-FFF2-40B4-BE49-F238E27FC236}">
                <a16:creationId xmlns:a16="http://schemas.microsoft.com/office/drawing/2014/main" id="{EA723DF1-9D8C-C67E-E88A-D2A4237B0C9C}"/>
              </a:ext>
            </a:extLst>
          </p:cNvPr>
          <p:cNvSpPr/>
          <p:nvPr userDrawn="1"/>
        </p:nvSpPr>
        <p:spPr>
          <a:xfrm>
            <a:off x="6175906" y="-330200"/>
            <a:ext cx="1635254" cy="1505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80B98E5A-A95A-A06B-C429-04BEF26A8373}"/>
              </a:ext>
            </a:extLst>
          </p:cNvPr>
          <p:cNvSpPr/>
          <p:nvPr userDrawn="1"/>
        </p:nvSpPr>
        <p:spPr>
          <a:xfrm>
            <a:off x="9975554" y="-333757"/>
            <a:ext cx="1635254" cy="15622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706926D3-FE50-C4D6-CBEE-D35BDCF479CF}"/>
              </a:ext>
            </a:extLst>
          </p:cNvPr>
          <p:cNvSpPr/>
          <p:nvPr userDrawn="1"/>
        </p:nvSpPr>
        <p:spPr>
          <a:xfrm>
            <a:off x="8076064" y="-330200"/>
            <a:ext cx="1635254" cy="1449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108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525212"/>
            <a:ext cx="5087075" cy="536005"/>
          </a:xfrm>
          <a:prstGeom prst="rect">
            <a:avLst/>
          </a:prstGeo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3264692"/>
            <a:ext cx="5393100" cy="2596359"/>
          </a:xfrm>
          <a:prstGeom prst="rect">
            <a:avLst/>
          </a:prstGeo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525212"/>
            <a:ext cx="5087073" cy="553373"/>
          </a:xfrm>
          <a:prstGeom prst="rect">
            <a:avLst/>
          </a:prstGeo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3264692"/>
            <a:ext cx="5393100" cy="2596359"/>
          </a:xfrm>
          <a:prstGeom prst="rect">
            <a:avLst/>
          </a:prstGeo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6/23/2025</a:t>
            </a:fld>
            <a:endParaRPr lang="en-US" dirty="0"/>
          </a:p>
        </p:txBody>
      </p:sp>
      <p:sp>
        <p:nvSpPr>
          <p:cNvPr id="8" name="Footer Placeholder 7"/>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
        <p:nvSpPr>
          <p:cNvPr id="13" name="Rectangle 12">
            <a:extLst>
              <a:ext uri="{FF2B5EF4-FFF2-40B4-BE49-F238E27FC236}">
                <a16:creationId xmlns:a16="http://schemas.microsoft.com/office/drawing/2014/main" id="{E4687138-170D-F842-A43A-0423CAA39968}"/>
              </a:ext>
            </a:extLst>
          </p:cNvPr>
          <p:cNvSpPr>
            <a:spLocks noChangeAspect="1"/>
          </p:cNvSpPr>
          <p:nvPr userDrawn="1"/>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14" name="Title 1">
            <a:extLst>
              <a:ext uri="{FF2B5EF4-FFF2-40B4-BE49-F238E27FC236}">
                <a16:creationId xmlns:a16="http://schemas.microsoft.com/office/drawing/2014/main" id="{BD4BC82F-4E71-F902-7210-90D4FCFA78B7}"/>
              </a:ext>
            </a:extLst>
          </p:cNvPr>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6/23/2025</a:t>
            </a:fld>
            <a:endParaRPr lang="en-US" dirty="0"/>
          </a:p>
        </p:txBody>
      </p:sp>
      <p:sp>
        <p:nvSpPr>
          <p:cNvPr id="3" name="Footer Placeholder 2"/>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a:prstGeom prst="rect">
            <a:avLst/>
          </a:prstGeom>
        </p:spPr>
        <p:txBody>
          <a:bodyPr anchor="ctr"/>
          <a:lstStyle>
            <a:lvl1pPr algn="l">
              <a:defRPr sz="2000" b="0" i="0">
                <a:solidFill>
                  <a:schemeClr val="bg1"/>
                </a:solidFill>
                <a:latin typeface="CERAPRO-MEDIUM" pitchFamily="2" charset="0"/>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a:prstGeom prst="rect">
            <a:avLst/>
          </a:prstGeo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a:prstGeom prst="rect">
            <a:avLst/>
          </a:prstGeo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7605951" y="5956137"/>
            <a:ext cx="2844799" cy="365125"/>
          </a:xfrm>
          <a:prstGeom prst="rect">
            <a:avLst/>
          </a:prstGeom>
        </p:spPr>
        <p:txBody>
          <a:bodyPr/>
          <a:lstStyle>
            <a:lvl1pPr>
              <a:defRPr>
                <a:solidFill>
                  <a:schemeClr val="bg1"/>
                </a:solidFill>
              </a:defRPr>
            </a:lvl1pPr>
          </a:lstStyle>
          <a:p>
            <a:fld id="{B61BEF0D-F0BB-DE4B-95CE-6DB70DBA9567}" type="datetimeFigureOut">
              <a:rPr lang="en-US" smtClean="0"/>
              <a:pPr/>
              <a:t>6/23/2025</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10558300" y="5956137"/>
            <a:ext cx="105251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a:prstGeom prst="rect">
            <a:avLst/>
          </a:prstGeom>
        </p:spPr>
        <p:txBody>
          <a:bodyPr anchor="b">
            <a:normAutofit/>
          </a:bodyPr>
          <a:lstStyle>
            <a:lvl1pPr algn="l">
              <a:defRPr sz="2400" b="0" i="0">
                <a:solidFill>
                  <a:schemeClr val="accent1"/>
                </a:solidFill>
                <a:latin typeface="CERAPRO-MEDIUM" pitchFamily="2" charset="0"/>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6/23/2025</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81192" y="2585883"/>
            <a:ext cx="11029616" cy="3272913"/>
          </a:xfrm>
          <a:prstGeom prst="rect">
            <a:avLst/>
          </a:prstGeom>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6/23/2025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
        <p:nvSpPr>
          <p:cNvPr id="2" name="Rectangle 1">
            <a:extLst>
              <a:ext uri="{FF2B5EF4-FFF2-40B4-BE49-F238E27FC236}">
                <a16:creationId xmlns:a16="http://schemas.microsoft.com/office/drawing/2014/main" id="{36ACC670-2227-11F8-6186-42C16CF2DC1D}"/>
              </a:ext>
            </a:extLst>
          </p:cNvPr>
          <p:cNvSpPr>
            <a:spLocks noChangeAspect="1"/>
          </p:cNvSpPr>
          <p:nvPr userDrawn="1"/>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7" name="Title 1">
            <a:extLst>
              <a:ext uri="{FF2B5EF4-FFF2-40B4-BE49-F238E27FC236}">
                <a16:creationId xmlns:a16="http://schemas.microsoft.com/office/drawing/2014/main" id="{5AABDF08-2EFE-9D21-5406-A50D85E8B49F}"/>
              </a:ext>
            </a:extLst>
          </p:cNvPr>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1154491"/>
            <a:ext cx="2906817" cy="5262184"/>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1288026"/>
            <a:ext cx="2004164" cy="4570773"/>
          </a:xfrm>
          <a:prstGeom prst="rect">
            <a:avLst/>
          </a:prstGeom>
        </p:spPr>
        <p:txBody>
          <a:bodyPr vert="eaVert"/>
          <a:lstStyle>
            <a:lvl1pPr>
              <a:defRPr b="0" i="0">
                <a:latin typeface="CERAPRO-MEDIUM" pitchFamily="2" charset="0"/>
              </a:defRPr>
            </a:lvl1pPr>
          </a:lstStyle>
          <a:p>
            <a:r>
              <a:rPr lang="en-US" dirty="0"/>
              <a:t>Click to edit Master title style</a:t>
            </a:r>
          </a:p>
        </p:txBody>
      </p:sp>
      <p:sp>
        <p:nvSpPr>
          <p:cNvPr id="3" name="Vertical Text Placeholder 2"/>
          <p:cNvSpPr>
            <a:spLocks noGrp="1"/>
          </p:cNvSpPr>
          <p:nvPr>
            <p:ph type="body" orient="vert" idx="1"/>
          </p:nvPr>
        </p:nvSpPr>
        <p:spPr>
          <a:xfrm>
            <a:off x="774923" y="1170039"/>
            <a:ext cx="7896279" cy="4688760"/>
          </a:xfrm>
          <a:prstGeom prst="rect">
            <a:avLst/>
          </a:prstGeo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a:prstGeom prst="rect">
            <a:avLst/>
          </a:prstGeom>
        </p:spPr>
        <p:txBody>
          <a:bodyPr/>
          <a:lstStyle>
            <a:lvl1pPr>
              <a:defRPr>
                <a:solidFill>
                  <a:schemeClr val="bg1"/>
                </a:solidFill>
              </a:defRPr>
            </a:lvl1pPr>
          </a:lstStyle>
          <a:p>
            <a:fld id="{B61BEF0D-F0BB-DE4B-95CE-6DB70DBA9567}" type="datetimeFigureOut">
              <a:rPr lang="en-US" smtClean="0"/>
              <a:pPr/>
              <a:t>6/23/2025</a:t>
            </a:fld>
            <a:endParaRPr lang="en-US" dirty="0"/>
          </a:p>
        </p:txBody>
      </p:sp>
      <p:sp>
        <p:nvSpPr>
          <p:cNvPr id="5" name="Footer Placeholder 4"/>
          <p:cNvSpPr>
            <a:spLocks noGrp="1"/>
          </p:cNvSpPr>
          <p:nvPr>
            <p:ph type="ftr" sz="quarter" idx="11"/>
          </p:nvPr>
        </p:nvSpPr>
        <p:spPr>
          <a:xfrm>
            <a:off x="774923" y="5951811"/>
            <a:ext cx="789627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21419E1B-A1D7-8C1A-369C-00C3F3DCC260}"/>
              </a:ext>
            </a:extLst>
          </p:cNvPr>
          <p:cNvPicPr>
            <a:picLocks noChangeAspect="1"/>
          </p:cNvPicPr>
          <p:nvPr userDrawn="1"/>
        </p:nvPicPr>
        <p:blipFill>
          <a:blip r:embed="rId2"/>
          <a:stretch>
            <a:fillRect/>
          </a:stretch>
        </p:blipFill>
        <p:spPr>
          <a:xfrm>
            <a:off x="326263" y="2180496"/>
            <a:ext cx="4235577" cy="3776243"/>
          </a:xfrm>
          <a:prstGeom prst="rect">
            <a:avLst/>
          </a:prstGeom>
        </p:spPr>
      </p:pic>
      <p:pic>
        <p:nvPicPr>
          <p:cNvPr id="9" name="Picture 2" descr="Home page">
            <a:extLst>
              <a:ext uri="{FF2B5EF4-FFF2-40B4-BE49-F238E27FC236}">
                <a16:creationId xmlns:a16="http://schemas.microsoft.com/office/drawing/2014/main" id="{3DC3704D-AD62-3658-B986-125D9DD0521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6263" y="1010957"/>
            <a:ext cx="4537791" cy="1117766"/>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3">
            <a:extLst>
              <a:ext uri="{FF2B5EF4-FFF2-40B4-BE49-F238E27FC236}">
                <a16:creationId xmlns:a16="http://schemas.microsoft.com/office/drawing/2014/main" id="{5BB4E807-3984-8579-8E2D-7FFD9F45803E}"/>
              </a:ext>
            </a:extLst>
          </p:cNvPr>
          <p:cNvSpPr>
            <a:spLocks noGrp="1"/>
          </p:cNvSpPr>
          <p:nvPr>
            <p:ph type="dt" sz="half" idx="2"/>
          </p:nvPr>
        </p:nvSpPr>
        <p:spPr>
          <a:xfrm>
            <a:off x="7605951" y="6351470"/>
            <a:ext cx="2844799"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B61BEF0D-F0BB-DE4B-95CE-6DB70DBA9567}" type="datetimeFigureOut">
              <a:rPr lang="en-US" smtClean="0"/>
              <a:pPr/>
              <a:t>6/23/2025</a:t>
            </a:fld>
            <a:endParaRPr lang="en-US" dirty="0"/>
          </a:p>
        </p:txBody>
      </p:sp>
      <p:sp>
        <p:nvSpPr>
          <p:cNvPr id="12" name="Footer Placeholder 4">
            <a:extLst>
              <a:ext uri="{FF2B5EF4-FFF2-40B4-BE49-F238E27FC236}">
                <a16:creationId xmlns:a16="http://schemas.microsoft.com/office/drawing/2014/main" id="{5D1F1A99-2D33-0E80-DD88-E118842E1720}"/>
              </a:ext>
            </a:extLst>
          </p:cNvPr>
          <p:cNvSpPr>
            <a:spLocks noGrp="1"/>
          </p:cNvSpPr>
          <p:nvPr>
            <p:ph type="ftr" sz="quarter" idx="3"/>
          </p:nvPr>
        </p:nvSpPr>
        <p:spPr>
          <a:xfrm>
            <a:off x="581192" y="6347144"/>
            <a:ext cx="6917210" cy="365125"/>
          </a:xfrm>
          <a:prstGeom prst="rect">
            <a:avLst/>
          </a:prstGeom>
        </p:spPr>
        <p:txBody>
          <a:bodyPr vert="horz" lIns="91440" tIns="45720" rIns="91440" bIns="45720" rtlCol="0" anchor="ctr"/>
          <a:lstStyle>
            <a:lvl1pPr algn="l">
              <a:defRPr sz="900" b="0" i="0" cap="all">
                <a:solidFill>
                  <a:schemeClr val="accent2"/>
                </a:solidFill>
                <a:latin typeface="CERAPRO-MEDIUM" pitchFamily="2" charset="0"/>
              </a:defRPr>
            </a:lvl1pPr>
          </a:lstStyle>
          <a:p>
            <a:endParaRPr lang="en-US" dirty="0"/>
          </a:p>
        </p:txBody>
      </p:sp>
      <p:sp>
        <p:nvSpPr>
          <p:cNvPr id="13" name="Slide Number Placeholder 5">
            <a:extLst>
              <a:ext uri="{FF2B5EF4-FFF2-40B4-BE49-F238E27FC236}">
                <a16:creationId xmlns:a16="http://schemas.microsoft.com/office/drawing/2014/main" id="{30067915-A05C-8655-1C0F-05BA39016F6E}"/>
              </a:ext>
            </a:extLst>
          </p:cNvPr>
          <p:cNvSpPr>
            <a:spLocks noGrp="1"/>
          </p:cNvSpPr>
          <p:nvPr>
            <p:ph type="sldNum" sz="quarter" idx="4"/>
          </p:nvPr>
        </p:nvSpPr>
        <p:spPr>
          <a:xfrm>
            <a:off x="10558300" y="6351470"/>
            <a:ext cx="1052510"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D57F1E4F-1CFF-5643-939E-217C01CDF565}" type="slidenum">
              <a:rPr lang="en-US" smtClean="0"/>
              <a:pPr/>
              <a:t>‹#›</a:t>
            </a:fld>
            <a:endParaRPr lang="en-US" dirty="0"/>
          </a:p>
        </p:txBody>
      </p:sp>
      <p:sp>
        <p:nvSpPr>
          <p:cNvPr id="14" name="Text Placeholder 11">
            <a:extLst>
              <a:ext uri="{FF2B5EF4-FFF2-40B4-BE49-F238E27FC236}">
                <a16:creationId xmlns:a16="http://schemas.microsoft.com/office/drawing/2014/main" id="{B6E51D54-AE89-2C8B-5DF1-BF102043743C}"/>
              </a:ext>
            </a:extLst>
          </p:cNvPr>
          <p:cNvSpPr>
            <a:spLocks noGrp="1"/>
          </p:cNvSpPr>
          <p:nvPr>
            <p:ph type="body" sz="quarter" idx="10"/>
          </p:nvPr>
        </p:nvSpPr>
        <p:spPr>
          <a:xfrm>
            <a:off x="4992686" y="2180496"/>
            <a:ext cx="7199313" cy="4581525"/>
          </a:xfrm>
        </p:spPr>
        <p:txBody>
          <a:bodyPr anchor="t"/>
          <a:lstStyle>
            <a:lvl1pPr>
              <a:defRPr sz="2000"/>
            </a:lvl1pPr>
            <a:lvl2pPr>
              <a:defRPr sz="1800">
                <a:solidFill>
                  <a:srgbClr val="3254A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5BB4E807-3984-8579-8E2D-7FFD9F45803E}"/>
              </a:ext>
            </a:extLst>
          </p:cNvPr>
          <p:cNvSpPr>
            <a:spLocks noGrp="1"/>
          </p:cNvSpPr>
          <p:nvPr>
            <p:ph type="dt" sz="half" idx="2"/>
          </p:nvPr>
        </p:nvSpPr>
        <p:spPr>
          <a:xfrm>
            <a:off x="7605951" y="6351470"/>
            <a:ext cx="2844799"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B61BEF0D-F0BB-DE4B-95CE-6DB70DBA9567}" type="datetimeFigureOut">
              <a:rPr lang="en-US" smtClean="0"/>
              <a:pPr/>
              <a:t>6/23/2025</a:t>
            </a:fld>
            <a:endParaRPr lang="en-US" dirty="0"/>
          </a:p>
        </p:txBody>
      </p:sp>
      <p:sp>
        <p:nvSpPr>
          <p:cNvPr id="12" name="Footer Placeholder 4">
            <a:extLst>
              <a:ext uri="{FF2B5EF4-FFF2-40B4-BE49-F238E27FC236}">
                <a16:creationId xmlns:a16="http://schemas.microsoft.com/office/drawing/2014/main" id="{5D1F1A99-2D33-0E80-DD88-E118842E1720}"/>
              </a:ext>
            </a:extLst>
          </p:cNvPr>
          <p:cNvSpPr>
            <a:spLocks noGrp="1"/>
          </p:cNvSpPr>
          <p:nvPr>
            <p:ph type="ftr" sz="quarter" idx="3"/>
          </p:nvPr>
        </p:nvSpPr>
        <p:spPr>
          <a:xfrm>
            <a:off x="581192" y="6347144"/>
            <a:ext cx="6917210" cy="365125"/>
          </a:xfrm>
          <a:prstGeom prst="rect">
            <a:avLst/>
          </a:prstGeom>
        </p:spPr>
        <p:txBody>
          <a:bodyPr vert="horz" lIns="91440" tIns="45720" rIns="91440" bIns="45720" rtlCol="0" anchor="ctr"/>
          <a:lstStyle>
            <a:lvl1pPr algn="l">
              <a:defRPr sz="900" b="0" i="0" cap="all">
                <a:solidFill>
                  <a:schemeClr val="accent2"/>
                </a:solidFill>
                <a:latin typeface="CERAPRO-MEDIUM" pitchFamily="2" charset="0"/>
              </a:defRPr>
            </a:lvl1pPr>
          </a:lstStyle>
          <a:p>
            <a:endParaRPr lang="en-US" dirty="0"/>
          </a:p>
        </p:txBody>
      </p:sp>
      <p:sp>
        <p:nvSpPr>
          <p:cNvPr id="13" name="Slide Number Placeholder 5">
            <a:extLst>
              <a:ext uri="{FF2B5EF4-FFF2-40B4-BE49-F238E27FC236}">
                <a16:creationId xmlns:a16="http://schemas.microsoft.com/office/drawing/2014/main" id="{30067915-A05C-8655-1C0F-05BA39016F6E}"/>
              </a:ext>
            </a:extLst>
          </p:cNvPr>
          <p:cNvSpPr>
            <a:spLocks noGrp="1"/>
          </p:cNvSpPr>
          <p:nvPr>
            <p:ph type="sldNum" sz="quarter" idx="4"/>
          </p:nvPr>
        </p:nvSpPr>
        <p:spPr>
          <a:xfrm>
            <a:off x="10558300" y="6351470"/>
            <a:ext cx="1052510"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D57F1E4F-1CFF-5643-939E-217C01CDF565}" type="slidenum">
              <a:rPr lang="en-US" smtClean="0"/>
              <a:pPr/>
              <a:t>‹#›</a:t>
            </a:fld>
            <a:endParaRPr lang="en-US" dirty="0"/>
          </a:p>
        </p:txBody>
      </p:sp>
      <p:grpSp>
        <p:nvGrpSpPr>
          <p:cNvPr id="19" name="Group 18">
            <a:extLst>
              <a:ext uri="{FF2B5EF4-FFF2-40B4-BE49-F238E27FC236}">
                <a16:creationId xmlns:a16="http://schemas.microsoft.com/office/drawing/2014/main" id="{D371C824-9E58-2D18-E78A-A3FBDBCDCFBB}"/>
              </a:ext>
            </a:extLst>
          </p:cNvPr>
          <p:cNvGrpSpPr/>
          <p:nvPr userDrawn="1"/>
        </p:nvGrpSpPr>
        <p:grpSpPr>
          <a:xfrm>
            <a:off x="4565650" y="2554151"/>
            <a:ext cx="3060700" cy="3033522"/>
            <a:chOff x="4611147" y="1799005"/>
            <a:chExt cx="3060700" cy="3033522"/>
          </a:xfrm>
        </p:grpSpPr>
        <p:sp>
          <p:nvSpPr>
            <p:cNvPr id="16" name="Title 1">
              <a:extLst>
                <a:ext uri="{FF2B5EF4-FFF2-40B4-BE49-F238E27FC236}">
                  <a16:creationId xmlns:a16="http://schemas.microsoft.com/office/drawing/2014/main" id="{0C7AB355-ACCA-697C-7AC6-A78156F70C03}"/>
                </a:ext>
              </a:extLst>
            </p:cNvPr>
            <p:cNvSpPr txBox="1">
              <a:spLocks/>
            </p:cNvSpPr>
            <p:nvPr userDrawn="1"/>
          </p:nvSpPr>
          <p:spPr>
            <a:xfrm>
              <a:off x="4611147" y="1799005"/>
              <a:ext cx="3060700" cy="1014814"/>
            </a:xfrm>
            <a:prstGeom prst="rect">
              <a:avLst/>
            </a:prstGeom>
            <a:solidFill>
              <a:srgbClr val="3254A0"/>
            </a:solidFill>
          </p:spPr>
          <p:txBody>
            <a:bodyPr vert="horz" lIns="144000" tIns="45720" rIns="91440" bIns="216000" rtlCol="0" anchor="b" anchorCtr="0">
              <a:normAutofit/>
            </a:bodyPr>
            <a:lstStyle>
              <a:lvl1pPr algn="l" defTabSz="914400" rtl="0" eaLnBrk="1" latinLnBrk="0" hangingPunct="1">
                <a:lnSpc>
                  <a:spcPct val="90000"/>
                </a:lnSpc>
                <a:spcBef>
                  <a:spcPct val="0"/>
                </a:spcBef>
                <a:buNone/>
                <a:defRPr sz="4400" b="1" kern="1200">
                  <a:solidFill>
                    <a:srgbClr val="E19D44"/>
                  </a:solidFill>
                  <a:latin typeface="+mj-lt"/>
                  <a:ea typeface="+mj-ea"/>
                  <a:cs typeface="+mj-cs"/>
                </a:defRPr>
              </a:lvl1pPr>
            </a:lstStyle>
            <a:p>
              <a:pPr algn="ctr" rtl="0"/>
              <a:r>
                <a:rPr lang="en-CA" sz="2400" b="0" i="0" u="none" baseline="0" noProof="0" dirty="0">
                  <a:solidFill>
                    <a:schemeClr val="bg1"/>
                  </a:solidFill>
                  <a:effectLst/>
                  <a:latin typeface="CERAPRO-MEDIUM" pitchFamily="2" charset="0"/>
                  <a:ea typeface="Aptos" panose="020B0004020202020204" pitchFamily="34" charset="0"/>
                  <a:cs typeface="Times New Roman" panose="02020603050405020304" pitchFamily="18" charset="0"/>
                </a:rPr>
                <a:t>Text</a:t>
              </a:r>
              <a:endParaRPr lang="iu-Cans-CA" sz="2400" b="0" i="0" noProof="0" dirty="0">
                <a:solidFill>
                  <a:schemeClr val="bg1"/>
                </a:solidFill>
                <a:latin typeface="Euphemia" panose="020B0503040102020104" pitchFamily="34" charset="0"/>
              </a:endParaRPr>
            </a:p>
          </p:txBody>
        </p:sp>
        <p:sp>
          <p:nvSpPr>
            <p:cNvPr id="17" name="Rectangle 16">
              <a:extLst>
                <a:ext uri="{FF2B5EF4-FFF2-40B4-BE49-F238E27FC236}">
                  <a16:creationId xmlns:a16="http://schemas.microsoft.com/office/drawing/2014/main" id="{DD277B76-EB3E-D44A-3DEE-C51F72603DD3}"/>
                </a:ext>
              </a:extLst>
            </p:cNvPr>
            <p:cNvSpPr/>
            <p:nvPr userDrawn="1"/>
          </p:nvSpPr>
          <p:spPr>
            <a:xfrm>
              <a:off x="4620394" y="2813819"/>
              <a:ext cx="3051453" cy="2018708"/>
            </a:xfrm>
            <a:prstGeom prst="rect">
              <a:avLst/>
            </a:prstGeom>
            <a:solidFill>
              <a:srgbClr val="EA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18" name="Title 1">
              <a:extLst>
                <a:ext uri="{FF2B5EF4-FFF2-40B4-BE49-F238E27FC236}">
                  <a16:creationId xmlns:a16="http://schemas.microsoft.com/office/drawing/2014/main" id="{BAAB1A2A-E697-EE19-70AD-502F8A7E0338}"/>
                </a:ext>
              </a:extLst>
            </p:cNvPr>
            <p:cNvSpPr txBox="1">
              <a:spLocks/>
            </p:cNvSpPr>
            <p:nvPr userDrawn="1"/>
          </p:nvSpPr>
          <p:spPr>
            <a:xfrm>
              <a:off x="4737082" y="2955072"/>
              <a:ext cx="2808830" cy="1728439"/>
            </a:xfrm>
            <a:prstGeom prst="rect">
              <a:avLst/>
            </a:prstGeom>
          </p:spPr>
          <p:txBody>
            <a:bodyPr anchor="ctr"/>
            <a:lstStyle>
              <a:lvl1pPr marL="285750" indent="-285750" algn="l" defTabSz="457200" rtl="0" eaLnBrk="1" latinLnBrk="0" hangingPunct="1">
                <a:spcBef>
                  <a:spcPct val="0"/>
                </a:spcBef>
                <a:buClr>
                  <a:srgbClr val="C1B544"/>
                </a:buClr>
                <a:buFont typeface="Arial" panose="020B0604020202020204" pitchFamily="34" charset="0"/>
                <a:buChar char="•"/>
                <a:defRPr sz="1600" b="0" i="0" kern="1200" cap="none" baseline="0">
                  <a:solidFill>
                    <a:srgbClr val="343A40"/>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CA" dirty="0"/>
            </a:p>
          </p:txBody>
        </p:sp>
      </p:grpSp>
      <p:grpSp>
        <p:nvGrpSpPr>
          <p:cNvPr id="20" name="Group 19">
            <a:extLst>
              <a:ext uri="{FF2B5EF4-FFF2-40B4-BE49-F238E27FC236}">
                <a16:creationId xmlns:a16="http://schemas.microsoft.com/office/drawing/2014/main" id="{290EF8C7-19A7-B3FE-F142-3ED931914934}"/>
              </a:ext>
            </a:extLst>
          </p:cNvPr>
          <p:cNvGrpSpPr/>
          <p:nvPr userDrawn="1"/>
        </p:nvGrpSpPr>
        <p:grpSpPr>
          <a:xfrm>
            <a:off x="785386" y="2554151"/>
            <a:ext cx="3060700" cy="3033522"/>
            <a:chOff x="4611147" y="1799005"/>
            <a:chExt cx="3060700" cy="3033522"/>
          </a:xfrm>
        </p:grpSpPr>
        <p:sp>
          <p:nvSpPr>
            <p:cNvPr id="21" name="Title 1">
              <a:extLst>
                <a:ext uri="{FF2B5EF4-FFF2-40B4-BE49-F238E27FC236}">
                  <a16:creationId xmlns:a16="http://schemas.microsoft.com/office/drawing/2014/main" id="{FA3D9C92-90B1-EE49-F593-764B401B10B0}"/>
                </a:ext>
              </a:extLst>
            </p:cNvPr>
            <p:cNvSpPr txBox="1">
              <a:spLocks/>
            </p:cNvSpPr>
            <p:nvPr userDrawn="1"/>
          </p:nvSpPr>
          <p:spPr>
            <a:xfrm>
              <a:off x="4611147" y="1799005"/>
              <a:ext cx="3060700" cy="1014814"/>
            </a:xfrm>
            <a:prstGeom prst="rect">
              <a:avLst/>
            </a:prstGeom>
            <a:solidFill>
              <a:srgbClr val="3254A0"/>
            </a:solidFill>
          </p:spPr>
          <p:txBody>
            <a:bodyPr vert="horz" lIns="144000" tIns="45720" rIns="91440" bIns="216000" rtlCol="0" anchor="b" anchorCtr="0">
              <a:normAutofit/>
            </a:bodyPr>
            <a:lstStyle>
              <a:lvl1pPr algn="l" defTabSz="914400" rtl="0" eaLnBrk="1" latinLnBrk="0" hangingPunct="1">
                <a:lnSpc>
                  <a:spcPct val="90000"/>
                </a:lnSpc>
                <a:spcBef>
                  <a:spcPct val="0"/>
                </a:spcBef>
                <a:buNone/>
                <a:defRPr sz="4400" b="1" kern="1200">
                  <a:solidFill>
                    <a:srgbClr val="E19D44"/>
                  </a:solidFill>
                  <a:latin typeface="+mj-lt"/>
                  <a:ea typeface="+mj-ea"/>
                  <a:cs typeface="+mj-cs"/>
                </a:defRPr>
              </a:lvl1pPr>
            </a:lstStyle>
            <a:p>
              <a:pPr algn="ctr" rtl="0"/>
              <a:r>
                <a:rPr lang="en-CA" sz="2400" b="0" i="0" u="none" baseline="0" noProof="0" dirty="0">
                  <a:solidFill>
                    <a:schemeClr val="bg1"/>
                  </a:solidFill>
                  <a:effectLst/>
                  <a:latin typeface="CERAPRO-MEDIUM" pitchFamily="2" charset="0"/>
                  <a:ea typeface="Aptos" panose="020B0004020202020204" pitchFamily="34" charset="0"/>
                  <a:cs typeface="Times New Roman" panose="02020603050405020304" pitchFamily="18" charset="0"/>
                </a:rPr>
                <a:t>Text</a:t>
              </a:r>
              <a:endParaRPr lang="iu-Cans-CA" sz="2400" b="0" i="0" noProof="0" dirty="0">
                <a:solidFill>
                  <a:schemeClr val="bg1"/>
                </a:solidFill>
                <a:latin typeface="Euphemia" panose="020B0503040102020104" pitchFamily="34" charset="0"/>
              </a:endParaRPr>
            </a:p>
          </p:txBody>
        </p:sp>
        <p:sp>
          <p:nvSpPr>
            <p:cNvPr id="22" name="Rectangle 21">
              <a:extLst>
                <a:ext uri="{FF2B5EF4-FFF2-40B4-BE49-F238E27FC236}">
                  <a16:creationId xmlns:a16="http://schemas.microsoft.com/office/drawing/2014/main" id="{657F7EFB-D910-8BEB-D6B7-EA6B80603353}"/>
                </a:ext>
              </a:extLst>
            </p:cNvPr>
            <p:cNvSpPr/>
            <p:nvPr userDrawn="1"/>
          </p:nvSpPr>
          <p:spPr>
            <a:xfrm>
              <a:off x="4620394" y="2813819"/>
              <a:ext cx="3051453" cy="2018708"/>
            </a:xfrm>
            <a:prstGeom prst="rect">
              <a:avLst/>
            </a:prstGeom>
            <a:solidFill>
              <a:srgbClr val="EA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23" name="Title 1">
              <a:extLst>
                <a:ext uri="{FF2B5EF4-FFF2-40B4-BE49-F238E27FC236}">
                  <a16:creationId xmlns:a16="http://schemas.microsoft.com/office/drawing/2014/main" id="{7C691736-B262-F0B3-B713-003C6B908932}"/>
                </a:ext>
              </a:extLst>
            </p:cNvPr>
            <p:cNvSpPr txBox="1">
              <a:spLocks/>
            </p:cNvSpPr>
            <p:nvPr userDrawn="1"/>
          </p:nvSpPr>
          <p:spPr>
            <a:xfrm>
              <a:off x="4737082" y="2955072"/>
              <a:ext cx="2808830" cy="1728439"/>
            </a:xfrm>
            <a:prstGeom prst="rect">
              <a:avLst/>
            </a:prstGeom>
          </p:spPr>
          <p:txBody>
            <a:bodyPr anchor="ctr"/>
            <a:lstStyle>
              <a:lvl1pPr marL="285750" indent="-285750" algn="l" defTabSz="457200" rtl="0" eaLnBrk="1" latinLnBrk="0" hangingPunct="1">
                <a:spcBef>
                  <a:spcPct val="0"/>
                </a:spcBef>
                <a:buClr>
                  <a:srgbClr val="C1B544"/>
                </a:buClr>
                <a:buFont typeface="Arial" panose="020B0604020202020204" pitchFamily="34" charset="0"/>
                <a:buChar char="•"/>
                <a:defRPr sz="1600" b="0" i="0" kern="1200" cap="none" baseline="0">
                  <a:solidFill>
                    <a:srgbClr val="343A40"/>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CA" dirty="0"/>
            </a:p>
          </p:txBody>
        </p:sp>
      </p:grpSp>
      <p:grpSp>
        <p:nvGrpSpPr>
          <p:cNvPr id="24" name="Group 23">
            <a:extLst>
              <a:ext uri="{FF2B5EF4-FFF2-40B4-BE49-F238E27FC236}">
                <a16:creationId xmlns:a16="http://schemas.microsoft.com/office/drawing/2014/main" id="{E113A1A3-0CF5-0497-4D80-C6195FE5D59D}"/>
              </a:ext>
            </a:extLst>
          </p:cNvPr>
          <p:cNvGrpSpPr/>
          <p:nvPr userDrawn="1"/>
        </p:nvGrpSpPr>
        <p:grpSpPr>
          <a:xfrm>
            <a:off x="8357064" y="2554151"/>
            <a:ext cx="3060700" cy="3033522"/>
            <a:chOff x="4611147" y="1799005"/>
            <a:chExt cx="3060700" cy="3033522"/>
          </a:xfrm>
        </p:grpSpPr>
        <p:sp>
          <p:nvSpPr>
            <p:cNvPr id="25" name="Title 1">
              <a:extLst>
                <a:ext uri="{FF2B5EF4-FFF2-40B4-BE49-F238E27FC236}">
                  <a16:creationId xmlns:a16="http://schemas.microsoft.com/office/drawing/2014/main" id="{A4977EE6-7CC1-6657-3FE9-AD8E0A671FFC}"/>
                </a:ext>
              </a:extLst>
            </p:cNvPr>
            <p:cNvSpPr txBox="1">
              <a:spLocks/>
            </p:cNvSpPr>
            <p:nvPr userDrawn="1"/>
          </p:nvSpPr>
          <p:spPr>
            <a:xfrm>
              <a:off x="4611147" y="1799005"/>
              <a:ext cx="3060700" cy="1014814"/>
            </a:xfrm>
            <a:prstGeom prst="rect">
              <a:avLst/>
            </a:prstGeom>
            <a:solidFill>
              <a:srgbClr val="3254A0"/>
            </a:solidFill>
          </p:spPr>
          <p:txBody>
            <a:bodyPr vert="horz" lIns="144000" tIns="45720" rIns="91440" bIns="216000" rtlCol="0" anchor="b" anchorCtr="0">
              <a:normAutofit/>
            </a:bodyPr>
            <a:lstStyle>
              <a:lvl1pPr algn="l" defTabSz="914400" rtl="0" eaLnBrk="1" latinLnBrk="0" hangingPunct="1">
                <a:lnSpc>
                  <a:spcPct val="90000"/>
                </a:lnSpc>
                <a:spcBef>
                  <a:spcPct val="0"/>
                </a:spcBef>
                <a:buNone/>
                <a:defRPr sz="4400" b="1" kern="1200">
                  <a:solidFill>
                    <a:srgbClr val="E19D44"/>
                  </a:solidFill>
                  <a:latin typeface="+mj-lt"/>
                  <a:ea typeface="+mj-ea"/>
                  <a:cs typeface="+mj-cs"/>
                </a:defRPr>
              </a:lvl1pPr>
            </a:lstStyle>
            <a:p>
              <a:pPr algn="ctr" rtl="0"/>
              <a:r>
                <a:rPr lang="en-CA" sz="2400" b="0" i="0" u="none" baseline="0" noProof="0" dirty="0">
                  <a:solidFill>
                    <a:schemeClr val="bg1"/>
                  </a:solidFill>
                  <a:effectLst/>
                  <a:latin typeface="CERAPRO-MEDIUM" pitchFamily="2" charset="0"/>
                  <a:ea typeface="Aptos" panose="020B0004020202020204" pitchFamily="34" charset="0"/>
                  <a:cs typeface="Times New Roman" panose="02020603050405020304" pitchFamily="18" charset="0"/>
                </a:rPr>
                <a:t>Text</a:t>
              </a:r>
              <a:endParaRPr lang="iu-Cans-CA" sz="2400" b="0" i="0" noProof="0" dirty="0">
                <a:solidFill>
                  <a:schemeClr val="bg1"/>
                </a:solidFill>
                <a:latin typeface="Euphemia" panose="020B0503040102020104" pitchFamily="34" charset="0"/>
              </a:endParaRPr>
            </a:p>
          </p:txBody>
        </p:sp>
        <p:sp>
          <p:nvSpPr>
            <p:cNvPr id="26" name="Rectangle 25">
              <a:extLst>
                <a:ext uri="{FF2B5EF4-FFF2-40B4-BE49-F238E27FC236}">
                  <a16:creationId xmlns:a16="http://schemas.microsoft.com/office/drawing/2014/main" id="{546F60DF-9660-F734-ACD4-869AD4FD048F}"/>
                </a:ext>
              </a:extLst>
            </p:cNvPr>
            <p:cNvSpPr/>
            <p:nvPr userDrawn="1"/>
          </p:nvSpPr>
          <p:spPr>
            <a:xfrm>
              <a:off x="4620394" y="2813819"/>
              <a:ext cx="3051453" cy="2018708"/>
            </a:xfrm>
            <a:prstGeom prst="rect">
              <a:avLst/>
            </a:prstGeom>
            <a:solidFill>
              <a:srgbClr val="EA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27" name="Title 1">
              <a:extLst>
                <a:ext uri="{FF2B5EF4-FFF2-40B4-BE49-F238E27FC236}">
                  <a16:creationId xmlns:a16="http://schemas.microsoft.com/office/drawing/2014/main" id="{61BAF756-3F55-7BDC-E644-E7B1110D51F5}"/>
                </a:ext>
              </a:extLst>
            </p:cNvPr>
            <p:cNvSpPr txBox="1">
              <a:spLocks/>
            </p:cNvSpPr>
            <p:nvPr userDrawn="1"/>
          </p:nvSpPr>
          <p:spPr>
            <a:xfrm>
              <a:off x="4737082" y="2955072"/>
              <a:ext cx="2808830" cy="1728439"/>
            </a:xfrm>
            <a:prstGeom prst="rect">
              <a:avLst/>
            </a:prstGeom>
          </p:spPr>
          <p:txBody>
            <a:bodyPr anchor="ctr"/>
            <a:lstStyle>
              <a:lvl1pPr marL="285750" indent="-285750" algn="l" defTabSz="457200" rtl="0" eaLnBrk="1" latinLnBrk="0" hangingPunct="1">
                <a:spcBef>
                  <a:spcPct val="0"/>
                </a:spcBef>
                <a:buClr>
                  <a:srgbClr val="C1B544"/>
                </a:buClr>
                <a:buFont typeface="Arial" panose="020B0604020202020204" pitchFamily="34" charset="0"/>
                <a:buChar char="•"/>
                <a:defRPr sz="1600" b="0" i="0" kern="1200" cap="none" baseline="0">
                  <a:solidFill>
                    <a:srgbClr val="343A40"/>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CA" dirty="0"/>
            </a:p>
          </p:txBody>
        </p:sp>
      </p:grpSp>
      <p:sp>
        <p:nvSpPr>
          <p:cNvPr id="28" name="Title 1">
            <a:extLst>
              <a:ext uri="{FF2B5EF4-FFF2-40B4-BE49-F238E27FC236}">
                <a16:creationId xmlns:a16="http://schemas.microsoft.com/office/drawing/2014/main" id="{EDFC2534-9D31-1E91-1730-5954C9537BA8}"/>
              </a:ext>
            </a:extLst>
          </p:cNvPr>
          <p:cNvSpPr>
            <a:spLocks noGrp="1"/>
          </p:cNvSpPr>
          <p:nvPr>
            <p:ph type="title"/>
          </p:nvPr>
        </p:nvSpPr>
        <p:spPr>
          <a:xfrm>
            <a:off x="1476049" y="1465328"/>
            <a:ext cx="8974701" cy="581416"/>
          </a:xfrm>
          <a:prstGeom prst="rect">
            <a:avLst/>
          </a:prstGeom>
        </p:spPr>
        <p:txBody>
          <a:bodyPr anchor="ctr"/>
          <a:lstStyle>
            <a:lvl1pPr algn="ctr">
              <a:defRPr sz="3600" b="0" i="0" cap="none" baseline="0">
                <a:solidFill>
                  <a:srgbClr val="C1B544"/>
                </a:solidFill>
                <a:latin typeface="Cera Pro"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87295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21419E1B-A1D7-8C1A-369C-00C3F3DCC260}"/>
              </a:ext>
            </a:extLst>
          </p:cNvPr>
          <p:cNvPicPr>
            <a:picLocks noChangeAspect="1"/>
          </p:cNvPicPr>
          <p:nvPr userDrawn="1"/>
        </p:nvPicPr>
        <p:blipFill>
          <a:blip r:embed="rId2"/>
          <a:stretch>
            <a:fillRect/>
          </a:stretch>
        </p:blipFill>
        <p:spPr>
          <a:xfrm>
            <a:off x="326262" y="1179871"/>
            <a:ext cx="6065527" cy="5407741"/>
          </a:xfrm>
          <a:prstGeom prst="rect">
            <a:avLst/>
          </a:prstGeom>
        </p:spPr>
      </p:pic>
      <p:sp>
        <p:nvSpPr>
          <p:cNvPr id="2" name="Rectangle 1">
            <a:extLst>
              <a:ext uri="{FF2B5EF4-FFF2-40B4-BE49-F238E27FC236}">
                <a16:creationId xmlns:a16="http://schemas.microsoft.com/office/drawing/2014/main" id="{8D88E5BA-5F88-1B1C-0E52-47FCF1637020}"/>
              </a:ext>
            </a:extLst>
          </p:cNvPr>
          <p:cNvSpPr/>
          <p:nvPr userDrawn="1"/>
        </p:nvSpPr>
        <p:spPr>
          <a:xfrm>
            <a:off x="6391788" y="1179871"/>
            <a:ext cx="5473949" cy="5407741"/>
          </a:xfrm>
          <a:prstGeom prst="rect">
            <a:avLst/>
          </a:prstGeom>
          <a:solidFill>
            <a:srgbClr val="3254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1463"/>
            <a:endParaRPr lang="en-CA" sz="3600" dirty="0">
              <a:solidFill>
                <a:schemeClr val="bg1"/>
              </a:solidFill>
              <a:latin typeface="CERAPRO-LIGHT" pitchFamily="2" charset="0"/>
              <a:cs typeface="Arial" panose="020B0604020202020204" pitchFamily="34" charset="0"/>
            </a:endParaRPr>
          </a:p>
        </p:txBody>
      </p:sp>
      <p:sp>
        <p:nvSpPr>
          <p:cNvPr id="3" name="Title 1">
            <a:extLst>
              <a:ext uri="{FF2B5EF4-FFF2-40B4-BE49-F238E27FC236}">
                <a16:creationId xmlns:a16="http://schemas.microsoft.com/office/drawing/2014/main" id="{211637BC-498C-3CA5-671B-F9435E682077}"/>
              </a:ext>
            </a:extLst>
          </p:cNvPr>
          <p:cNvSpPr>
            <a:spLocks noGrp="1"/>
          </p:cNvSpPr>
          <p:nvPr>
            <p:ph type="title"/>
          </p:nvPr>
        </p:nvSpPr>
        <p:spPr>
          <a:xfrm>
            <a:off x="6892532" y="2623656"/>
            <a:ext cx="4689867" cy="2177646"/>
          </a:xfrm>
          <a:prstGeom prst="rect">
            <a:avLst/>
          </a:prstGeom>
        </p:spPr>
        <p:txBody>
          <a:bodyPr anchor="ctr"/>
          <a:lstStyle>
            <a:lvl1pPr>
              <a:defRPr sz="3600" b="0" i="0" cap="none" baseline="0">
                <a:latin typeface="Cera Pro"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22320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FC5DC3-457A-B6F3-637D-89086054F06F}"/>
              </a:ext>
            </a:extLst>
          </p:cNvPr>
          <p:cNvPicPr>
            <a:picLocks noChangeAspect="1"/>
          </p:cNvPicPr>
          <p:nvPr userDrawn="1"/>
        </p:nvPicPr>
        <p:blipFill>
          <a:blip r:embed="rId2"/>
          <a:stretch>
            <a:fillRect/>
          </a:stretch>
        </p:blipFill>
        <p:spPr>
          <a:xfrm>
            <a:off x="-1" y="999672"/>
            <a:ext cx="7125630" cy="1193800"/>
          </a:xfrm>
          <a:prstGeom prst="rect">
            <a:avLst/>
          </a:prstGeom>
        </p:spPr>
      </p:pic>
      <p:pic>
        <p:nvPicPr>
          <p:cNvPr id="6" name="Picture 2" descr="Home page">
            <a:extLst>
              <a:ext uri="{FF2B5EF4-FFF2-40B4-BE49-F238E27FC236}">
                <a16:creationId xmlns:a16="http://schemas.microsoft.com/office/drawing/2014/main" id="{2AEF3732-7B0F-B952-5904-F84FF89454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6238" y="1037683"/>
            <a:ext cx="4537791" cy="11177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1677FD7-10FB-E9CF-F016-BC749C3EB4B2}"/>
              </a:ext>
            </a:extLst>
          </p:cNvPr>
          <p:cNvSpPr>
            <a:spLocks noGrp="1"/>
          </p:cNvSpPr>
          <p:nvPr>
            <p:ph type="title"/>
          </p:nvPr>
        </p:nvSpPr>
        <p:spPr>
          <a:xfrm>
            <a:off x="423231" y="999672"/>
            <a:ext cx="7771073" cy="1193800"/>
          </a:xfrm>
          <a:prstGeom prst="rect">
            <a:avLst/>
          </a:prstGeom>
        </p:spPr>
        <p:txBody>
          <a:bodyPr anchor="ctr"/>
          <a:lstStyle>
            <a:lvl1pPr>
              <a:defRPr sz="3400" b="0" i="0" cap="all" baseline="0">
                <a:latin typeface="Cera Pro"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2756040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64352" y="1020431"/>
            <a:ext cx="10993549" cy="1475013"/>
          </a:xfrm>
          <a:prstGeom prst="rect">
            <a:avLst/>
          </a:prstGeom>
          <a:effectLst/>
        </p:spPr>
        <p:txBody>
          <a:bodyPr anchor="b">
            <a:normAutofit/>
          </a:bodyPr>
          <a:lstStyle>
            <a:lvl1pPr>
              <a:defRPr sz="3600">
                <a:solidFill>
                  <a:schemeClr val="accent1"/>
                </a:solidFill>
                <a:latin typeface="Cera Pro" pitchFamily="2" charset="0"/>
              </a:defRPr>
            </a:lvl1pPr>
          </a:lstStyle>
          <a:p>
            <a:r>
              <a:rPr lang="en-US" dirty="0"/>
              <a:t>Click to edit Master title style</a:t>
            </a:r>
          </a:p>
        </p:txBody>
      </p:sp>
      <p:sp>
        <p:nvSpPr>
          <p:cNvPr id="3" name="Subtitle 2"/>
          <p:cNvSpPr>
            <a:spLocks noGrp="1"/>
          </p:cNvSpPr>
          <p:nvPr>
            <p:ph type="subTitle" idx="1"/>
          </p:nvPr>
        </p:nvSpPr>
        <p:spPr>
          <a:xfrm>
            <a:off x="464355" y="2495445"/>
            <a:ext cx="10993546" cy="590321"/>
          </a:xfrm>
          <a:prstGeom prst="rect">
            <a:avLst/>
          </a:prstGeo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a:prstGeom prst="rect">
            <a:avLst/>
          </a:prstGeom>
        </p:spPr>
        <p:txBody>
          <a:bodyPr/>
          <a:lstStyle>
            <a:lvl1pPr>
              <a:defRPr>
                <a:solidFill>
                  <a:schemeClr val="accent1">
                    <a:lumMod val="75000"/>
                    <a:lumOff val="25000"/>
                  </a:schemeClr>
                </a:solidFill>
              </a:defRPr>
            </a:lvl1pPr>
          </a:lstStyle>
          <a:p>
            <a:fld id="{B61BEF0D-F0BB-DE4B-95CE-6DB70DBA9567}" type="datetimeFigureOut">
              <a:rPr lang="en-US" dirty="0"/>
              <a:pPr/>
              <a:t>6/23/2025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
        <p:nvSpPr>
          <p:cNvPr id="3" name="Content Placeholder 2"/>
          <p:cNvSpPr>
            <a:spLocks noGrp="1"/>
          </p:cNvSpPr>
          <p:nvPr>
            <p:ph idx="1"/>
          </p:nvPr>
        </p:nvSpPr>
        <p:spPr>
          <a:xfrm>
            <a:off x="581192" y="2722880"/>
            <a:ext cx="11029615" cy="313591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6/23/2025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a:prstGeom prst="rect">
            <a:avLst/>
          </a:prstGeom>
        </p:spPr>
        <p:txBody>
          <a:bodyPr/>
          <a:lstStyle/>
          <a:p>
            <a:fld id="{D57F1E4F-1CFF-5643-939E-217C01CDF565}" type="slidenum">
              <a:rPr lang="en-US" dirty="0"/>
              <a:pPr/>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a:prstGeom prst="rect">
            <a:avLst/>
          </a:prstGeom>
        </p:spPr>
        <p:txBody>
          <a:bodyPr anchor="b">
            <a:normAutofit/>
          </a:bodyPr>
          <a:lstStyle>
            <a:lvl1pPr algn="l">
              <a:defRPr sz="3600" b="0" i="0" cap="all">
                <a:solidFill>
                  <a:schemeClr val="accent1"/>
                </a:solidFill>
                <a:latin typeface="CERAPRO-MEDIUM" pitchFamily="2" charset="0"/>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a:prstGeom prst="rect">
            <a:avLst/>
          </a:prstGeo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605951" y="5956137"/>
            <a:ext cx="2844799" cy="365125"/>
          </a:xfrm>
          <a:prstGeom prst="rect">
            <a:avLst/>
          </a:prstGeom>
        </p:spPr>
        <p:txBody>
          <a:bodyPr/>
          <a:lstStyle>
            <a:lvl1pPr>
              <a:defRPr>
                <a:solidFill>
                  <a:schemeClr val="accent1">
                    <a:lumMod val="75000"/>
                    <a:lumOff val="25000"/>
                  </a:schemeClr>
                </a:solidFill>
              </a:defRPr>
            </a:lvl1pPr>
          </a:lstStyle>
          <a:p>
            <a:fld id="{B61BEF0D-F0BB-DE4B-95CE-6DB70DBA9567}" type="datetimeFigureOut">
              <a:rPr lang="en-US" dirty="0"/>
              <a:pPr/>
              <a:t>6/23/2025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52510" cy="365125"/>
          </a:xfrm>
          <a:prstGeom prst="rect">
            <a:avLst/>
          </a:prstGeo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2674374"/>
            <a:ext cx="5422390" cy="3186676"/>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674374"/>
            <a:ext cx="5422392" cy="318667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05951" y="5956137"/>
            <a:ext cx="2844799" cy="365125"/>
          </a:xfrm>
          <a:prstGeom prst="rect">
            <a:avLst/>
          </a:prstGeom>
        </p:spPr>
        <p:txBody>
          <a:bodyPr/>
          <a:lstStyle/>
          <a:p>
            <a:fld id="{B61BEF0D-F0BB-DE4B-95CE-6DB70DBA9567}" type="datetimeFigureOut">
              <a:rPr lang="en-US" dirty="0"/>
              <a:pPr/>
              <a:t>6/23/2025</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58300" y="5956137"/>
            <a:ext cx="1052510" cy="365125"/>
          </a:xfrm>
          <a:prstGeom prst="rect">
            <a:avLst/>
          </a:prstGeom>
        </p:spPr>
        <p:txBody>
          <a:bodyPr/>
          <a:lstStyle/>
          <a:p>
            <a:fld id="{D57F1E4F-1CFF-5643-939E-217C01CDF565}" type="slidenum">
              <a:rPr lang="en-US" dirty="0"/>
              <a:pPr/>
              <a:t>‹#›</a:t>
            </a:fld>
            <a:endParaRPr lang="en-US" dirty="0"/>
          </a:p>
        </p:txBody>
      </p:sp>
      <p:sp>
        <p:nvSpPr>
          <p:cNvPr id="9" name="Rectangle 8">
            <a:extLst>
              <a:ext uri="{FF2B5EF4-FFF2-40B4-BE49-F238E27FC236}">
                <a16:creationId xmlns:a16="http://schemas.microsoft.com/office/drawing/2014/main" id="{5BB605F6-B793-E5D2-67A8-5ACB2F66C46D}"/>
              </a:ext>
            </a:extLst>
          </p:cNvPr>
          <p:cNvSpPr>
            <a:spLocks noChangeAspect="1"/>
          </p:cNvSpPr>
          <p:nvPr userDrawn="1"/>
        </p:nvSpPr>
        <p:spPr>
          <a:xfrm>
            <a:off x="440286" y="1152887"/>
            <a:ext cx="11309338" cy="1189298"/>
          </a:xfrm>
          <a:prstGeom prst="rect">
            <a:avLst/>
          </a:prstGeom>
          <a:solidFill>
            <a:srgbClr val="3254A0"/>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013DEBB7-147D-C610-D229-022A24768356}"/>
              </a:ext>
            </a:extLst>
          </p:cNvPr>
          <p:cNvSpPr>
            <a:spLocks noGrp="1"/>
          </p:cNvSpPr>
          <p:nvPr>
            <p:ph type="title"/>
          </p:nvPr>
        </p:nvSpPr>
        <p:spPr>
          <a:xfrm>
            <a:off x="581192" y="1240636"/>
            <a:ext cx="11029616" cy="1013800"/>
          </a:xfrm>
          <a:prstGeom prst="rect">
            <a:avLst/>
          </a:prstGeom>
        </p:spPr>
        <p:txBody>
          <a:bodyPr/>
          <a:lstStyle>
            <a:lvl1pPr>
              <a:defRPr b="0" i="0">
                <a:latin typeface="CERAPRO-MEDIUM" pitchFamily="2"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60E793-E77F-AED7-D896-671AEE3CA104}"/>
              </a:ext>
            </a:extLst>
          </p:cNvPr>
          <p:cNvSpPr/>
          <p:nvPr userDrawn="1"/>
        </p:nvSpPr>
        <p:spPr>
          <a:xfrm>
            <a:off x="-10886" y="9243"/>
            <a:ext cx="12192000" cy="989960"/>
          </a:xfrm>
          <a:prstGeom prst="rect">
            <a:avLst/>
          </a:prstGeom>
          <a:solidFill>
            <a:srgbClr val="EAECED"/>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351470"/>
            <a:ext cx="2844799"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B61BEF0D-F0BB-DE4B-95CE-6DB70DBA9567}" type="datetimeFigureOut">
              <a:rPr lang="en-US" smtClean="0"/>
              <a:pPr/>
              <a:t>6/23/2025</a:t>
            </a:fld>
            <a:endParaRPr lang="en-US" dirty="0"/>
          </a:p>
        </p:txBody>
      </p:sp>
      <p:sp>
        <p:nvSpPr>
          <p:cNvPr id="5" name="Footer Placeholder 4"/>
          <p:cNvSpPr>
            <a:spLocks noGrp="1"/>
          </p:cNvSpPr>
          <p:nvPr>
            <p:ph type="ftr" sz="quarter" idx="3"/>
          </p:nvPr>
        </p:nvSpPr>
        <p:spPr>
          <a:xfrm>
            <a:off x="581192" y="6347144"/>
            <a:ext cx="6917210" cy="365125"/>
          </a:xfrm>
          <a:prstGeom prst="rect">
            <a:avLst/>
          </a:prstGeom>
        </p:spPr>
        <p:txBody>
          <a:bodyPr vert="horz" lIns="91440" tIns="45720" rIns="91440" bIns="45720" rtlCol="0" anchor="ctr"/>
          <a:lstStyle>
            <a:lvl1pPr algn="l">
              <a:defRPr sz="900" b="0" i="0" cap="all">
                <a:solidFill>
                  <a:schemeClr val="accent2"/>
                </a:solidFill>
                <a:latin typeface="CERAPRO-MEDIUM" pitchFamily="2" charset="0"/>
              </a:defRPr>
            </a:lvl1pPr>
          </a:lstStyle>
          <a:p>
            <a:endParaRPr lang="en-US" dirty="0"/>
          </a:p>
        </p:txBody>
      </p:sp>
      <p:sp>
        <p:nvSpPr>
          <p:cNvPr id="6" name="Slide Number Placeholder 5"/>
          <p:cNvSpPr>
            <a:spLocks noGrp="1"/>
          </p:cNvSpPr>
          <p:nvPr>
            <p:ph type="sldNum" sz="quarter" idx="4"/>
          </p:nvPr>
        </p:nvSpPr>
        <p:spPr>
          <a:xfrm>
            <a:off x="10558300" y="6351470"/>
            <a:ext cx="1052510" cy="365125"/>
          </a:xfrm>
          <a:prstGeom prst="rect">
            <a:avLst/>
          </a:prstGeom>
        </p:spPr>
        <p:txBody>
          <a:bodyPr vert="horz" lIns="91440" tIns="45720" rIns="91440" bIns="45720" rtlCol="0" anchor="ctr"/>
          <a:lstStyle>
            <a:lvl1pPr algn="r">
              <a:defRPr sz="900" b="0" i="0">
                <a:solidFill>
                  <a:schemeClr val="accent2"/>
                </a:solidFill>
                <a:latin typeface="CERAPRO-MEDIUM" pitchFamily="2" charset="0"/>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1443390-59D3-7191-DB81-B2DB91D8F9E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80234" y="250031"/>
            <a:ext cx="2257548" cy="540268"/>
          </a:xfrm>
          <a:prstGeom prst="rect">
            <a:avLst/>
          </a:prstGeom>
        </p:spPr>
      </p:pic>
      <p:pic>
        <p:nvPicPr>
          <p:cNvPr id="15" name="Picture 14">
            <a:extLst>
              <a:ext uri="{FF2B5EF4-FFF2-40B4-BE49-F238E27FC236}">
                <a16:creationId xmlns:a16="http://schemas.microsoft.com/office/drawing/2014/main" id="{DFACB4D8-12B2-B0FC-F05D-DA3FF41525A9}"/>
              </a:ext>
            </a:extLst>
          </p:cNvPr>
          <p:cNvPicPr>
            <a:picLocks noChangeAspect="1"/>
          </p:cNvPicPr>
          <p:nvPr userDrawn="1"/>
        </p:nvPicPr>
        <p:blipFill>
          <a:blip r:embed="rId19"/>
          <a:srcRect/>
          <a:stretch/>
        </p:blipFill>
        <p:spPr>
          <a:xfrm>
            <a:off x="9544432" y="0"/>
            <a:ext cx="2647567" cy="98996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54" r:id="rId2"/>
    <p:sldLayoutId id="2147483661" r:id="rId3"/>
    <p:sldLayoutId id="2147483662" r:id="rId4"/>
    <p:sldLayoutId id="2147483663" r:id="rId5"/>
    <p:sldLayoutId id="2147483649" r:id="rId6"/>
    <p:sldLayoutId id="2147483650" r:id="rId7"/>
    <p:sldLayoutId id="2147483651" r:id="rId8"/>
    <p:sldLayoutId id="2147483652" r:id="rId9"/>
    <p:sldLayoutId id="2147483653" r:id="rId10"/>
    <p:sldLayoutId id="2147483655" r:id="rId11"/>
    <p:sldLayoutId id="2147483656" r:id="rId12"/>
    <p:sldLayoutId id="2147483657" r:id="rId13"/>
    <p:sldLayoutId id="2147483658" r:id="rId14"/>
    <p:sldLayoutId id="2147483659" r:id="rId15"/>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C1B544"/>
        </a:buClr>
        <a:buSzPct val="100000"/>
        <a:buFont typeface="Arial" panose="020B0604020202020204" pitchFamily="34" charset="0"/>
        <a:buChar char="•"/>
        <a:defRPr sz="1800" b="1" kern="1200">
          <a:solidFill>
            <a:schemeClr val="tx2"/>
          </a:solidFill>
          <a:latin typeface="Cera Pro" pitchFamily="2" charset="0"/>
          <a:ea typeface="+mn-ea"/>
          <a:cs typeface="+mn-cs"/>
        </a:defRPr>
      </a:lvl1pPr>
      <a:lvl2pPr marL="630000" indent="-306000" algn="l" defTabSz="457200" rtl="0" eaLnBrk="1" latinLnBrk="0" hangingPunct="1">
        <a:spcBef>
          <a:spcPct val="20000"/>
        </a:spcBef>
        <a:spcAft>
          <a:spcPts val="600"/>
        </a:spcAft>
        <a:buClr>
          <a:srgbClr val="C1B544"/>
        </a:buClr>
        <a:buSzPct val="100000"/>
        <a:buFont typeface="Arial" panose="020B0604020202020204" pitchFamily="34" charset="0"/>
        <a:buChar char="•"/>
        <a:defRPr sz="1600" kern="1200">
          <a:solidFill>
            <a:srgbClr val="3254A0"/>
          </a:solidFill>
          <a:latin typeface="Cera Pro" pitchFamily="2" charset="0"/>
          <a:ea typeface="+mn-ea"/>
          <a:cs typeface="+mn-cs"/>
        </a:defRPr>
      </a:lvl2pPr>
      <a:lvl3pPr marL="900000" indent="-270000" algn="l" defTabSz="457200" rtl="0" eaLnBrk="1" latinLnBrk="0" hangingPunct="1">
        <a:spcBef>
          <a:spcPct val="20000"/>
        </a:spcBef>
        <a:spcAft>
          <a:spcPts val="600"/>
        </a:spcAft>
        <a:buClr>
          <a:srgbClr val="C1B544"/>
        </a:buClr>
        <a:buSzPct val="100000"/>
        <a:buFont typeface="Arial" panose="020B0604020202020204" pitchFamily="34" charset="0"/>
        <a:buChar char="•"/>
        <a:defRPr sz="1400" kern="1200">
          <a:solidFill>
            <a:srgbClr val="C1B544"/>
          </a:solidFill>
          <a:latin typeface="Cera Pro" pitchFamily="2" charset="0"/>
          <a:ea typeface="+mn-ea"/>
          <a:cs typeface="+mn-cs"/>
        </a:defRPr>
      </a:lvl3pPr>
      <a:lvl4pPr marL="1242000" indent="-234000" algn="l" defTabSz="457200" rtl="0" eaLnBrk="1" latinLnBrk="0" hangingPunct="1">
        <a:spcBef>
          <a:spcPct val="20000"/>
        </a:spcBef>
        <a:spcAft>
          <a:spcPts val="600"/>
        </a:spcAft>
        <a:buClr>
          <a:srgbClr val="C1B544"/>
        </a:buClr>
        <a:buSzPct val="100000"/>
        <a:buFont typeface="Arial" panose="020B0604020202020204" pitchFamily="34" charset="0"/>
        <a:buChar char="•"/>
        <a:defRPr sz="1200" kern="1200">
          <a:solidFill>
            <a:srgbClr val="3D3D3D"/>
          </a:solidFill>
          <a:latin typeface="Cera Pro" pitchFamily="2" charset="0"/>
          <a:ea typeface="+mn-ea"/>
          <a:cs typeface="+mn-cs"/>
        </a:defRPr>
      </a:lvl4pPr>
      <a:lvl5pPr marL="1602000" indent="-234000" algn="l" defTabSz="457200" rtl="0" eaLnBrk="1" latinLnBrk="0" hangingPunct="1">
        <a:spcBef>
          <a:spcPct val="20000"/>
        </a:spcBef>
        <a:spcAft>
          <a:spcPts val="600"/>
        </a:spcAft>
        <a:buClr>
          <a:srgbClr val="C1B544"/>
        </a:buClr>
        <a:buSzPct val="100000"/>
        <a:buFont typeface="Arial" panose="020B0604020202020204" pitchFamily="34" charset="0"/>
        <a:buChar char="•"/>
        <a:defRPr sz="1200" kern="1200">
          <a:solidFill>
            <a:srgbClr val="3D3D3D"/>
          </a:solidFill>
          <a:latin typeface="Cera Pro" pitchFamily="2"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uqaqatigiinniq.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can01.safelinks.protection.outlook.com/?url=https%3A%2F%2Fwww.nunavutlegislation.ca%2Fen%2Fconsolidated-law%2Flegal-profession-act-official-consolidation&amp;data=05%7C02%7Cjsmith9%40gov.nu.ca%7C4fa7ba91c24b4a070d4408ddb0263de8%7C72ebbe777a8049bd8767a19d08ab746c%7C0%7C0%7C638860400856578667%7CUnknown%7CTWFpbGZsb3d8eyJFbXB0eU1hcGkiOnRydWUsIlYiOiIwLjAuMDAwMCIsIlAiOiJXaW4zMiIsIkFOIjoiTWFpbCIsIldUIjoyfQ%3D%3D%7C0%7C%7C%7C&amp;sdata=qr%2BzB76oXuWLb6ko%2B2mmyIoaBPonWkrnjWpPAPR%2BhXM%3D&amp;reserved=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flying a kite over a rocky hill&#10;&#10;AI-generated content may be incorrect.">
            <a:extLst>
              <a:ext uri="{FF2B5EF4-FFF2-40B4-BE49-F238E27FC236}">
                <a16:creationId xmlns:a16="http://schemas.microsoft.com/office/drawing/2014/main" id="{85F96C03-5CDF-E784-DD46-2A0C9ECAD6D0}"/>
              </a:ext>
            </a:extLst>
          </p:cNvPr>
          <p:cNvPicPr>
            <a:picLocks noChangeAspect="1"/>
          </p:cNvPicPr>
          <p:nvPr/>
        </p:nvPicPr>
        <p:blipFill>
          <a:blip r:embed="rId2"/>
          <a:stretch>
            <a:fillRect/>
          </a:stretch>
        </p:blipFill>
        <p:spPr>
          <a:xfrm>
            <a:off x="0" y="21772"/>
            <a:ext cx="12192000" cy="6858000"/>
          </a:xfrm>
          <a:prstGeom prst="rect">
            <a:avLst/>
          </a:prstGeom>
        </p:spPr>
      </p:pic>
      <p:pic>
        <p:nvPicPr>
          <p:cNvPr id="6" name="Graphic 5">
            <a:extLst>
              <a:ext uri="{FF2B5EF4-FFF2-40B4-BE49-F238E27FC236}">
                <a16:creationId xmlns:a16="http://schemas.microsoft.com/office/drawing/2014/main" id="{6C10C352-AB6E-06D1-B6BB-4ED5730548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746" y="317654"/>
            <a:ext cx="3304721" cy="790873"/>
          </a:xfrm>
          <a:prstGeom prst="rect">
            <a:avLst/>
          </a:prstGeom>
        </p:spPr>
      </p:pic>
      <p:sp>
        <p:nvSpPr>
          <p:cNvPr id="7" name="TextBox 6">
            <a:extLst>
              <a:ext uri="{FF2B5EF4-FFF2-40B4-BE49-F238E27FC236}">
                <a16:creationId xmlns:a16="http://schemas.microsoft.com/office/drawing/2014/main" id="{AA19F6AE-6829-20F4-BC63-120DA06394F0}"/>
              </a:ext>
            </a:extLst>
          </p:cNvPr>
          <p:cNvSpPr txBox="1"/>
          <p:nvPr/>
        </p:nvSpPr>
        <p:spPr>
          <a:xfrm>
            <a:off x="400802" y="3589625"/>
            <a:ext cx="5994400" cy="1384995"/>
          </a:xfrm>
          <a:prstGeom prst="rect">
            <a:avLst/>
          </a:prstGeom>
          <a:noFill/>
        </p:spPr>
        <p:txBody>
          <a:bodyPr wrap="square" rtlCol="0">
            <a:spAutoFit/>
          </a:bodyPr>
          <a:lstStyle/>
          <a:p>
            <a:r>
              <a:rPr lang="en-CA" sz="4800" dirty="0">
                <a:solidFill>
                  <a:schemeClr val="bg1"/>
                </a:solidFill>
                <a:latin typeface="Cera Pro" pitchFamily="2" charset="0"/>
                <a:cs typeface="Arial" panose="020B0604020202020204" pitchFamily="34" charset="0"/>
              </a:rPr>
              <a:t>2024-25 </a:t>
            </a:r>
            <a:r>
              <a:rPr lang="en-CA" sz="4800" u="sng" dirty="0">
                <a:solidFill>
                  <a:schemeClr val="bg1"/>
                </a:solidFill>
                <a:latin typeface="Cera Pro" pitchFamily="2" charset="0"/>
                <a:cs typeface="Arial" panose="020B0604020202020204" pitchFamily="34" charset="0"/>
              </a:rPr>
              <a:t>AGM</a:t>
            </a:r>
            <a:br>
              <a:rPr lang="en-CA" sz="3600" u="sng" dirty="0">
                <a:solidFill>
                  <a:srgbClr val="FFFFFF"/>
                </a:solidFill>
                <a:latin typeface="Cera Pro" pitchFamily="2" charset="0"/>
                <a:cs typeface="Arial" panose="020B0604020202020204" pitchFamily="34" charset="0"/>
              </a:rPr>
            </a:br>
            <a:r>
              <a:rPr lang="en-CA" sz="3600" dirty="0">
                <a:solidFill>
                  <a:srgbClr val="C1B544"/>
                </a:solidFill>
                <a:latin typeface="Cera Pro" pitchFamily="2" charset="0"/>
                <a:cs typeface="Arial" panose="020B0604020202020204" pitchFamily="34" charset="0"/>
              </a:rPr>
              <a:t>President’s Report</a:t>
            </a:r>
            <a:endParaRPr lang="en-US" sz="3600" dirty="0">
              <a:solidFill>
                <a:srgbClr val="C1B544"/>
              </a:solidFill>
              <a:latin typeface="Cera Pro" pitchFamily="2" charset="0"/>
            </a:endParaRPr>
          </a:p>
        </p:txBody>
      </p:sp>
    </p:spTree>
    <p:extLst>
      <p:ext uri="{BB962C8B-B14F-4D97-AF65-F5344CB8AC3E}">
        <p14:creationId xmlns:p14="http://schemas.microsoft.com/office/powerpoint/2010/main" val="110169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10297-B2F4-3DCC-6A42-6FDFA13D3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B8D06-EBBE-7047-9F87-D7B6F05CBE66}"/>
              </a:ext>
            </a:extLst>
          </p:cNvPr>
          <p:cNvSpPr>
            <a:spLocks noGrp="1"/>
          </p:cNvSpPr>
          <p:nvPr>
            <p:ph type="title"/>
          </p:nvPr>
        </p:nvSpPr>
        <p:spPr>
          <a:xfrm>
            <a:off x="423230" y="1173392"/>
            <a:ext cx="3248817" cy="2362764"/>
          </a:xfrm>
        </p:spPr>
        <p:txBody>
          <a:bodyPr/>
          <a:lstStyle/>
          <a:p>
            <a:pPr marL="9525"/>
            <a:r>
              <a:rPr lang="en-US" sz="3400" dirty="0">
                <a:solidFill>
                  <a:schemeClr val="bg1"/>
                </a:solidFill>
                <a:latin typeface="CERAPRO-LIGHT" pitchFamily="2" charset="0"/>
                <a:cs typeface="Arial" panose="020B0604020202020204" pitchFamily="34" charset="0"/>
              </a:rPr>
              <a:t>2023-2024 AGM</a:t>
            </a:r>
            <a:br>
              <a:rPr lang="en-US" sz="3400" dirty="0">
                <a:solidFill>
                  <a:schemeClr val="bg1"/>
                </a:solidFill>
                <a:latin typeface="CERAPRO-LIGHT" pitchFamily="2" charset="0"/>
                <a:cs typeface="Arial" panose="020B0604020202020204" pitchFamily="34" charset="0"/>
              </a:rPr>
            </a:br>
            <a:r>
              <a:rPr lang="en-US" sz="3400" dirty="0">
                <a:solidFill>
                  <a:schemeClr val="bg1"/>
                </a:solidFill>
                <a:latin typeface="CERAPRO-LIGHT" pitchFamily="2" charset="0"/>
                <a:cs typeface="Arial" panose="020B0604020202020204" pitchFamily="34" charset="0"/>
              </a:rPr>
              <a:t>Carry-Over</a:t>
            </a:r>
          </a:p>
        </p:txBody>
      </p:sp>
      <p:sp>
        <p:nvSpPr>
          <p:cNvPr id="5" name="TextBox 4">
            <a:extLst>
              <a:ext uri="{FF2B5EF4-FFF2-40B4-BE49-F238E27FC236}">
                <a16:creationId xmlns:a16="http://schemas.microsoft.com/office/drawing/2014/main" id="{88F6F838-97E3-3645-9E3C-5AF900B4A124}"/>
              </a:ext>
            </a:extLst>
          </p:cNvPr>
          <p:cNvSpPr txBox="1"/>
          <p:nvPr/>
        </p:nvSpPr>
        <p:spPr>
          <a:xfrm>
            <a:off x="3983915" y="1524996"/>
            <a:ext cx="6208568" cy="461665"/>
          </a:xfrm>
          <a:prstGeom prst="rect">
            <a:avLst/>
          </a:prstGeom>
          <a:noFill/>
        </p:spPr>
        <p:txBody>
          <a:bodyPr wrap="square">
            <a:spAutoFit/>
          </a:bodyPr>
          <a:lstStyle/>
          <a:p>
            <a:r>
              <a:rPr lang="en-CA" sz="2400" b="1" dirty="0">
                <a:solidFill>
                  <a:srgbClr val="C1B544"/>
                </a:solidFill>
                <a:latin typeface="CERAPRO-MEDIUM" pitchFamily="2" charset="0"/>
              </a:rPr>
              <a:t>Member Directory &amp; Referral Service</a:t>
            </a:r>
          </a:p>
        </p:txBody>
      </p:sp>
      <p:sp>
        <p:nvSpPr>
          <p:cNvPr id="6" name="TextBox 5">
            <a:extLst>
              <a:ext uri="{FF2B5EF4-FFF2-40B4-BE49-F238E27FC236}">
                <a16:creationId xmlns:a16="http://schemas.microsoft.com/office/drawing/2014/main" id="{F0AA0518-4EBA-4949-1727-FAA76722E4BC}"/>
              </a:ext>
            </a:extLst>
          </p:cNvPr>
          <p:cNvSpPr txBox="1"/>
          <p:nvPr/>
        </p:nvSpPr>
        <p:spPr>
          <a:xfrm>
            <a:off x="4030376" y="2225095"/>
            <a:ext cx="7614942" cy="2862322"/>
          </a:xfrm>
          <a:prstGeom prst="rect">
            <a:avLst/>
          </a:prstGeom>
          <a:noFill/>
        </p:spPr>
        <p:txBody>
          <a:bodyPr wrap="square">
            <a:spAutoFit/>
          </a:bodyPr>
          <a:lstStyle/>
          <a:p>
            <a:r>
              <a:rPr lang="en-CA" dirty="0">
                <a:latin typeface="Cera Pro"/>
              </a:rPr>
              <a:t>Member motion from 2024 AGM for the Executive to develop a referral service with information about membership status in other jurisdictions.</a:t>
            </a:r>
          </a:p>
          <a:p>
            <a:pPr marL="285750" indent="-285750">
              <a:buFont typeface="Arial" panose="020B0604020202020204" pitchFamily="34" charset="0"/>
              <a:buChar char="•"/>
            </a:pPr>
            <a:r>
              <a:rPr lang="en-CA" dirty="0">
                <a:latin typeface="Cera Pro"/>
              </a:rPr>
              <a:t>Discussions within Executive about how to implement.</a:t>
            </a:r>
          </a:p>
          <a:p>
            <a:pPr marL="742950" lvl="1" indent="-285750">
              <a:buFont typeface="Arial" panose="020B0604020202020204" pitchFamily="34" charset="0"/>
              <a:buChar char="•"/>
            </a:pPr>
            <a:r>
              <a:rPr lang="en-CA" dirty="0">
                <a:latin typeface="Cera Pro"/>
              </a:rPr>
              <a:t>Concerns: reliance on self-declaration of status, discipline actions in other jurisdictions not being reported &amp; ability to keep up-to-date.</a:t>
            </a:r>
          </a:p>
          <a:p>
            <a:pPr marL="285750" indent="-285750">
              <a:buFont typeface="Arial" panose="020B0604020202020204" pitchFamily="34" charset="0"/>
              <a:buChar char="•"/>
            </a:pPr>
            <a:endParaRPr lang="en-CA" dirty="0">
              <a:latin typeface="Cera Pro"/>
            </a:endParaRPr>
          </a:p>
          <a:p>
            <a:pPr marL="285750" indent="-285750">
              <a:buFont typeface="Arial" panose="020B0604020202020204" pitchFamily="34" charset="0"/>
              <a:buChar char="•"/>
            </a:pPr>
            <a:r>
              <a:rPr lang="en-CA" dirty="0">
                <a:latin typeface="Cera Pro"/>
              </a:rPr>
              <a:t>New website to launch – possible to make changes. </a:t>
            </a:r>
          </a:p>
          <a:p>
            <a:endParaRPr lang="en-CA" dirty="0">
              <a:latin typeface="Cera Pro"/>
            </a:endParaRPr>
          </a:p>
          <a:p>
            <a:pPr marL="285750" indent="-285750">
              <a:buFont typeface="Arial" panose="020B0604020202020204" pitchFamily="34" charset="0"/>
              <a:buChar char="•"/>
            </a:pPr>
            <a:r>
              <a:rPr lang="en-CA" dirty="0">
                <a:latin typeface="Cera Pro"/>
              </a:rPr>
              <a:t>Working towards a funded pro-bono or low-fee legal advice session.</a:t>
            </a:r>
          </a:p>
          <a:p>
            <a:pPr marL="742950" lvl="1" indent="-285750">
              <a:buFont typeface="Arial" panose="020B0604020202020204" pitchFamily="34" charset="0"/>
              <a:buChar char="•"/>
            </a:pPr>
            <a:r>
              <a:rPr lang="en-CA" dirty="0">
                <a:latin typeface="Cera Pro"/>
              </a:rPr>
              <a:t>Survey will be coming soon!</a:t>
            </a:r>
          </a:p>
        </p:txBody>
      </p:sp>
    </p:spTree>
    <p:extLst>
      <p:ext uri="{BB962C8B-B14F-4D97-AF65-F5344CB8AC3E}">
        <p14:creationId xmlns:p14="http://schemas.microsoft.com/office/powerpoint/2010/main" val="345166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ACE41-6251-D77F-2629-DF7C9AD7C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6655B-9380-0562-80AB-A03D1B10B95F}"/>
              </a:ext>
            </a:extLst>
          </p:cNvPr>
          <p:cNvSpPr txBox="1">
            <a:spLocks/>
          </p:cNvSpPr>
          <p:nvPr/>
        </p:nvSpPr>
        <p:spPr>
          <a:xfrm>
            <a:off x="0" y="923925"/>
            <a:ext cx="12192000" cy="5934075"/>
          </a:xfrm>
          <a:prstGeom prst="rect">
            <a:avLst/>
          </a:prstGeom>
          <a:solidFill>
            <a:srgbClr val="3254A0"/>
          </a:solidFill>
        </p:spPr>
        <p:txBody>
          <a:bodyPr anchor="ctr">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6600" dirty="0">
                <a:solidFill>
                  <a:srgbClr val="C1B544"/>
                </a:solidFill>
                <a:latin typeface="Cera Pro" pitchFamily="2" charset="0"/>
              </a:rPr>
              <a:t>Questions? </a:t>
            </a:r>
          </a:p>
        </p:txBody>
      </p:sp>
      <p:pic>
        <p:nvPicPr>
          <p:cNvPr id="3" name="Picture 2" descr="A close-up of a design&#10;&#10;AI-generated content may be incorrect.">
            <a:extLst>
              <a:ext uri="{FF2B5EF4-FFF2-40B4-BE49-F238E27FC236}">
                <a16:creationId xmlns:a16="http://schemas.microsoft.com/office/drawing/2014/main" id="{C61A1440-CA54-3F06-57E0-C8621C4A352E}"/>
              </a:ext>
            </a:extLst>
          </p:cNvPr>
          <p:cNvPicPr>
            <a:picLocks noChangeAspect="1"/>
          </p:cNvPicPr>
          <p:nvPr/>
        </p:nvPicPr>
        <p:blipFill>
          <a:blip r:embed="rId2"/>
          <a:srcRect r="30845"/>
          <a:stretch/>
        </p:blipFill>
        <p:spPr>
          <a:xfrm rot="5400000">
            <a:off x="638037" y="4581061"/>
            <a:ext cx="1378879" cy="3175000"/>
          </a:xfrm>
          <a:prstGeom prst="rect">
            <a:avLst/>
          </a:prstGeom>
        </p:spPr>
      </p:pic>
    </p:spTree>
    <p:extLst>
      <p:ext uri="{BB962C8B-B14F-4D97-AF65-F5344CB8AC3E}">
        <p14:creationId xmlns:p14="http://schemas.microsoft.com/office/powerpoint/2010/main" val="17734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26F612-893F-21D2-2CB3-FF9AE469D379}"/>
              </a:ext>
            </a:extLst>
          </p:cNvPr>
          <p:cNvSpPr txBox="1"/>
          <p:nvPr/>
        </p:nvSpPr>
        <p:spPr>
          <a:xfrm>
            <a:off x="3974080" y="1524996"/>
            <a:ext cx="6208568" cy="461665"/>
          </a:xfrm>
          <a:prstGeom prst="rect">
            <a:avLst/>
          </a:prstGeom>
          <a:noFill/>
        </p:spPr>
        <p:txBody>
          <a:bodyPr wrap="square">
            <a:spAutoFit/>
          </a:bodyPr>
          <a:lstStyle/>
          <a:p>
            <a:r>
              <a:rPr lang="en-US" sz="2400" b="1" dirty="0">
                <a:solidFill>
                  <a:srgbClr val="C1B544"/>
                </a:solidFill>
                <a:latin typeface="Arial" panose="020B0604020202020204" pitchFamily="34" charset="0"/>
                <a:cs typeface="Arial" panose="020B0604020202020204" pitchFamily="34" charset="0"/>
              </a:rPr>
              <a:t>Community-Based Work</a:t>
            </a:r>
          </a:p>
        </p:txBody>
      </p:sp>
      <p:sp>
        <p:nvSpPr>
          <p:cNvPr id="5" name="TextBox 4">
            <a:extLst>
              <a:ext uri="{FF2B5EF4-FFF2-40B4-BE49-F238E27FC236}">
                <a16:creationId xmlns:a16="http://schemas.microsoft.com/office/drawing/2014/main" id="{283DF115-5DF8-BE42-C914-66A6EA428169}"/>
              </a:ext>
            </a:extLst>
          </p:cNvPr>
          <p:cNvSpPr txBox="1"/>
          <p:nvPr/>
        </p:nvSpPr>
        <p:spPr>
          <a:xfrm>
            <a:off x="3974080" y="2369060"/>
            <a:ext cx="7614942" cy="923330"/>
          </a:xfrm>
          <a:prstGeom prst="rect">
            <a:avLst/>
          </a:prstGeom>
          <a:noFill/>
        </p:spPr>
        <p:txBody>
          <a:bodyPr wrap="square">
            <a:spAutoFit/>
          </a:bodyPr>
          <a:lstStyle/>
          <a:p>
            <a:pPr marL="285750" indent="-285750">
              <a:buClr>
                <a:srgbClr val="C1B544"/>
              </a:buClr>
              <a:buFont typeface="Arial" panose="020B0604020202020204" pitchFamily="34" charset="0"/>
              <a:buChar char="•"/>
            </a:pPr>
            <a:r>
              <a:rPr lang="en-US" dirty="0">
                <a:latin typeface="Cera Pro" pitchFamily="2" charset="0"/>
              </a:rPr>
              <a:t>Launch of the designated access to justice website (funded by the Government of Nunavut): </a:t>
            </a:r>
            <a:r>
              <a:rPr lang="en-US" dirty="0">
                <a:solidFill>
                  <a:srgbClr val="3254A0"/>
                </a:solidFill>
                <a:latin typeface="Cera Pro" pitchFamily="2" charset="0"/>
                <a:hlinkClick r:id="rId3">
                  <a:extLst>
                    <a:ext uri="{A12FA001-AC4F-418D-AE19-62706E023703}">
                      <ahyp:hlinkClr xmlns:ahyp="http://schemas.microsoft.com/office/drawing/2018/hyperlinkcolor" val="tx"/>
                    </a:ext>
                  </a:extLst>
                </a:hlinkClick>
              </a:rPr>
              <a:t>https://www.uqaqatigiinniq.ca/</a:t>
            </a:r>
            <a:endParaRPr lang="en-US" dirty="0">
              <a:solidFill>
                <a:srgbClr val="3254A0"/>
              </a:solidFill>
              <a:latin typeface="Cera Pro" pitchFamily="2" charset="0"/>
            </a:endParaRPr>
          </a:p>
          <a:p>
            <a:pPr>
              <a:buClr>
                <a:srgbClr val="C1B544"/>
              </a:buClr>
            </a:pPr>
            <a:r>
              <a:rPr lang="en-US" dirty="0">
                <a:solidFill>
                  <a:srgbClr val="3D3D3D"/>
                </a:solidFill>
                <a:latin typeface="Cera Pro" pitchFamily="2" charset="0"/>
              </a:rPr>
              <a:t> </a:t>
            </a:r>
          </a:p>
        </p:txBody>
      </p:sp>
      <p:sp>
        <p:nvSpPr>
          <p:cNvPr id="8" name="Title 1">
            <a:extLst>
              <a:ext uri="{FF2B5EF4-FFF2-40B4-BE49-F238E27FC236}">
                <a16:creationId xmlns:a16="http://schemas.microsoft.com/office/drawing/2014/main" id="{93A2CE21-E031-11FC-C1A4-C91555E6F394}"/>
              </a:ext>
            </a:extLst>
          </p:cNvPr>
          <p:cNvSpPr>
            <a:spLocks noGrp="1"/>
          </p:cNvSpPr>
          <p:nvPr>
            <p:ph type="title"/>
          </p:nvPr>
        </p:nvSpPr>
        <p:spPr>
          <a:xfrm>
            <a:off x="373223" y="1173391"/>
            <a:ext cx="3248817" cy="2391339"/>
          </a:xfrm>
        </p:spPr>
        <p:txBody>
          <a:bodyPr/>
          <a:lstStyle/>
          <a:p>
            <a:pPr marL="9525"/>
            <a:r>
              <a:rPr lang="en-US" sz="3400" dirty="0">
                <a:solidFill>
                  <a:schemeClr val="bg1"/>
                </a:solidFill>
                <a:latin typeface="CERAPRO-LIGHT" pitchFamily="2" charset="0"/>
                <a:cs typeface="Arial" panose="020B0604020202020204" pitchFamily="34" charset="0"/>
              </a:rPr>
              <a:t>2024-2025 Projects</a:t>
            </a:r>
          </a:p>
        </p:txBody>
      </p:sp>
      <p:pic>
        <p:nvPicPr>
          <p:cNvPr id="7" name="Picture 6">
            <a:extLst>
              <a:ext uri="{FF2B5EF4-FFF2-40B4-BE49-F238E27FC236}">
                <a16:creationId xmlns:a16="http://schemas.microsoft.com/office/drawing/2014/main" id="{5A2A0303-F89D-F8E7-FEEE-9367F6F9F62E}"/>
              </a:ext>
            </a:extLst>
          </p:cNvPr>
          <p:cNvPicPr>
            <a:picLocks noChangeAspect="1"/>
          </p:cNvPicPr>
          <p:nvPr/>
        </p:nvPicPr>
        <p:blipFill>
          <a:blip r:embed="rId4"/>
          <a:srcRect l="4010" t="2277" r="52995" b="7937"/>
          <a:stretch>
            <a:fillRect/>
          </a:stretch>
        </p:blipFill>
        <p:spPr>
          <a:xfrm>
            <a:off x="5006564" y="3204926"/>
            <a:ext cx="5241957" cy="3078754"/>
          </a:xfrm>
          <a:prstGeom prst="rect">
            <a:avLst/>
          </a:prstGeom>
        </p:spPr>
      </p:pic>
    </p:spTree>
    <p:extLst>
      <p:ext uri="{BB962C8B-B14F-4D97-AF65-F5344CB8AC3E}">
        <p14:creationId xmlns:p14="http://schemas.microsoft.com/office/powerpoint/2010/main" val="2957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584B4-9AB9-1033-86B6-EFE1EA6E7F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822B2FF-2BF0-7D8E-9E19-DB027EF0518B}"/>
              </a:ext>
            </a:extLst>
          </p:cNvPr>
          <p:cNvSpPr txBox="1"/>
          <p:nvPr/>
        </p:nvSpPr>
        <p:spPr>
          <a:xfrm>
            <a:off x="3974080" y="1524996"/>
            <a:ext cx="6208568" cy="461665"/>
          </a:xfrm>
          <a:prstGeom prst="rect">
            <a:avLst/>
          </a:prstGeom>
          <a:noFill/>
        </p:spPr>
        <p:txBody>
          <a:bodyPr wrap="square">
            <a:spAutoFit/>
          </a:bodyPr>
          <a:lstStyle/>
          <a:p>
            <a:r>
              <a:rPr lang="en-US" sz="2400" b="1" dirty="0">
                <a:solidFill>
                  <a:srgbClr val="C1B544"/>
                </a:solidFill>
                <a:latin typeface="Arial" panose="020B0604020202020204" pitchFamily="34" charset="0"/>
                <a:cs typeface="Arial" panose="020B0604020202020204" pitchFamily="34" charset="0"/>
              </a:rPr>
              <a:t>Community-Based Work</a:t>
            </a:r>
          </a:p>
        </p:txBody>
      </p:sp>
      <p:sp>
        <p:nvSpPr>
          <p:cNvPr id="5" name="TextBox 4">
            <a:extLst>
              <a:ext uri="{FF2B5EF4-FFF2-40B4-BE49-F238E27FC236}">
                <a16:creationId xmlns:a16="http://schemas.microsoft.com/office/drawing/2014/main" id="{3DC1AAFF-E30F-1D91-4BFF-09A70BB2CFBA}"/>
              </a:ext>
            </a:extLst>
          </p:cNvPr>
          <p:cNvSpPr txBox="1"/>
          <p:nvPr/>
        </p:nvSpPr>
        <p:spPr>
          <a:xfrm>
            <a:off x="3974080" y="2369060"/>
            <a:ext cx="7614942" cy="2585323"/>
          </a:xfrm>
          <a:prstGeom prst="rect">
            <a:avLst/>
          </a:prstGeom>
          <a:noFill/>
        </p:spPr>
        <p:txBody>
          <a:bodyPr wrap="square">
            <a:spAutoFit/>
          </a:bodyPr>
          <a:lstStyle/>
          <a:p>
            <a:pPr marL="285750" indent="-285750">
              <a:buClr>
                <a:srgbClr val="C1B544"/>
              </a:buClr>
              <a:buFont typeface="Arial" panose="020B0604020202020204" pitchFamily="34" charset="0"/>
              <a:buChar char="•"/>
            </a:pPr>
            <a:r>
              <a:rPr lang="en-US" dirty="0">
                <a:latin typeface="Cera Pro" pitchFamily="2" charset="0"/>
              </a:rPr>
              <a:t>Access to Justice community-visit program funded by the Government of Nunavut and the Government of Canada – gender-based violence &amp; prevention of harassment in the workplace.</a:t>
            </a:r>
            <a:br>
              <a:rPr lang="en-US" dirty="0">
                <a:latin typeface="Cera Pro" pitchFamily="2" charset="0"/>
              </a:rPr>
            </a:br>
            <a:endParaRPr lang="en-US" dirty="0">
              <a:latin typeface="Cera Pro" pitchFamily="2" charset="0"/>
            </a:endParaRPr>
          </a:p>
          <a:p>
            <a:pPr marL="285750" indent="-285750">
              <a:buClr>
                <a:srgbClr val="C1B544"/>
              </a:buClr>
              <a:buFont typeface="Arial" panose="020B0604020202020204" pitchFamily="34" charset="0"/>
              <a:buChar char="•"/>
            </a:pPr>
            <a:r>
              <a:rPr lang="en-US" dirty="0">
                <a:latin typeface="Cera Pro" pitchFamily="2" charset="0"/>
              </a:rPr>
              <a:t>Development of training materials for Community Justice Outreach Workers – funded by the Government of Nunavut.</a:t>
            </a:r>
          </a:p>
          <a:p>
            <a:pPr>
              <a:buClr>
                <a:srgbClr val="C1B544"/>
              </a:buClr>
            </a:pPr>
            <a:endParaRPr lang="en-US" dirty="0">
              <a:latin typeface="Cera Pro" pitchFamily="2" charset="0"/>
            </a:endParaRPr>
          </a:p>
          <a:p>
            <a:pPr marL="285750" indent="-285750">
              <a:buClr>
                <a:srgbClr val="C1B544"/>
              </a:buClr>
              <a:buFont typeface="Arial" panose="020B0604020202020204" pitchFamily="34" charset="0"/>
              <a:buChar char="•"/>
            </a:pPr>
            <a:r>
              <a:rPr lang="en-US" dirty="0">
                <a:latin typeface="Cera Pro" pitchFamily="2" charset="0"/>
                <a:cs typeface="Arial" panose="020B0604020202020204" pitchFamily="34" charset="0"/>
              </a:rPr>
              <a:t>Started discussions with Lakehead University Law Program – exploring information about the direct-entry option for mature students.</a:t>
            </a:r>
            <a:endParaRPr lang="en-CA" dirty="0">
              <a:latin typeface="Cera Pro" pitchFamily="2" charset="0"/>
              <a:cs typeface="Arial" panose="020B0604020202020204" pitchFamily="34" charset="0"/>
            </a:endParaRPr>
          </a:p>
        </p:txBody>
      </p:sp>
      <p:sp>
        <p:nvSpPr>
          <p:cNvPr id="8" name="Title 1">
            <a:extLst>
              <a:ext uri="{FF2B5EF4-FFF2-40B4-BE49-F238E27FC236}">
                <a16:creationId xmlns:a16="http://schemas.microsoft.com/office/drawing/2014/main" id="{99C7F972-B2AE-FBE5-F7B6-A4077885EC84}"/>
              </a:ext>
            </a:extLst>
          </p:cNvPr>
          <p:cNvSpPr>
            <a:spLocks noGrp="1"/>
          </p:cNvSpPr>
          <p:nvPr>
            <p:ph type="title"/>
          </p:nvPr>
        </p:nvSpPr>
        <p:spPr>
          <a:xfrm>
            <a:off x="373223" y="1173391"/>
            <a:ext cx="3248817" cy="2391339"/>
          </a:xfrm>
        </p:spPr>
        <p:txBody>
          <a:bodyPr/>
          <a:lstStyle/>
          <a:p>
            <a:pPr marL="9525"/>
            <a:r>
              <a:rPr lang="en-US" sz="3400" dirty="0">
                <a:solidFill>
                  <a:schemeClr val="bg1"/>
                </a:solidFill>
                <a:latin typeface="CERAPRO-LIGHT" pitchFamily="2" charset="0"/>
                <a:cs typeface="Arial" panose="020B0604020202020204" pitchFamily="34" charset="0"/>
              </a:rPr>
              <a:t>2024-2025 Projects</a:t>
            </a:r>
          </a:p>
        </p:txBody>
      </p:sp>
    </p:spTree>
    <p:extLst>
      <p:ext uri="{BB962C8B-B14F-4D97-AF65-F5344CB8AC3E}">
        <p14:creationId xmlns:p14="http://schemas.microsoft.com/office/powerpoint/2010/main" val="4864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738D5-3385-E1DD-99F4-64944BFE7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59568-93B1-5F93-A06E-E9C240F767DE}"/>
              </a:ext>
            </a:extLst>
          </p:cNvPr>
          <p:cNvSpPr txBox="1">
            <a:spLocks/>
          </p:cNvSpPr>
          <p:nvPr/>
        </p:nvSpPr>
        <p:spPr>
          <a:xfrm>
            <a:off x="0" y="923925"/>
            <a:ext cx="12192000" cy="5934075"/>
          </a:xfrm>
          <a:prstGeom prst="rect">
            <a:avLst/>
          </a:prstGeom>
          <a:solidFill>
            <a:srgbClr val="3254A0"/>
          </a:solidFill>
        </p:spPr>
        <p:txBody>
          <a:bodyPr anchor="ctr">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6600" dirty="0">
                <a:solidFill>
                  <a:srgbClr val="C1B544"/>
                </a:solidFill>
                <a:latin typeface="Cera Pro" pitchFamily="2" charset="0"/>
              </a:rPr>
              <a:t>Questions? </a:t>
            </a:r>
          </a:p>
        </p:txBody>
      </p:sp>
      <p:pic>
        <p:nvPicPr>
          <p:cNvPr id="3" name="Picture 2" descr="A close-up of a design&#10;&#10;AI-generated content may be incorrect.">
            <a:extLst>
              <a:ext uri="{FF2B5EF4-FFF2-40B4-BE49-F238E27FC236}">
                <a16:creationId xmlns:a16="http://schemas.microsoft.com/office/drawing/2014/main" id="{B20AF17D-1876-8FCD-18A2-6B523B29AC8A}"/>
              </a:ext>
            </a:extLst>
          </p:cNvPr>
          <p:cNvPicPr>
            <a:picLocks noChangeAspect="1"/>
          </p:cNvPicPr>
          <p:nvPr/>
        </p:nvPicPr>
        <p:blipFill>
          <a:blip r:embed="rId2"/>
          <a:srcRect r="30845"/>
          <a:stretch/>
        </p:blipFill>
        <p:spPr>
          <a:xfrm rot="5400000">
            <a:off x="638037" y="4581061"/>
            <a:ext cx="1378879" cy="3175000"/>
          </a:xfrm>
          <a:prstGeom prst="rect">
            <a:avLst/>
          </a:prstGeom>
        </p:spPr>
      </p:pic>
    </p:spTree>
    <p:extLst>
      <p:ext uri="{BB962C8B-B14F-4D97-AF65-F5344CB8AC3E}">
        <p14:creationId xmlns:p14="http://schemas.microsoft.com/office/powerpoint/2010/main" val="58048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48BA-C19B-2210-89F7-F992E8A9C394}"/>
              </a:ext>
            </a:extLst>
          </p:cNvPr>
          <p:cNvSpPr>
            <a:spLocks noGrp="1"/>
          </p:cNvSpPr>
          <p:nvPr>
            <p:ph type="title"/>
          </p:nvPr>
        </p:nvSpPr>
        <p:spPr>
          <a:xfrm>
            <a:off x="434333" y="1309124"/>
            <a:ext cx="2808830" cy="2177646"/>
          </a:xfrm>
        </p:spPr>
        <p:txBody>
          <a:bodyPr/>
          <a:lstStyle/>
          <a:p>
            <a:pPr marL="9525"/>
            <a:r>
              <a:rPr lang="en-US" dirty="0">
                <a:latin typeface="CERAPRO-LIGHT" pitchFamily="2" charset="0"/>
                <a:cs typeface="Arial" panose="020B0604020202020204" pitchFamily="34" charset="0"/>
              </a:rPr>
              <a:t>Mandate </a:t>
            </a:r>
            <a:r>
              <a:rPr lang="en-US" sz="3600" dirty="0">
                <a:solidFill>
                  <a:schemeClr val="bg1"/>
                </a:solidFill>
                <a:latin typeface="CERAPRO-LIGHT" pitchFamily="2" charset="0"/>
                <a:cs typeface="Arial" panose="020B0604020202020204" pitchFamily="34" charset="0"/>
              </a:rPr>
              <a:t>of the LSN</a:t>
            </a:r>
            <a:endParaRPr lang="en-CA" sz="3600" dirty="0">
              <a:solidFill>
                <a:schemeClr val="bg1"/>
              </a:solidFill>
              <a:latin typeface="CERAPRO-LIGHT" pitchFamily="2" charset="0"/>
              <a:cs typeface="Arial" panose="020B0604020202020204" pitchFamily="34" charset="0"/>
            </a:endParaRPr>
          </a:p>
        </p:txBody>
      </p:sp>
      <p:sp>
        <p:nvSpPr>
          <p:cNvPr id="11" name="TextBox 10">
            <a:extLst>
              <a:ext uri="{FF2B5EF4-FFF2-40B4-BE49-F238E27FC236}">
                <a16:creationId xmlns:a16="http://schemas.microsoft.com/office/drawing/2014/main" id="{91CA7271-4708-331A-334A-4466466FE58C}"/>
              </a:ext>
            </a:extLst>
          </p:cNvPr>
          <p:cNvSpPr txBox="1"/>
          <p:nvPr/>
        </p:nvSpPr>
        <p:spPr>
          <a:xfrm>
            <a:off x="3975099" y="1642286"/>
            <a:ext cx="7422243" cy="3139321"/>
          </a:xfrm>
          <a:prstGeom prst="rect">
            <a:avLst/>
          </a:prstGeom>
          <a:noFill/>
        </p:spPr>
        <p:txBody>
          <a:bodyPr wrap="square">
            <a:spAutoFit/>
          </a:bodyPr>
          <a:lstStyle/>
          <a:p>
            <a:r>
              <a:rPr lang="en-CA" dirty="0">
                <a:latin typeface="Cera Pro"/>
              </a:rPr>
              <a:t>The Law Society is responsible for governing the legal profession in the public interest according to Nunavut law and the Law Society’s rules, regulations, guidelines and its Code of Conduct.</a:t>
            </a:r>
          </a:p>
          <a:p>
            <a:endParaRPr lang="en-CA" dirty="0">
              <a:latin typeface="Cera Pro"/>
            </a:endParaRPr>
          </a:p>
          <a:p>
            <a:r>
              <a:rPr lang="en-CA" dirty="0">
                <a:latin typeface="Cera Pro"/>
              </a:rPr>
              <a:t>It is our responsibility to ensure that the people of Nunavut are served by lawyers who meet high standards of competence, learning and professional conduct;  and, to uphold the independence, integrity and honour of the legal profession. </a:t>
            </a:r>
          </a:p>
          <a:p>
            <a:endParaRPr lang="en-CA" dirty="0">
              <a:latin typeface="Cera Pro"/>
            </a:endParaRPr>
          </a:p>
          <a:p>
            <a:r>
              <a:rPr lang="en-CA" dirty="0">
                <a:latin typeface="Cera Pro"/>
              </a:rPr>
              <a:t>We believe that the Public is well served by a legal profession that is independent, responsible, and responsive to the needs of the public it serves.</a:t>
            </a:r>
          </a:p>
        </p:txBody>
      </p:sp>
    </p:spTree>
    <p:extLst>
      <p:ext uri="{BB962C8B-B14F-4D97-AF65-F5344CB8AC3E}">
        <p14:creationId xmlns:p14="http://schemas.microsoft.com/office/powerpoint/2010/main" val="229803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48BA-C19B-2210-89F7-F992E8A9C394}"/>
              </a:ext>
            </a:extLst>
          </p:cNvPr>
          <p:cNvSpPr>
            <a:spLocks noGrp="1"/>
          </p:cNvSpPr>
          <p:nvPr>
            <p:ph type="title"/>
          </p:nvPr>
        </p:nvSpPr>
        <p:spPr>
          <a:xfrm>
            <a:off x="373223" y="1173391"/>
            <a:ext cx="3248817" cy="2391339"/>
          </a:xfrm>
        </p:spPr>
        <p:txBody>
          <a:bodyPr/>
          <a:lstStyle/>
          <a:p>
            <a:pPr marL="9525"/>
            <a:r>
              <a:rPr lang="en-US" sz="3400" dirty="0">
                <a:solidFill>
                  <a:schemeClr val="bg1"/>
                </a:solidFill>
                <a:latin typeface="CERAPRO-LIGHT" pitchFamily="2" charset="0"/>
                <a:cs typeface="Arial" panose="020B0604020202020204" pitchFamily="34" charset="0"/>
              </a:rPr>
              <a:t>Growing the Bar</a:t>
            </a:r>
          </a:p>
        </p:txBody>
      </p:sp>
      <p:sp>
        <p:nvSpPr>
          <p:cNvPr id="9" name="TextBox 8">
            <a:extLst>
              <a:ext uri="{FF2B5EF4-FFF2-40B4-BE49-F238E27FC236}">
                <a16:creationId xmlns:a16="http://schemas.microsoft.com/office/drawing/2014/main" id="{1DA89CA9-B64C-FAFE-B538-101658E2AE69}"/>
              </a:ext>
            </a:extLst>
          </p:cNvPr>
          <p:cNvSpPr txBox="1"/>
          <p:nvPr/>
        </p:nvSpPr>
        <p:spPr>
          <a:xfrm>
            <a:off x="4079536" y="1519618"/>
            <a:ext cx="5453999" cy="923330"/>
          </a:xfrm>
          <a:prstGeom prst="rect">
            <a:avLst/>
          </a:prstGeom>
          <a:noFill/>
        </p:spPr>
        <p:txBody>
          <a:bodyPr wrap="square" rtlCol="0">
            <a:spAutoFit/>
          </a:bodyPr>
          <a:lstStyle/>
          <a:p>
            <a:r>
              <a:rPr lang="en-US" sz="1800" dirty="0">
                <a:latin typeface="Cera Pro"/>
              </a:rPr>
              <a:t>As of March 31, 2025, </a:t>
            </a:r>
            <a:r>
              <a:rPr lang="en-US" sz="1800" dirty="0">
                <a:solidFill>
                  <a:srgbClr val="3254A0"/>
                </a:solidFill>
                <a:latin typeface="Cera Pro"/>
              </a:rPr>
              <a:t>there were 74 active resident members</a:t>
            </a:r>
            <a:r>
              <a:rPr lang="en-US" sz="1800" dirty="0">
                <a:latin typeface="Cera Pro"/>
              </a:rPr>
              <a:t>, including a number of lawyers from the Nunavut Law Program.</a:t>
            </a:r>
            <a:endParaRPr lang="en-US" dirty="0">
              <a:latin typeface="Cera Pro"/>
            </a:endParaRPr>
          </a:p>
        </p:txBody>
      </p:sp>
      <p:sp>
        <p:nvSpPr>
          <p:cNvPr id="10" name="TextBox 9">
            <a:extLst>
              <a:ext uri="{FF2B5EF4-FFF2-40B4-BE49-F238E27FC236}">
                <a16:creationId xmlns:a16="http://schemas.microsoft.com/office/drawing/2014/main" id="{061E9B2A-4070-B7FB-E69B-848120A18EDD}"/>
              </a:ext>
            </a:extLst>
          </p:cNvPr>
          <p:cNvSpPr txBox="1"/>
          <p:nvPr/>
        </p:nvSpPr>
        <p:spPr>
          <a:xfrm>
            <a:off x="3983915" y="5633788"/>
            <a:ext cx="7456971" cy="461665"/>
          </a:xfrm>
          <a:prstGeom prst="rect">
            <a:avLst/>
          </a:prstGeom>
          <a:solidFill>
            <a:srgbClr val="C1B544"/>
          </a:solidFill>
        </p:spPr>
        <p:txBody>
          <a:bodyPr wrap="square">
            <a:spAutoFit/>
          </a:bodyPr>
          <a:lstStyle/>
          <a:p>
            <a:pPr algn="ctr"/>
            <a:r>
              <a:rPr lang="en-US" sz="2400" b="1" dirty="0">
                <a:solidFill>
                  <a:srgbClr val="FFFFFF"/>
                </a:solidFill>
              </a:rPr>
              <a:t>AN increase of roughly 37% from 2014.</a:t>
            </a:r>
            <a:endParaRPr lang="en-US" sz="2400" b="1" dirty="0">
              <a:solidFill>
                <a:srgbClr val="3254A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9BC00C-C166-494E-F7F5-1AA49D50C7AB}"/>
              </a:ext>
            </a:extLst>
          </p:cNvPr>
          <p:cNvSpPr txBox="1"/>
          <p:nvPr/>
        </p:nvSpPr>
        <p:spPr>
          <a:xfrm>
            <a:off x="4079536" y="2815501"/>
            <a:ext cx="7614942" cy="1711366"/>
          </a:xfrm>
          <a:prstGeom prst="rect">
            <a:avLst/>
          </a:prstGeom>
          <a:noFill/>
        </p:spPr>
        <p:txBody>
          <a:bodyPr wrap="square">
            <a:spAutoFit/>
          </a:bodyPr>
          <a:lstStyle/>
          <a:p>
            <a:r>
              <a:rPr lang="en-US" dirty="0">
                <a:solidFill>
                  <a:srgbClr val="3254A0"/>
                </a:solidFill>
                <a:latin typeface="Cera Pro"/>
              </a:rPr>
              <a:t>The</a:t>
            </a:r>
            <a:r>
              <a:rPr lang="en-US" dirty="0">
                <a:solidFill>
                  <a:schemeClr val="accent1">
                    <a:lumMod val="40000"/>
                    <a:lumOff val="60000"/>
                  </a:schemeClr>
                </a:solidFill>
                <a:latin typeface="Cera Pro"/>
              </a:rPr>
              <a:t> </a:t>
            </a:r>
            <a:r>
              <a:rPr lang="en-US" dirty="0">
                <a:solidFill>
                  <a:srgbClr val="3254A0"/>
                </a:solidFill>
                <a:latin typeface="Cera Pro"/>
              </a:rPr>
              <a:t>average resident bar in the last ten years has been 76 members.</a:t>
            </a:r>
            <a:br>
              <a:rPr lang="en-US" dirty="0">
                <a:solidFill>
                  <a:srgbClr val="3254A0"/>
                </a:solidFill>
                <a:latin typeface="Cera Pro"/>
              </a:rPr>
            </a:br>
            <a:br>
              <a:rPr lang="en-US" dirty="0">
                <a:solidFill>
                  <a:srgbClr val="3254A0"/>
                </a:solidFill>
                <a:latin typeface="Cera Pro"/>
              </a:rPr>
            </a:br>
            <a:r>
              <a:rPr lang="en-US" b="1" dirty="0">
                <a:latin typeface="Cera Pro"/>
              </a:rPr>
              <a:t>In comparison to the </a:t>
            </a:r>
            <a:r>
              <a:rPr lang="en-US" dirty="0">
                <a:latin typeface="Cera Pro"/>
              </a:rPr>
              <a:t>non-resident bar:</a:t>
            </a:r>
          </a:p>
          <a:p>
            <a:pPr marL="285750" indent="-285750">
              <a:lnSpc>
                <a:spcPct val="150000"/>
              </a:lnSpc>
              <a:buClr>
                <a:srgbClr val="C1B544"/>
              </a:buClr>
              <a:buFont typeface="Arial" panose="020B0604020202020204" pitchFamily="34" charset="0"/>
              <a:buChar char="•"/>
            </a:pPr>
            <a:r>
              <a:rPr lang="en-US" b="1" dirty="0">
                <a:latin typeface="Cera Pro"/>
              </a:rPr>
              <a:t>2014 </a:t>
            </a:r>
            <a:r>
              <a:rPr lang="en-US" dirty="0">
                <a:latin typeface="Cera Pro" pitchFamily="2" charset="0"/>
                <a:cs typeface="Arial" panose="020B0604020202020204" pitchFamily="34" charset="0"/>
              </a:rPr>
              <a:t>–</a:t>
            </a:r>
            <a:r>
              <a:rPr lang="en-US" dirty="0">
                <a:latin typeface="Cera Pro"/>
              </a:rPr>
              <a:t> 192 active non-resident members. </a:t>
            </a:r>
          </a:p>
          <a:p>
            <a:pPr marL="285750" indent="-285750">
              <a:lnSpc>
                <a:spcPct val="150000"/>
              </a:lnSpc>
              <a:buClr>
                <a:srgbClr val="C1B544"/>
              </a:buClr>
              <a:buFont typeface="Arial" panose="020B0604020202020204" pitchFamily="34" charset="0"/>
              <a:buChar char="•"/>
            </a:pPr>
            <a:r>
              <a:rPr lang="en-US" b="1" dirty="0">
                <a:latin typeface="Cera Pro"/>
              </a:rPr>
              <a:t>2024 </a:t>
            </a:r>
            <a:r>
              <a:rPr lang="en-US" dirty="0">
                <a:latin typeface="Cera Pro" pitchFamily="2" charset="0"/>
                <a:cs typeface="Arial" panose="020B0604020202020204" pitchFamily="34" charset="0"/>
              </a:rPr>
              <a:t>–</a:t>
            </a:r>
            <a:r>
              <a:rPr lang="en-US" dirty="0">
                <a:latin typeface="Cera Pro"/>
              </a:rPr>
              <a:t> 263 active non-resident lawyers.</a:t>
            </a:r>
            <a:endParaRPr lang="en-CA" dirty="0">
              <a:latin typeface="Cera Pro"/>
              <a:cs typeface="Arial" panose="020B0604020202020204" pitchFamily="34" charset="0"/>
            </a:endParaRPr>
          </a:p>
        </p:txBody>
      </p:sp>
    </p:spTree>
    <p:extLst>
      <p:ext uri="{BB962C8B-B14F-4D97-AF65-F5344CB8AC3E}">
        <p14:creationId xmlns:p14="http://schemas.microsoft.com/office/powerpoint/2010/main" val="261901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475184-660F-F0C4-6698-AD964DCE063D}"/>
              </a:ext>
            </a:extLst>
          </p:cNvPr>
          <p:cNvSpPr txBox="1"/>
          <p:nvPr/>
        </p:nvSpPr>
        <p:spPr>
          <a:xfrm>
            <a:off x="3622040" y="2369060"/>
            <a:ext cx="7614942" cy="3693319"/>
          </a:xfrm>
          <a:prstGeom prst="rect">
            <a:avLst/>
          </a:prstGeom>
          <a:noFill/>
        </p:spPr>
        <p:txBody>
          <a:bodyPr wrap="square">
            <a:spAutoFit/>
          </a:bodyPr>
          <a:lstStyle/>
          <a:p>
            <a:r>
              <a:rPr lang="en-CA" b="1" dirty="0">
                <a:latin typeface="Cera Pro"/>
              </a:rPr>
              <a:t>ACTION ITEM:</a:t>
            </a:r>
            <a:r>
              <a:rPr lang="en-CA" dirty="0">
                <a:latin typeface="Cera Pro"/>
              </a:rPr>
              <a:t> Develop discussion topics for meeting with the CEO of CPLED to include Nunavut's approach to the exam including Nunavut bar members' advice on the grading scheme to ensure student success.</a:t>
            </a:r>
          </a:p>
          <a:p>
            <a:pPr marL="285750" lvl="0" indent="-285750">
              <a:buFont typeface="Arial" panose="020B0604020202020204" pitchFamily="34" charset="0"/>
              <a:buChar char="•"/>
            </a:pPr>
            <a:r>
              <a:rPr lang="en-CA" dirty="0">
                <a:latin typeface="Cera Pro"/>
              </a:rPr>
              <a:t>Shortly after the Feb. Special Meeting, the LSN hired Lana Walker to develop and implement a Remedial Process Action Plan as an option for individuals who would have registered/attempted CPLED.</a:t>
            </a:r>
          </a:p>
          <a:p>
            <a:pPr marL="285750" lvl="0" indent="-285750">
              <a:buFont typeface="Arial" panose="020B0604020202020204" pitchFamily="34" charset="0"/>
              <a:buChar char="•"/>
            </a:pPr>
            <a:r>
              <a:rPr lang="en-CA" dirty="0">
                <a:latin typeface="Cera Pro"/>
              </a:rPr>
              <a:t>Priority: implementation of the Remedial Process Action Plan which was supported by CPLED’ s CEO and the CPLED Board. The implementation was successful due to the invaluable contributions offered by senior members of the resident bar also acting as mentors.</a:t>
            </a:r>
          </a:p>
          <a:p>
            <a:pPr marL="285750" lvl="0" indent="-285750">
              <a:buFont typeface="Arial" panose="020B0604020202020204" pitchFamily="34" charset="0"/>
              <a:buChar char="•"/>
            </a:pPr>
            <a:r>
              <a:rPr lang="en-CA" dirty="0">
                <a:latin typeface="Cera Pro"/>
              </a:rPr>
              <a:t>Ongoing discussions with CPLED to provide a more Nunavut-specific approach in line with other jurisdictions.                  </a:t>
            </a:r>
          </a:p>
          <a:p>
            <a:pPr marL="285750" indent="-285750">
              <a:buFont typeface="Arial" panose="020B0604020202020204" pitchFamily="34" charset="0"/>
              <a:buChar char="•"/>
            </a:pPr>
            <a:endParaRPr lang="en-CA" dirty="0">
              <a:solidFill>
                <a:srgbClr val="3D3D3D"/>
              </a:solidFill>
              <a:latin typeface="Cera Pro"/>
              <a:cs typeface="Arial" panose="020B0604020202020204" pitchFamily="34" charset="0"/>
            </a:endParaRPr>
          </a:p>
        </p:txBody>
      </p:sp>
      <p:sp>
        <p:nvSpPr>
          <p:cNvPr id="7" name="Title 1">
            <a:extLst>
              <a:ext uri="{FF2B5EF4-FFF2-40B4-BE49-F238E27FC236}">
                <a16:creationId xmlns:a16="http://schemas.microsoft.com/office/drawing/2014/main" id="{588E070D-1A93-D78A-731D-839D46BF6746}"/>
              </a:ext>
            </a:extLst>
          </p:cNvPr>
          <p:cNvSpPr txBox="1">
            <a:spLocks/>
          </p:cNvSpPr>
          <p:nvPr/>
        </p:nvSpPr>
        <p:spPr>
          <a:xfrm>
            <a:off x="373223" y="1173391"/>
            <a:ext cx="3248817" cy="2391339"/>
          </a:xfrm>
          <a:prstGeom prst="rect">
            <a:avLst/>
          </a:prstGeom>
        </p:spPr>
        <p:txBody>
          <a:bodyPr anchor="ctr"/>
          <a:lstStyle>
            <a:lvl1pPr algn="l" defTabSz="457200" rtl="0" eaLnBrk="1" latinLnBrk="0" hangingPunct="1">
              <a:spcBef>
                <a:spcPct val="0"/>
              </a:spcBef>
              <a:buNone/>
              <a:defRPr sz="3600" b="0" i="0" kern="1200" cap="none" baseline="0">
                <a:solidFill>
                  <a:schemeClr val="bg1"/>
                </a:solidFill>
                <a:latin typeface="Cera Pro"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525"/>
            <a:r>
              <a:rPr lang="en-US" sz="3400" dirty="0">
                <a:latin typeface="CERAPRO-LIGHT" pitchFamily="2" charset="0"/>
                <a:cs typeface="Arial" panose="020B0604020202020204" pitchFamily="34" charset="0"/>
              </a:rPr>
              <a:t>Special Meeting</a:t>
            </a:r>
          </a:p>
          <a:p>
            <a:pPr marL="9525"/>
            <a:r>
              <a:rPr lang="en-US" sz="3400" dirty="0">
                <a:latin typeface="CERAPRO-LIGHT" pitchFamily="2" charset="0"/>
                <a:cs typeface="Arial" panose="020B0604020202020204" pitchFamily="34" charset="0"/>
              </a:rPr>
              <a:t>February 2024</a:t>
            </a:r>
          </a:p>
        </p:txBody>
      </p:sp>
      <p:sp>
        <p:nvSpPr>
          <p:cNvPr id="2" name="TextBox 1">
            <a:extLst>
              <a:ext uri="{FF2B5EF4-FFF2-40B4-BE49-F238E27FC236}">
                <a16:creationId xmlns:a16="http://schemas.microsoft.com/office/drawing/2014/main" id="{AB2982DD-E0A5-0327-778C-DBE80B701F88}"/>
              </a:ext>
            </a:extLst>
          </p:cNvPr>
          <p:cNvSpPr txBox="1"/>
          <p:nvPr/>
        </p:nvSpPr>
        <p:spPr>
          <a:xfrm>
            <a:off x="3622040" y="1540393"/>
            <a:ext cx="6208568" cy="461665"/>
          </a:xfrm>
          <a:prstGeom prst="rect">
            <a:avLst/>
          </a:prstGeom>
          <a:noFill/>
        </p:spPr>
        <p:txBody>
          <a:bodyPr wrap="square">
            <a:spAutoFit/>
          </a:bodyPr>
          <a:lstStyle/>
          <a:p>
            <a:r>
              <a:rPr lang="en-US" sz="2400" b="1" dirty="0">
                <a:solidFill>
                  <a:srgbClr val="C1B544"/>
                </a:solidFill>
                <a:latin typeface="Arial" panose="020B0604020202020204" pitchFamily="34" charset="0"/>
                <a:cs typeface="Arial" panose="020B0604020202020204" pitchFamily="34" charset="0"/>
              </a:rPr>
              <a:t>CPLED &amp; Bar Admissions Process</a:t>
            </a:r>
          </a:p>
        </p:txBody>
      </p:sp>
    </p:spTree>
    <p:extLst>
      <p:ext uri="{BB962C8B-B14F-4D97-AF65-F5344CB8AC3E}">
        <p14:creationId xmlns:p14="http://schemas.microsoft.com/office/powerpoint/2010/main" val="77401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B80747-6121-C7A1-7E33-A265DC88B8EA}"/>
              </a:ext>
            </a:extLst>
          </p:cNvPr>
          <p:cNvSpPr txBox="1"/>
          <p:nvPr/>
        </p:nvSpPr>
        <p:spPr>
          <a:xfrm>
            <a:off x="3896152" y="1720840"/>
            <a:ext cx="7614942" cy="2585323"/>
          </a:xfrm>
          <a:prstGeom prst="rect">
            <a:avLst/>
          </a:prstGeom>
          <a:noFill/>
        </p:spPr>
        <p:txBody>
          <a:bodyPr wrap="square">
            <a:spAutoFit/>
          </a:bodyPr>
          <a:lstStyle/>
          <a:p>
            <a:r>
              <a:rPr lang="en-CA" b="1" dirty="0">
                <a:latin typeface="Cera Pro"/>
              </a:rPr>
              <a:t>ACTION ITEM</a:t>
            </a:r>
            <a:r>
              <a:rPr lang="en-CA" dirty="0">
                <a:latin typeface="Cera Pro"/>
              </a:rPr>
              <a:t>: Request results of CPLED for students in order to address the competency of the student through a holistic approach.</a:t>
            </a:r>
          </a:p>
          <a:p>
            <a:pPr marL="285750" lvl="0" indent="-285750">
              <a:buFont typeface="Arial" panose="020B0604020202020204" pitchFamily="34" charset="0"/>
              <a:buChar char="•"/>
            </a:pPr>
            <a:r>
              <a:rPr lang="en-CA" dirty="0">
                <a:latin typeface="Cera Pro"/>
              </a:rPr>
              <a:t>Results were shared with consent from the students and assisted the Manager (Lana Walker) with developing and implementing a remedial action plan for each student.</a:t>
            </a:r>
          </a:p>
          <a:p>
            <a:pPr marL="285750" lvl="0" indent="-285750">
              <a:buFont typeface="Arial" panose="020B0604020202020204" pitchFamily="34" charset="0"/>
              <a:buChar char="•"/>
            </a:pPr>
            <a:endParaRPr lang="en-CA" dirty="0">
              <a:latin typeface="Cera Pro"/>
            </a:endParaRPr>
          </a:p>
          <a:p>
            <a:r>
              <a:rPr lang="en-CA" b="1" dirty="0">
                <a:latin typeface="Cera Pro"/>
              </a:rPr>
              <a:t>ACTION ITEM</a:t>
            </a:r>
            <a:r>
              <a:rPr lang="en-CA" dirty="0">
                <a:latin typeface="Cera Pro"/>
              </a:rPr>
              <a:t>: Review and address the variation in exams across jurisdictions and the need for consistency in CPLED.</a:t>
            </a:r>
          </a:p>
          <a:p>
            <a:pPr marL="285750" lvl="0" indent="-285750">
              <a:buFont typeface="Arial" panose="020B0604020202020204" pitchFamily="34" charset="0"/>
              <a:buChar char="•"/>
            </a:pPr>
            <a:r>
              <a:rPr lang="en-CA" dirty="0">
                <a:latin typeface="Cera Pro"/>
              </a:rPr>
              <a:t>Included in the Articling and Bar Admissions Working Group action plan.</a:t>
            </a:r>
          </a:p>
        </p:txBody>
      </p:sp>
      <p:sp>
        <p:nvSpPr>
          <p:cNvPr id="8" name="Title 1">
            <a:extLst>
              <a:ext uri="{FF2B5EF4-FFF2-40B4-BE49-F238E27FC236}">
                <a16:creationId xmlns:a16="http://schemas.microsoft.com/office/drawing/2014/main" id="{42FEF819-0654-E6B7-7D14-2FAD26AA7343}"/>
              </a:ext>
            </a:extLst>
          </p:cNvPr>
          <p:cNvSpPr>
            <a:spLocks noGrp="1"/>
          </p:cNvSpPr>
          <p:nvPr>
            <p:ph type="title"/>
          </p:nvPr>
        </p:nvSpPr>
        <p:spPr>
          <a:xfrm>
            <a:off x="373223" y="1173391"/>
            <a:ext cx="3248817" cy="2391339"/>
          </a:xfrm>
        </p:spPr>
        <p:txBody>
          <a:bodyPr/>
          <a:lstStyle/>
          <a:p>
            <a:pPr marL="9525"/>
            <a:r>
              <a:rPr lang="en-US" sz="3400" dirty="0">
                <a:solidFill>
                  <a:schemeClr val="bg1"/>
                </a:solidFill>
                <a:latin typeface="CERAPRO-LIGHT" pitchFamily="2" charset="0"/>
                <a:cs typeface="Arial" panose="020B0604020202020204" pitchFamily="34" charset="0"/>
              </a:rPr>
              <a:t>Special Meeting</a:t>
            </a:r>
            <a:br>
              <a:rPr lang="en-US" sz="3400" dirty="0">
                <a:solidFill>
                  <a:schemeClr val="bg1"/>
                </a:solidFill>
                <a:latin typeface="CERAPRO-LIGHT" pitchFamily="2" charset="0"/>
                <a:cs typeface="Arial" panose="020B0604020202020204" pitchFamily="34" charset="0"/>
              </a:rPr>
            </a:br>
            <a:r>
              <a:rPr lang="en-US" sz="3400" dirty="0" err="1">
                <a:solidFill>
                  <a:schemeClr val="bg1"/>
                </a:solidFill>
                <a:latin typeface="CERAPRO-LIGHT" pitchFamily="2" charset="0"/>
                <a:cs typeface="Arial" panose="020B0604020202020204" pitchFamily="34" charset="0"/>
              </a:rPr>
              <a:t>Con’t</a:t>
            </a:r>
            <a:endParaRPr lang="en-US" sz="3400" dirty="0">
              <a:solidFill>
                <a:schemeClr val="bg1"/>
              </a:solidFill>
              <a:latin typeface="CERAPRO-LIGHT" pitchFamily="2" charset="0"/>
              <a:cs typeface="Arial" panose="020B0604020202020204" pitchFamily="34" charset="0"/>
            </a:endParaRPr>
          </a:p>
        </p:txBody>
      </p:sp>
    </p:spTree>
    <p:extLst>
      <p:ext uri="{BB962C8B-B14F-4D97-AF65-F5344CB8AC3E}">
        <p14:creationId xmlns:p14="http://schemas.microsoft.com/office/powerpoint/2010/main" val="62721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57F3-41D6-369C-2C90-AE0D5215A9D7}"/>
              </a:ext>
            </a:extLst>
          </p:cNvPr>
          <p:cNvSpPr txBox="1">
            <a:spLocks/>
          </p:cNvSpPr>
          <p:nvPr/>
        </p:nvSpPr>
        <p:spPr>
          <a:xfrm>
            <a:off x="0" y="923925"/>
            <a:ext cx="12192000" cy="5934075"/>
          </a:xfrm>
          <a:prstGeom prst="rect">
            <a:avLst/>
          </a:prstGeom>
          <a:solidFill>
            <a:srgbClr val="3254A0"/>
          </a:solidFill>
        </p:spPr>
        <p:txBody>
          <a:bodyPr anchor="ctr">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6600" dirty="0">
                <a:solidFill>
                  <a:srgbClr val="C1B544"/>
                </a:solidFill>
                <a:latin typeface="Cera Pro" pitchFamily="2" charset="0"/>
              </a:rPr>
              <a:t>Questions? </a:t>
            </a:r>
          </a:p>
        </p:txBody>
      </p:sp>
      <p:pic>
        <p:nvPicPr>
          <p:cNvPr id="3" name="Picture 2" descr="A close-up of a design&#10;&#10;AI-generated content may be incorrect.">
            <a:extLst>
              <a:ext uri="{FF2B5EF4-FFF2-40B4-BE49-F238E27FC236}">
                <a16:creationId xmlns:a16="http://schemas.microsoft.com/office/drawing/2014/main" id="{7234D40F-8B95-A52E-B197-96CB6BA8A5DB}"/>
              </a:ext>
            </a:extLst>
          </p:cNvPr>
          <p:cNvPicPr>
            <a:picLocks noChangeAspect="1"/>
          </p:cNvPicPr>
          <p:nvPr/>
        </p:nvPicPr>
        <p:blipFill>
          <a:blip r:embed="rId2"/>
          <a:srcRect r="30845"/>
          <a:stretch/>
        </p:blipFill>
        <p:spPr>
          <a:xfrm rot="5400000">
            <a:off x="638037" y="4581061"/>
            <a:ext cx="1378879" cy="3175000"/>
          </a:xfrm>
          <a:prstGeom prst="rect">
            <a:avLst/>
          </a:prstGeom>
        </p:spPr>
      </p:pic>
    </p:spTree>
    <p:extLst>
      <p:ext uri="{BB962C8B-B14F-4D97-AF65-F5344CB8AC3E}">
        <p14:creationId xmlns:p14="http://schemas.microsoft.com/office/powerpoint/2010/main" val="22473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48BA-C19B-2210-89F7-F992E8A9C394}"/>
              </a:ext>
            </a:extLst>
          </p:cNvPr>
          <p:cNvSpPr>
            <a:spLocks noGrp="1"/>
          </p:cNvSpPr>
          <p:nvPr>
            <p:ph type="title"/>
          </p:nvPr>
        </p:nvSpPr>
        <p:spPr>
          <a:xfrm>
            <a:off x="423230" y="1173392"/>
            <a:ext cx="3248817" cy="2362764"/>
          </a:xfrm>
        </p:spPr>
        <p:txBody>
          <a:bodyPr/>
          <a:lstStyle/>
          <a:p>
            <a:pPr marL="9525"/>
            <a:r>
              <a:rPr lang="en-US" sz="3400" dirty="0">
                <a:solidFill>
                  <a:schemeClr val="bg1"/>
                </a:solidFill>
                <a:latin typeface="CERAPRO-LIGHT" pitchFamily="2" charset="0"/>
                <a:cs typeface="Arial" panose="020B0604020202020204" pitchFamily="34" charset="0"/>
              </a:rPr>
              <a:t>2023-2024 AGM</a:t>
            </a:r>
            <a:br>
              <a:rPr lang="en-US" sz="3400" dirty="0">
                <a:solidFill>
                  <a:schemeClr val="bg1"/>
                </a:solidFill>
                <a:latin typeface="CERAPRO-LIGHT" pitchFamily="2" charset="0"/>
                <a:cs typeface="Arial" panose="020B0604020202020204" pitchFamily="34" charset="0"/>
              </a:rPr>
            </a:br>
            <a:r>
              <a:rPr lang="en-US" sz="3400" dirty="0">
                <a:solidFill>
                  <a:schemeClr val="bg1"/>
                </a:solidFill>
                <a:latin typeface="CERAPRO-LIGHT" pitchFamily="2" charset="0"/>
                <a:cs typeface="Arial" panose="020B0604020202020204" pitchFamily="34" charset="0"/>
              </a:rPr>
              <a:t>Carry-Over</a:t>
            </a:r>
          </a:p>
        </p:txBody>
      </p:sp>
      <p:sp>
        <p:nvSpPr>
          <p:cNvPr id="5" name="TextBox 4">
            <a:extLst>
              <a:ext uri="{FF2B5EF4-FFF2-40B4-BE49-F238E27FC236}">
                <a16:creationId xmlns:a16="http://schemas.microsoft.com/office/drawing/2014/main" id="{C3A4D655-E3D4-3301-B5B5-1DD972C4E443}"/>
              </a:ext>
            </a:extLst>
          </p:cNvPr>
          <p:cNvSpPr txBox="1"/>
          <p:nvPr/>
        </p:nvSpPr>
        <p:spPr>
          <a:xfrm>
            <a:off x="3983915" y="1524996"/>
            <a:ext cx="6208568" cy="461665"/>
          </a:xfrm>
          <a:prstGeom prst="rect">
            <a:avLst/>
          </a:prstGeom>
          <a:noFill/>
        </p:spPr>
        <p:txBody>
          <a:bodyPr wrap="square">
            <a:spAutoFit/>
          </a:bodyPr>
          <a:lstStyle/>
          <a:p>
            <a:r>
              <a:rPr lang="en-CA" sz="2400" b="1" dirty="0">
                <a:solidFill>
                  <a:srgbClr val="C1B544"/>
                </a:solidFill>
                <a:latin typeface="CERAPRO-MEDIUM" pitchFamily="2" charset="0"/>
              </a:rPr>
              <a:t>Executive Voting</a:t>
            </a:r>
          </a:p>
        </p:txBody>
      </p:sp>
      <p:sp>
        <p:nvSpPr>
          <p:cNvPr id="6" name="TextBox 5">
            <a:extLst>
              <a:ext uri="{FF2B5EF4-FFF2-40B4-BE49-F238E27FC236}">
                <a16:creationId xmlns:a16="http://schemas.microsoft.com/office/drawing/2014/main" id="{54137B56-566E-5DD5-9348-B0D8CEB6DCF7}"/>
              </a:ext>
            </a:extLst>
          </p:cNvPr>
          <p:cNvSpPr txBox="1"/>
          <p:nvPr/>
        </p:nvSpPr>
        <p:spPr>
          <a:xfrm>
            <a:off x="4030376" y="2225095"/>
            <a:ext cx="7614942" cy="3139321"/>
          </a:xfrm>
          <a:prstGeom prst="rect">
            <a:avLst/>
          </a:prstGeom>
          <a:noFill/>
        </p:spPr>
        <p:txBody>
          <a:bodyPr wrap="square">
            <a:spAutoFit/>
          </a:bodyPr>
          <a:lstStyle/>
          <a:p>
            <a:r>
              <a:rPr lang="en-CA" b="1" dirty="0">
                <a:latin typeface="Cera Pro"/>
              </a:rPr>
              <a:t>ACTION ITEM:</a:t>
            </a:r>
            <a:r>
              <a:rPr lang="en-CA" dirty="0">
                <a:latin typeface="Cera Pro"/>
              </a:rPr>
              <a:t> Update on the conflict, quorum, and voting among the Executive Committee, which comes from the member motion made at the June 2022 AGM. </a:t>
            </a:r>
          </a:p>
          <a:p>
            <a:endParaRPr lang="en-CA" dirty="0">
              <a:latin typeface="Cera Pro"/>
            </a:endParaRPr>
          </a:p>
          <a:p>
            <a:pPr marL="285750" indent="-285750">
              <a:buFont typeface="Arial" panose="020B0604020202020204" pitchFamily="34" charset="0"/>
              <a:buChar char="•"/>
            </a:pPr>
            <a:r>
              <a:rPr lang="en-CA" dirty="0">
                <a:latin typeface="Cera Pro"/>
              </a:rPr>
              <a:t>Several exchanges between the Executive and the Rules Committee members to ensure the amendments would be comprehensive and would clearly address the issues arising from the June 2022 AGM member motion.</a:t>
            </a:r>
          </a:p>
          <a:p>
            <a:r>
              <a:rPr lang="en-CA" dirty="0">
                <a:latin typeface="Cera Pro"/>
              </a:rPr>
              <a:t>  </a:t>
            </a:r>
          </a:p>
          <a:p>
            <a:pPr marL="285750" indent="-285750">
              <a:buFont typeface="Arial" panose="020B0604020202020204" pitchFamily="34" charset="0"/>
              <a:buChar char="•"/>
            </a:pPr>
            <a:r>
              <a:rPr lang="en-CA" dirty="0">
                <a:latin typeface="Cera Pro"/>
              </a:rPr>
              <a:t>Amendments have in principle been agreed to – schedule a special meeting at later date to present the amendments to the membership for consideration and adoption.  </a:t>
            </a:r>
          </a:p>
        </p:txBody>
      </p:sp>
    </p:spTree>
    <p:extLst>
      <p:ext uri="{BB962C8B-B14F-4D97-AF65-F5344CB8AC3E}">
        <p14:creationId xmlns:p14="http://schemas.microsoft.com/office/powerpoint/2010/main" val="208882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15A49-7A49-2F3F-5B2F-FA8B04AC0D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15E4D-B57F-D0D5-086B-62F0A590272F}"/>
              </a:ext>
            </a:extLst>
          </p:cNvPr>
          <p:cNvSpPr>
            <a:spLocks noGrp="1"/>
          </p:cNvSpPr>
          <p:nvPr>
            <p:ph type="title"/>
          </p:nvPr>
        </p:nvSpPr>
        <p:spPr>
          <a:xfrm>
            <a:off x="423230" y="1173392"/>
            <a:ext cx="3248817" cy="2362764"/>
          </a:xfrm>
        </p:spPr>
        <p:txBody>
          <a:bodyPr/>
          <a:lstStyle/>
          <a:p>
            <a:pPr marL="9525"/>
            <a:r>
              <a:rPr lang="en-US" sz="3400" dirty="0">
                <a:solidFill>
                  <a:schemeClr val="bg1"/>
                </a:solidFill>
                <a:latin typeface="CERAPRO-LIGHT" pitchFamily="2" charset="0"/>
                <a:cs typeface="Arial" panose="020B0604020202020204" pitchFamily="34" charset="0"/>
              </a:rPr>
              <a:t>2023-2024 AGM</a:t>
            </a:r>
            <a:br>
              <a:rPr lang="en-US" sz="3400" dirty="0">
                <a:solidFill>
                  <a:schemeClr val="bg1"/>
                </a:solidFill>
                <a:latin typeface="CERAPRO-LIGHT" pitchFamily="2" charset="0"/>
                <a:cs typeface="Arial" panose="020B0604020202020204" pitchFamily="34" charset="0"/>
              </a:rPr>
            </a:br>
            <a:r>
              <a:rPr lang="en-US" sz="3400" dirty="0">
                <a:solidFill>
                  <a:schemeClr val="bg1"/>
                </a:solidFill>
                <a:latin typeface="CERAPRO-LIGHT" pitchFamily="2" charset="0"/>
                <a:cs typeface="Arial" panose="020B0604020202020204" pitchFamily="34" charset="0"/>
              </a:rPr>
              <a:t>Carry-Over</a:t>
            </a:r>
          </a:p>
        </p:txBody>
      </p:sp>
      <p:sp>
        <p:nvSpPr>
          <p:cNvPr id="5" name="TextBox 4">
            <a:extLst>
              <a:ext uri="{FF2B5EF4-FFF2-40B4-BE49-F238E27FC236}">
                <a16:creationId xmlns:a16="http://schemas.microsoft.com/office/drawing/2014/main" id="{1C2D0F0A-4C8B-888E-C5B7-0B02593FCC2B}"/>
              </a:ext>
            </a:extLst>
          </p:cNvPr>
          <p:cNvSpPr txBox="1"/>
          <p:nvPr/>
        </p:nvSpPr>
        <p:spPr>
          <a:xfrm>
            <a:off x="3983915" y="1524996"/>
            <a:ext cx="6208568" cy="461665"/>
          </a:xfrm>
          <a:prstGeom prst="rect">
            <a:avLst/>
          </a:prstGeom>
          <a:noFill/>
        </p:spPr>
        <p:txBody>
          <a:bodyPr wrap="square">
            <a:spAutoFit/>
          </a:bodyPr>
          <a:lstStyle/>
          <a:p>
            <a:r>
              <a:rPr lang="en-CA" sz="2400" b="1" dirty="0">
                <a:solidFill>
                  <a:srgbClr val="C1B544"/>
                </a:solidFill>
                <a:latin typeface="CERAPRO-MEDIUM" pitchFamily="2" charset="0"/>
              </a:rPr>
              <a:t>LPA Overhaul</a:t>
            </a:r>
          </a:p>
        </p:txBody>
      </p:sp>
      <p:sp>
        <p:nvSpPr>
          <p:cNvPr id="6" name="TextBox 5">
            <a:extLst>
              <a:ext uri="{FF2B5EF4-FFF2-40B4-BE49-F238E27FC236}">
                <a16:creationId xmlns:a16="http://schemas.microsoft.com/office/drawing/2014/main" id="{47D82AF2-AEA5-C84B-E5BB-F32BA771F1F1}"/>
              </a:ext>
            </a:extLst>
          </p:cNvPr>
          <p:cNvSpPr txBox="1"/>
          <p:nvPr/>
        </p:nvSpPr>
        <p:spPr>
          <a:xfrm>
            <a:off x="4030376" y="2225095"/>
            <a:ext cx="7614942" cy="2031325"/>
          </a:xfrm>
          <a:prstGeom prst="rect">
            <a:avLst/>
          </a:prstGeom>
          <a:noFill/>
        </p:spPr>
        <p:txBody>
          <a:bodyPr wrap="square">
            <a:spAutoFit/>
          </a:bodyPr>
          <a:lstStyle/>
          <a:p>
            <a:r>
              <a:rPr lang="en-CA" dirty="0">
                <a:latin typeface="Cera Pro"/>
              </a:rPr>
              <a:t>The LPA Consolidated to June 2025 is available </a:t>
            </a:r>
            <a:r>
              <a:rPr lang="en-CA" u="sng" dirty="0">
                <a:solidFill>
                  <a:srgbClr val="3254A0"/>
                </a:solidFill>
                <a:latin typeface="Cera Pro"/>
                <a:hlinkClick r:id="rId2" tooltip="Opens in a new window">
                  <a:extLst>
                    <a:ext uri="{A12FA001-AC4F-418D-AE19-62706E023703}">
                      <ahyp:hlinkClr xmlns:ahyp="http://schemas.microsoft.com/office/drawing/2018/hyperlinkcolor" val="tx"/>
                    </a:ext>
                  </a:extLst>
                </a:hlinkClick>
              </a:rPr>
              <a:t>here</a:t>
            </a:r>
            <a:r>
              <a:rPr lang="en-CA" dirty="0">
                <a:latin typeface="Cera Pro"/>
              </a:rPr>
              <a:t>.</a:t>
            </a:r>
          </a:p>
          <a:p>
            <a:endParaRPr lang="en-CA" dirty="0">
              <a:latin typeface="Cera Pro"/>
            </a:endParaRPr>
          </a:p>
          <a:p>
            <a:r>
              <a:rPr lang="en-CA" dirty="0">
                <a:latin typeface="Cera Pro"/>
              </a:rPr>
              <a:t>Note: </a:t>
            </a:r>
            <a:r>
              <a:rPr lang="en-CA" i="1" dirty="0">
                <a:latin typeface="Cera Pro"/>
              </a:rPr>
              <a:t>This recent consolidated version includes amendments to the oath, which now officially includes alternate language for affirming instead of swearing. </a:t>
            </a:r>
            <a:r>
              <a:rPr lang="en-CA" dirty="0">
                <a:latin typeface="Cera Pro"/>
              </a:rPr>
              <a:t>  </a:t>
            </a:r>
          </a:p>
          <a:p>
            <a:endParaRPr lang="en-CA" dirty="0">
              <a:latin typeface="Cera Pro"/>
            </a:endParaRPr>
          </a:p>
          <a:p>
            <a:pPr marL="285750" indent="-285750">
              <a:buFont typeface="Arial" panose="020B0604020202020204" pitchFamily="34" charset="0"/>
              <a:buChar char="•"/>
            </a:pPr>
            <a:r>
              <a:rPr lang="en-CA" dirty="0">
                <a:latin typeface="Cera Pro"/>
              </a:rPr>
              <a:t>Proposed areas for amendment were sent to the GN late last year.</a:t>
            </a:r>
          </a:p>
          <a:p>
            <a:pPr marL="285750" indent="-285750">
              <a:buFont typeface="Arial" panose="020B0604020202020204" pitchFamily="34" charset="0"/>
              <a:buChar char="•"/>
            </a:pPr>
            <a:r>
              <a:rPr lang="en-CA" dirty="0">
                <a:latin typeface="Cera Pro"/>
              </a:rPr>
              <a:t>Unclear if amendments will be made before elections.</a:t>
            </a:r>
          </a:p>
        </p:txBody>
      </p:sp>
    </p:spTree>
    <p:extLst>
      <p:ext uri="{BB962C8B-B14F-4D97-AF65-F5344CB8AC3E}">
        <p14:creationId xmlns:p14="http://schemas.microsoft.com/office/powerpoint/2010/main" val="350071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C0555-4602-E550-F34E-A2BF39E5B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9F9EBA-638C-02BD-11A5-89D55AFD8224}"/>
              </a:ext>
            </a:extLst>
          </p:cNvPr>
          <p:cNvSpPr txBox="1">
            <a:spLocks/>
          </p:cNvSpPr>
          <p:nvPr/>
        </p:nvSpPr>
        <p:spPr>
          <a:xfrm>
            <a:off x="0" y="923925"/>
            <a:ext cx="12192000" cy="5934075"/>
          </a:xfrm>
          <a:prstGeom prst="rect">
            <a:avLst/>
          </a:prstGeom>
          <a:solidFill>
            <a:srgbClr val="3254A0"/>
          </a:solidFill>
        </p:spPr>
        <p:txBody>
          <a:bodyPr anchor="ctr">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6600" dirty="0">
                <a:solidFill>
                  <a:srgbClr val="C1B544"/>
                </a:solidFill>
                <a:latin typeface="Cera Pro" pitchFamily="2" charset="0"/>
              </a:rPr>
              <a:t>Questions? </a:t>
            </a:r>
          </a:p>
        </p:txBody>
      </p:sp>
      <p:pic>
        <p:nvPicPr>
          <p:cNvPr id="3" name="Picture 2" descr="A close-up of a design&#10;&#10;AI-generated content may be incorrect.">
            <a:extLst>
              <a:ext uri="{FF2B5EF4-FFF2-40B4-BE49-F238E27FC236}">
                <a16:creationId xmlns:a16="http://schemas.microsoft.com/office/drawing/2014/main" id="{3676C7F7-9092-4247-6FB3-B89526D584E0}"/>
              </a:ext>
            </a:extLst>
          </p:cNvPr>
          <p:cNvPicPr>
            <a:picLocks noChangeAspect="1"/>
          </p:cNvPicPr>
          <p:nvPr/>
        </p:nvPicPr>
        <p:blipFill>
          <a:blip r:embed="rId2"/>
          <a:srcRect r="30845"/>
          <a:stretch/>
        </p:blipFill>
        <p:spPr>
          <a:xfrm rot="5400000">
            <a:off x="638037" y="4581061"/>
            <a:ext cx="1378879" cy="3175000"/>
          </a:xfrm>
          <a:prstGeom prst="rect">
            <a:avLst/>
          </a:prstGeom>
        </p:spPr>
      </p:pic>
    </p:spTree>
    <p:extLst>
      <p:ext uri="{BB962C8B-B14F-4D97-AF65-F5344CB8AC3E}">
        <p14:creationId xmlns:p14="http://schemas.microsoft.com/office/powerpoint/2010/main" val="294625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F74B3A1318C74A865CB7F474A1FC12" ma:contentTypeVersion="18" ma:contentTypeDescription="Create a new document." ma:contentTypeScope="" ma:versionID="4f17830552cd44417f5c0efd15657b1a">
  <xsd:schema xmlns:xsd="http://www.w3.org/2001/XMLSchema" xmlns:xs="http://www.w3.org/2001/XMLSchema" xmlns:p="http://schemas.microsoft.com/office/2006/metadata/properties" xmlns:ns2="2c0ed7f6-7069-49b8-aa6a-8bf403210c60" xmlns:ns3="e76e747e-5d7a-4124-907d-94874cefd736" targetNamespace="http://schemas.microsoft.com/office/2006/metadata/properties" ma:root="true" ma:fieldsID="e03ee724a61ee1a4db23de7202a5581c" ns2:_="" ns3:_="">
    <xsd:import namespace="2c0ed7f6-7069-49b8-aa6a-8bf403210c60"/>
    <xsd:import namespace="e76e747e-5d7a-4124-907d-94874cefd7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ed7f6-7069-49b8-aa6a-8bf403210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5e3d6f-d01d-474f-abde-51dcf9f432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6e747e-5d7a-4124-907d-94874cefd7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eaa4ab-7e4f-469a-a203-2cdc319870d5}" ma:internalName="TaxCatchAll" ma:showField="CatchAllData" ma:web="e76e747e-5d7a-4124-907d-94874cefd7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0ed7f6-7069-49b8-aa6a-8bf403210c60">
      <Terms xmlns="http://schemas.microsoft.com/office/infopath/2007/PartnerControls"/>
    </lcf76f155ced4ddcb4097134ff3c332f>
    <TaxCatchAll xmlns="e76e747e-5d7a-4124-907d-94874cefd736" xsi:nil="true"/>
  </documentManagement>
</p:properties>
</file>

<file path=customXml/itemProps1.xml><?xml version="1.0" encoding="utf-8"?>
<ds:datastoreItem xmlns:ds="http://schemas.openxmlformats.org/officeDocument/2006/customXml" ds:itemID="{26A8A2DC-7425-4784-B8F6-93708268257F}">
  <ds:schemaRefs>
    <ds:schemaRef ds:uri="http://schemas.microsoft.com/sharepoint/v3/contenttype/forms"/>
  </ds:schemaRefs>
</ds:datastoreItem>
</file>

<file path=customXml/itemProps2.xml><?xml version="1.0" encoding="utf-8"?>
<ds:datastoreItem xmlns:ds="http://schemas.openxmlformats.org/officeDocument/2006/customXml" ds:itemID="{01E3E873-C336-40E7-9781-FC6E75CD7F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0ed7f6-7069-49b8-aa6a-8bf403210c60"/>
    <ds:schemaRef ds:uri="e76e747e-5d7a-4124-907d-94874cefd7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F5A9CF-1BF4-476A-AC99-D9611AFE8193}">
  <ds:schemaRefs>
    <ds:schemaRef ds:uri="http://schemas.microsoft.com/office/2006/metadata/properties"/>
    <ds:schemaRef ds:uri="http://schemas.microsoft.com/office/infopath/2007/PartnerControls"/>
    <ds:schemaRef ds:uri="2c0ed7f6-7069-49b8-aa6a-8bf403210c60"/>
    <ds:schemaRef ds:uri="e76e747e-5d7a-4124-907d-94874cefd736"/>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1401</TotalTime>
  <Words>765</Words>
  <Application>Microsoft Office PowerPoint</Application>
  <PresentationFormat>Widescreen</PresentationFormat>
  <Paragraphs>67</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Cera Pro</vt:lpstr>
      <vt:lpstr>CERAPRO-LIGHT</vt:lpstr>
      <vt:lpstr>CERAPRO-MEDIUM</vt:lpstr>
      <vt:lpstr>Euphemia</vt:lpstr>
      <vt:lpstr>Wingdings 2</vt:lpstr>
      <vt:lpstr>Dividend</vt:lpstr>
      <vt:lpstr>PowerPoint Presentation</vt:lpstr>
      <vt:lpstr>Mandate of the LSN</vt:lpstr>
      <vt:lpstr>Growing the Bar</vt:lpstr>
      <vt:lpstr>PowerPoint Presentation</vt:lpstr>
      <vt:lpstr>Special Meeting Con’t</vt:lpstr>
      <vt:lpstr>PowerPoint Presentation</vt:lpstr>
      <vt:lpstr>2023-2024 AGM Carry-Over</vt:lpstr>
      <vt:lpstr>2023-2024 AGM Carry-Over</vt:lpstr>
      <vt:lpstr>PowerPoint Presentation</vt:lpstr>
      <vt:lpstr>2023-2024 AGM Carry-Over</vt:lpstr>
      <vt:lpstr>PowerPoint Presentation</vt:lpstr>
      <vt:lpstr>2024-2025 Projects</vt:lpstr>
      <vt:lpstr>2024-2025 Projects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LSN Access to justice projects  May 2024 overview</dc:title>
  <dc:creator>Nalini Vaddapalli</dc:creator>
  <cp:lastModifiedBy>LSN Student</cp:lastModifiedBy>
  <cp:revision>100</cp:revision>
  <dcterms:created xsi:type="dcterms:W3CDTF">2024-05-21T13:56:39Z</dcterms:created>
  <dcterms:modified xsi:type="dcterms:W3CDTF">2025-06-23T19:09:36Z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0x01010085F74B3A1318C74A865CB7F474A1FC12</vt:lpwstr>
  </property>
  <property fmtid="{D5CDD505-2E9C-101B-9397-08002B2CF9AE}" pid="3" name="MediaServiceImageTags">
    <vt:lpwstr/>
  </property>
</Properties>
</file>