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embeddedFontLst>
    <p:embeddedFont>
      <p:font typeface="Robot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b7955b7edb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b7955b7edb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ead5aa47c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ead5aa47c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b7955b7edb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b7955b7edb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Tutoring and additional leave were not available to students-at-law who had to retake a bar admission assessment/special </a:t>
            </a:r>
            <a:r>
              <a:rPr lang="en"/>
              <a:t>examination</a:t>
            </a:r>
            <a:r>
              <a:rPr lang="en"/>
              <a:t> or redo a bar admission course during a student-at-law’s articles of clerkship.</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b7955b7edb_1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b7955b7edb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b7955b7edb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b7955b7edb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Focus on the last three points: (1) code of conduct knowledge, (2) character &amp; professional responsibility; and (3) professional ethics.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f1c60de243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f1c60de24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b7955b7edb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b7955b7edb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b7955b7edb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b7955b7edb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b7955b7edb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b7955b7edb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b7955b7edb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b7955b7edb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f1c60de243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f1c60de24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b7955b7edb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b7955b7edb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95">
                <a:solidFill>
                  <a:srgbClr val="212121"/>
                </a:solidFill>
                <a:latin typeface="Roboto"/>
                <a:ea typeface="Roboto"/>
                <a:cs typeface="Roboto"/>
                <a:sym typeface="Roboto"/>
              </a:rPr>
              <a:t>Were there other competencies and/or qualities you hoped to better develop during CPLED/CPLED PREP?</a:t>
            </a:r>
            <a:endParaRPr sz="1595">
              <a:solidFill>
                <a:srgbClr val="212121"/>
              </a:solidFill>
              <a:latin typeface="Roboto"/>
              <a:ea typeface="Roboto"/>
              <a:cs typeface="Roboto"/>
              <a:sym typeface="Roboto"/>
            </a:endParaRPr>
          </a:p>
          <a:p>
            <a:pPr indent="0" lvl="0" marL="0" rtl="0" algn="l">
              <a:spcBef>
                <a:spcPts val="0"/>
              </a:spcBef>
              <a:spcAft>
                <a:spcPts val="0"/>
              </a:spcAft>
              <a:buNone/>
            </a:pPr>
            <a:r>
              <a:t/>
            </a:r>
            <a:endParaRPr sz="1595">
              <a:solidFill>
                <a:srgbClr val="212121"/>
              </a:solidFill>
              <a:latin typeface="Roboto"/>
              <a:ea typeface="Roboto"/>
              <a:cs typeface="Roboto"/>
              <a:sym typeface="Roboto"/>
            </a:endParaRPr>
          </a:p>
          <a:p>
            <a:pPr indent="-292100" lvl="0" marL="457200" rtl="0" algn="l">
              <a:lnSpc>
                <a:spcPct val="115000"/>
              </a:lnSpc>
              <a:spcBef>
                <a:spcPts val="0"/>
              </a:spcBef>
              <a:spcAft>
                <a:spcPts val="0"/>
              </a:spcAft>
              <a:buClr>
                <a:srgbClr val="595959"/>
              </a:buClr>
              <a:buSzPts val="1000"/>
              <a:buChar char="●"/>
            </a:pPr>
            <a:r>
              <a:rPr i="1" lang="en" sz="1000">
                <a:solidFill>
                  <a:srgbClr val="595959"/>
                </a:solidFill>
              </a:rPr>
              <a:t>“hoped for more Nunavut-specific materials in the bar admission course”</a:t>
            </a:r>
            <a:endParaRPr i="1" sz="1000">
              <a:solidFill>
                <a:srgbClr val="595959"/>
              </a:solidFill>
            </a:endParaRPr>
          </a:p>
          <a:p>
            <a:pPr indent="-292100" lvl="0" marL="457200" rtl="0" algn="l">
              <a:lnSpc>
                <a:spcPct val="115000"/>
              </a:lnSpc>
              <a:spcBef>
                <a:spcPts val="0"/>
              </a:spcBef>
              <a:spcAft>
                <a:spcPts val="0"/>
              </a:spcAft>
              <a:buClr>
                <a:srgbClr val="595959"/>
              </a:buClr>
              <a:buSzPts val="1000"/>
              <a:buChar char="●"/>
            </a:pPr>
            <a:r>
              <a:rPr i="1" lang="en" sz="1000">
                <a:solidFill>
                  <a:srgbClr val="595959"/>
                </a:solidFill>
              </a:rPr>
              <a:t>“applying Nunavut laws”</a:t>
            </a:r>
            <a:endParaRPr i="1" sz="1000">
              <a:solidFill>
                <a:srgbClr val="595959"/>
              </a:solidFill>
            </a:endParaRPr>
          </a:p>
          <a:p>
            <a:pPr indent="-292100" lvl="0" marL="457200" rtl="0" algn="l">
              <a:lnSpc>
                <a:spcPct val="115000"/>
              </a:lnSpc>
              <a:spcBef>
                <a:spcPts val="0"/>
              </a:spcBef>
              <a:spcAft>
                <a:spcPts val="0"/>
              </a:spcAft>
              <a:buClr>
                <a:srgbClr val="595959"/>
              </a:buClr>
              <a:buSzPts val="1000"/>
              <a:buChar char="●"/>
            </a:pPr>
            <a:r>
              <a:rPr i="1" lang="en" sz="1000">
                <a:solidFill>
                  <a:srgbClr val="595959"/>
                </a:solidFill>
              </a:rPr>
              <a:t>“skills needed for government lawyers. Given NU's context, the biggest employers of lawyers are the GN, PPSC and LSB. CPLED's context is heavily based on private practice which is not always applicable when practicing law in the mentioned institutions.”</a:t>
            </a:r>
            <a:endParaRPr i="1" sz="1000">
              <a:solidFill>
                <a:srgbClr val="595959"/>
              </a:solidFill>
            </a:endParaRPr>
          </a:p>
          <a:p>
            <a:pPr indent="-292100" lvl="0" marL="457200" rtl="0" algn="l">
              <a:lnSpc>
                <a:spcPct val="115000"/>
              </a:lnSpc>
              <a:spcBef>
                <a:spcPts val="0"/>
              </a:spcBef>
              <a:spcAft>
                <a:spcPts val="0"/>
              </a:spcAft>
              <a:buClr>
                <a:srgbClr val="595959"/>
              </a:buClr>
              <a:buSzPts val="1000"/>
              <a:buChar char="●"/>
            </a:pPr>
            <a:r>
              <a:rPr i="1" lang="en" sz="1000">
                <a:solidFill>
                  <a:srgbClr val="595959"/>
                </a:solidFill>
              </a:rPr>
              <a:t>“client interviews”</a:t>
            </a:r>
            <a:endParaRPr i="1" sz="1000">
              <a:solidFill>
                <a:srgbClr val="595959"/>
              </a:solidFill>
            </a:endParaRPr>
          </a:p>
          <a:p>
            <a:pPr indent="-292100" lvl="0" marL="457200" rtl="0" algn="l">
              <a:lnSpc>
                <a:spcPct val="115000"/>
              </a:lnSpc>
              <a:spcBef>
                <a:spcPts val="0"/>
              </a:spcBef>
              <a:spcAft>
                <a:spcPts val="0"/>
              </a:spcAft>
              <a:buClr>
                <a:srgbClr val="595959"/>
              </a:buClr>
              <a:buSzPts val="1000"/>
              <a:buChar char="●"/>
            </a:pPr>
            <a:r>
              <a:rPr i="1" lang="en" sz="1000">
                <a:solidFill>
                  <a:srgbClr val="595959"/>
                </a:solidFill>
              </a:rPr>
              <a:t>“hoped to develop actual practical skills. In reality it sucked half the time I could have been working on articling tasks where I was genuinely learning to complete busy work. Materials lacked cohesion and were at times incoherent. The organization of materials was abysmal. As an example information required to complete assignments was in 3 different places on the platform (rubric, manual, module itself and at time other documents) making it virtually inaccessible. Assignments did not provide sufficient information, and clarifying questions were not permitted. uch of the material was covered in law school. There were also inaccuracies in materials. Further, for all the lip service about diversity, it was clear that this course was written by and for a very narrow group of people.”</a:t>
            </a:r>
            <a:endParaRPr i="1" sz="1000">
              <a:solidFill>
                <a:srgbClr val="595959"/>
              </a:solidFill>
            </a:endParaRPr>
          </a:p>
          <a:p>
            <a:pPr indent="-292100" lvl="0" marL="457200" rtl="0" algn="l">
              <a:lnSpc>
                <a:spcPct val="115000"/>
              </a:lnSpc>
              <a:spcBef>
                <a:spcPts val="0"/>
              </a:spcBef>
              <a:spcAft>
                <a:spcPts val="0"/>
              </a:spcAft>
              <a:buClr>
                <a:srgbClr val="595959"/>
              </a:buClr>
              <a:buSzPts val="1000"/>
              <a:buChar char="●"/>
            </a:pPr>
            <a:r>
              <a:rPr i="1" lang="en" sz="1000">
                <a:solidFill>
                  <a:srgbClr val="595959"/>
                </a:solidFill>
              </a:rPr>
              <a:t>“more Nunavut specific competencies and qualities would have been ideal.”</a:t>
            </a:r>
            <a:endParaRPr i="1" sz="1000">
              <a:solidFill>
                <a:srgbClr val="595959"/>
              </a:solidFill>
            </a:endParaRPr>
          </a:p>
          <a:p>
            <a:pPr indent="-292100" lvl="0" marL="457200" rtl="0" algn="l">
              <a:lnSpc>
                <a:spcPct val="115000"/>
              </a:lnSpc>
              <a:spcBef>
                <a:spcPts val="0"/>
              </a:spcBef>
              <a:spcAft>
                <a:spcPts val="0"/>
              </a:spcAft>
              <a:buClr>
                <a:srgbClr val="595959"/>
              </a:buClr>
              <a:buSzPts val="1000"/>
              <a:buChar char="●"/>
            </a:pPr>
            <a:r>
              <a:rPr i="1" lang="en" sz="1000">
                <a:solidFill>
                  <a:srgbClr val="595959"/>
                </a:solidFill>
              </a:rPr>
              <a:t>“did like CPLED PREP's emphasis on code of conduct and ethics.”</a:t>
            </a:r>
            <a:endParaRPr i="1" sz="1000">
              <a:solidFill>
                <a:srgbClr val="595959"/>
              </a:solidFill>
            </a:endParaRPr>
          </a:p>
          <a:p>
            <a:pPr indent="-292100" lvl="0" marL="457200" rtl="0" algn="l">
              <a:lnSpc>
                <a:spcPct val="115000"/>
              </a:lnSpc>
              <a:spcBef>
                <a:spcPts val="0"/>
              </a:spcBef>
              <a:spcAft>
                <a:spcPts val="0"/>
              </a:spcAft>
              <a:buClr>
                <a:srgbClr val="595959"/>
              </a:buClr>
              <a:buSzPts val="1000"/>
              <a:buChar char="●"/>
            </a:pPr>
            <a:r>
              <a:rPr i="1" lang="en" sz="1000">
                <a:solidFill>
                  <a:srgbClr val="595959"/>
                </a:solidFill>
              </a:rPr>
              <a:t>“cultural relevance was weak.”</a:t>
            </a:r>
            <a:endParaRPr i="1" sz="1000">
              <a:solidFill>
                <a:srgbClr val="595959"/>
              </a:solidFill>
            </a:endParaRPr>
          </a:p>
          <a:p>
            <a:pPr indent="-292100" lvl="0" marL="457200" rtl="0" algn="l">
              <a:lnSpc>
                <a:spcPct val="115000"/>
              </a:lnSpc>
              <a:spcBef>
                <a:spcPts val="0"/>
              </a:spcBef>
              <a:spcAft>
                <a:spcPts val="0"/>
              </a:spcAft>
              <a:buClr>
                <a:srgbClr val="595959"/>
              </a:buClr>
              <a:buSzPts val="1000"/>
              <a:buChar char="●"/>
            </a:pPr>
            <a:r>
              <a:rPr i="1" lang="en" sz="1000">
                <a:solidFill>
                  <a:srgbClr val="595959"/>
                </a:solidFill>
              </a:rPr>
              <a:t>“I felt like it was all stuff we learned in law school... it made me feel like why the heck am I just redoing law school with more stress in the fact that I knew I couldn't even get through the first foundation modules.”</a:t>
            </a:r>
            <a:endParaRPr i="1" sz="1000">
              <a:solidFill>
                <a:srgbClr val="595959"/>
              </a:solidFill>
            </a:endParaRPr>
          </a:p>
          <a:p>
            <a:pPr indent="-292100" lvl="0" marL="457200" rtl="0" algn="l">
              <a:lnSpc>
                <a:spcPct val="115000"/>
              </a:lnSpc>
              <a:spcBef>
                <a:spcPts val="0"/>
              </a:spcBef>
              <a:spcAft>
                <a:spcPts val="0"/>
              </a:spcAft>
              <a:buClr>
                <a:srgbClr val="595959"/>
              </a:buClr>
              <a:buSzPts val="1000"/>
              <a:buChar char="●"/>
            </a:pPr>
            <a:r>
              <a:rPr i="1" lang="en" sz="1000">
                <a:solidFill>
                  <a:srgbClr val="595959"/>
                </a:solidFill>
              </a:rPr>
              <a:t>“more tips/exercises using Canlii for searching cases. More tips/exercises on court etiquette/rules.”</a:t>
            </a:r>
            <a:endParaRPr i="1" sz="1000">
              <a:solidFill>
                <a:srgbClr val="595959"/>
              </a:solidFill>
            </a:endParaRPr>
          </a:p>
          <a:p>
            <a:pPr indent="-292100" lvl="0" marL="457200" rtl="0" algn="l">
              <a:lnSpc>
                <a:spcPct val="115000"/>
              </a:lnSpc>
              <a:spcBef>
                <a:spcPts val="0"/>
              </a:spcBef>
              <a:spcAft>
                <a:spcPts val="0"/>
              </a:spcAft>
              <a:buClr>
                <a:srgbClr val="595959"/>
              </a:buClr>
              <a:buSzPts val="1000"/>
              <a:buChar char="●"/>
            </a:pPr>
            <a:r>
              <a:rPr i="1" lang="en" sz="1000">
                <a:solidFill>
                  <a:srgbClr val="595959"/>
                </a:solidFill>
              </a:rPr>
              <a:t>“practical application of standard forms and court procedure”</a:t>
            </a:r>
            <a:endParaRPr i="1" sz="1000">
              <a:solidFill>
                <a:srgbClr val="595959"/>
              </a:solidFill>
            </a:endParaRPr>
          </a:p>
          <a:p>
            <a:pPr indent="-292100" lvl="0" marL="457200" rtl="0" algn="l">
              <a:lnSpc>
                <a:spcPct val="115000"/>
              </a:lnSpc>
              <a:spcBef>
                <a:spcPts val="0"/>
              </a:spcBef>
              <a:spcAft>
                <a:spcPts val="0"/>
              </a:spcAft>
              <a:buClr>
                <a:srgbClr val="595959"/>
              </a:buClr>
              <a:buSzPts val="1000"/>
              <a:buChar char="●"/>
            </a:pPr>
            <a:r>
              <a:rPr i="1" lang="en" sz="1000">
                <a:solidFill>
                  <a:srgbClr val="595959"/>
                </a:solidFill>
              </a:rPr>
              <a:t>“all the available resources were very helpful.”</a:t>
            </a:r>
            <a:endParaRPr i="1" sz="1000">
              <a:solidFill>
                <a:srgbClr val="595959"/>
              </a:solidFill>
            </a:endParaRPr>
          </a:p>
          <a:p>
            <a:pPr indent="-292100" lvl="0" marL="457200" rtl="0" algn="l">
              <a:lnSpc>
                <a:spcPct val="115000"/>
              </a:lnSpc>
              <a:spcBef>
                <a:spcPts val="0"/>
              </a:spcBef>
              <a:spcAft>
                <a:spcPts val="0"/>
              </a:spcAft>
              <a:buClr>
                <a:srgbClr val="595959"/>
              </a:buClr>
              <a:buSzPts val="1000"/>
              <a:buChar char="●"/>
            </a:pPr>
            <a:r>
              <a:rPr i="1" lang="en" sz="1000">
                <a:solidFill>
                  <a:srgbClr val="595959"/>
                </a:solidFill>
              </a:rPr>
              <a:t>“hoped to gain a better understanding of drafting pleadings within NU but of course at the time of my enrolment I had to choose a southern jurisdiction and follow their Rules of Court. These are definite transferable skills but also were a bit of a hardship/extra hurdle in the process.”</a:t>
            </a:r>
            <a:endParaRPr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f1c60de24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f1c60de24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b7955b7edb_1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b7955b7edb_1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b7955b7edb_1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b7955b7edb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b7955b7edb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b7955b7edb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b7955b7edb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b7955b7edb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f1c60de243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f1c60de243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ec410545f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ec410545f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7820a408d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7820a408d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7820a408de_5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7820a408de_5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6a7faa223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6a7faa223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7820a408de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7820a408de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ec410545f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ec410545f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7820a408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7820a408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b7955b7ed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b7955b7ed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f1c60de24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f1c60de24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b7955b7edb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b7955b7ed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f1c60de24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f1c60de24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f1c60de24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f1c60de24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f1c60de24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f1c60de24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f1c60de24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f1c60de24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6a7faa223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6a7faa223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f1c60de24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f1c60de24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f1c60de24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f1c60de24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6a7faa223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6a7faa223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6a7faa223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6a7faa223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6a7faa223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6a7faa223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6a7faa223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6a7faa223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f1c60de243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f1c60de243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2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new.express.adobe.com/webpage/T6XJ1Yy7b0zd9/"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5191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4380">
                <a:solidFill>
                  <a:schemeClr val="accent1"/>
                </a:solidFill>
              </a:rPr>
              <a:t>Student-at-Law </a:t>
            </a:r>
            <a:br>
              <a:rPr b="1" lang="en" sz="4380">
                <a:solidFill>
                  <a:schemeClr val="accent1"/>
                </a:solidFill>
              </a:rPr>
            </a:br>
            <a:r>
              <a:rPr b="1" lang="en" sz="4380">
                <a:solidFill>
                  <a:schemeClr val="accent1"/>
                </a:solidFill>
              </a:rPr>
              <a:t>Experience Survey</a:t>
            </a:r>
            <a:endParaRPr b="1" sz="4380">
              <a:solidFill>
                <a:schemeClr val="accent1"/>
              </a:solidFill>
            </a:endParaRPr>
          </a:p>
        </p:txBody>
      </p:sp>
      <p:sp>
        <p:nvSpPr>
          <p:cNvPr id="55" name="Google Shape;55;p13"/>
          <p:cNvSpPr txBox="1"/>
          <p:nvPr>
            <p:ph idx="1" type="subTitle"/>
          </p:nvPr>
        </p:nvSpPr>
        <p:spPr>
          <a:xfrm>
            <a:off x="311700" y="2770000"/>
            <a:ext cx="8520600" cy="1747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t>June 2025</a:t>
            </a:r>
            <a:endParaRPr sz="2400"/>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2724150" y="3710063"/>
            <a:ext cx="3695700" cy="885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2" title="Points scored"/>
          <p:cNvPicPr preferRelativeResize="0"/>
          <p:nvPr/>
        </p:nvPicPr>
        <p:blipFill>
          <a:blip r:embed="rId3">
            <a:alphaModFix/>
          </a:blip>
          <a:stretch>
            <a:fillRect/>
          </a:stretch>
        </p:blipFill>
        <p:spPr>
          <a:xfrm>
            <a:off x="621550" y="152400"/>
            <a:ext cx="7825389" cy="4838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A9999"/>
                </a:solidFill>
              </a:rPr>
              <a:t>CPLED 2022/2023 Report</a:t>
            </a:r>
            <a:endParaRPr b="1">
              <a:solidFill>
                <a:srgbClr val="EA9999"/>
              </a:solidFill>
            </a:endParaRPr>
          </a:p>
        </p:txBody>
      </p:sp>
      <p:sp>
        <p:nvSpPr>
          <p:cNvPr id="111" name="Google Shape;111;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20000"/>
              </a:lnSpc>
              <a:spcBef>
                <a:spcPts val="0"/>
              </a:spcBef>
              <a:spcAft>
                <a:spcPts val="0"/>
              </a:spcAft>
              <a:buClr>
                <a:schemeClr val="dk1"/>
              </a:buClr>
              <a:buSzPts val="1100"/>
              <a:buFont typeface="Arial"/>
              <a:buNone/>
            </a:pPr>
            <a:r>
              <a:rPr lang="en" sz="1600">
                <a:solidFill>
                  <a:srgbClr val="666666"/>
                </a:solidFill>
              </a:rPr>
              <a:t>For a reference point, </a:t>
            </a:r>
            <a:r>
              <a:rPr lang="en" sz="1600" u="sng">
                <a:solidFill>
                  <a:srgbClr val="666666"/>
                </a:solidFill>
                <a:hlinkClick r:id="rId3">
                  <a:extLst>
                    <a:ext uri="{A12FA001-AC4F-418D-AE19-62706E023703}">
                      <ahyp:hlinkClr val="tx"/>
                    </a:ext>
                  </a:extLst>
                </a:hlinkClick>
              </a:rPr>
              <a:t>CPLED reported</a:t>
            </a:r>
            <a:r>
              <a:rPr lang="en" sz="1600">
                <a:solidFill>
                  <a:srgbClr val="666666"/>
                </a:solidFill>
              </a:rPr>
              <a:t> in 2022/2023 that:</a:t>
            </a:r>
            <a:endParaRPr sz="1600">
              <a:solidFill>
                <a:srgbClr val="666666"/>
              </a:solidFill>
            </a:endParaRPr>
          </a:p>
          <a:p>
            <a:pPr indent="-330200" lvl="0" marL="457200" rtl="0" algn="l">
              <a:lnSpc>
                <a:spcPct val="120000"/>
              </a:lnSpc>
              <a:spcBef>
                <a:spcPts val="1200"/>
              </a:spcBef>
              <a:spcAft>
                <a:spcPts val="0"/>
              </a:spcAft>
              <a:buClr>
                <a:srgbClr val="666666"/>
              </a:buClr>
              <a:buSzPts val="1600"/>
              <a:buChar char="●"/>
            </a:pPr>
            <a:r>
              <a:rPr lang="en" sz="1600">
                <a:solidFill>
                  <a:srgbClr val="666666"/>
                </a:solidFill>
              </a:rPr>
              <a:t>There were 565 students registered in the Summer PREP 2022. Students are required to complete all four PREP phases and pass the Capstone to successfully complete PREP. </a:t>
            </a:r>
            <a:r>
              <a:rPr b="1" lang="en" sz="1600">
                <a:solidFill>
                  <a:srgbClr val="666666"/>
                </a:solidFill>
                <a:highlight>
                  <a:srgbClr val="FFF2CC"/>
                </a:highlight>
              </a:rPr>
              <a:t>Of the 565 students, 91% successfully passed their Capstone and completed PREP.</a:t>
            </a:r>
            <a:endParaRPr b="1" sz="1600">
              <a:solidFill>
                <a:srgbClr val="666666"/>
              </a:solidFill>
              <a:highlight>
                <a:srgbClr val="FFF2CC"/>
              </a:highlight>
            </a:endParaRPr>
          </a:p>
          <a:p>
            <a:pPr indent="-330200" lvl="1" marL="914400" rtl="0" algn="l">
              <a:lnSpc>
                <a:spcPct val="120000"/>
              </a:lnSpc>
              <a:spcBef>
                <a:spcPts val="0"/>
              </a:spcBef>
              <a:spcAft>
                <a:spcPts val="0"/>
              </a:spcAft>
              <a:buClr>
                <a:srgbClr val="666666"/>
              </a:buClr>
              <a:buSzPts val="1600"/>
              <a:buChar char="○"/>
            </a:pPr>
            <a:r>
              <a:rPr lang="en" sz="1600">
                <a:solidFill>
                  <a:srgbClr val="666666"/>
                </a:solidFill>
              </a:rPr>
              <a:t>The Winter 2021 PREP intake welcomed 167 students, of which</a:t>
            </a:r>
            <a:r>
              <a:rPr b="1" lang="en" sz="1600">
                <a:solidFill>
                  <a:srgbClr val="666666"/>
                </a:solidFill>
              </a:rPr>
              <a:t> </a:t>
            </a:r>
            <a:r>
              <a:rPr b="1" lang="en" sz="1600">
                <a:solidFill>
                  <a:srgbClr val="666666"/>
                </a:solidFill>
                <a:highlight>
                  <a:srgbClr val="FFF2CC"/>
                </a:highlight>
              </a:rPr>
              <a:t>81% of students successfully passed and completed PREP</a:t>
            </a:r>
            <a:r>
              <a:rPr b="1" lang="en" sz="1600">
                <a:solidFill>
                  <a:srgbClr val="666666"/>
                </a:solidFill>
              </a:rPr>
              <a:t>.</a:t>
            </a:r>
            <a:endParaRPr sz="2200">
              <a:solidFill>
                <a:srgbClr val="6666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4" title="Points scored"/>
          <p:cNvPicPr preferRelativeResize="0"/>
          <p:nvPr/>
        </p:nvPicPr>
        <p:blipFill>
          <a:blip r:embed="rId3">
            <a:alphaModFix/>
          </a:blip>
          <a:stretch>
            <a:fillRect/>
          </a:stretch>
        </p:blipFill>
        <p:spPr>
          <a:xfrm>
            <a:off x="659300" y="211025"/>
            <a:ext cx="7825389" cy="4838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5"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6" title="Points scored"/>
          <p:cNvPicPr preferRelativeResize="0"/>
          <p:nvPr/>
        </p:nvPicPr>
        <p:blipFill>
          <a:blip r:embed="rId3">
            <a:alphaModFix/>
          </a:blip>
          <a:stretch>
            <a:fillRect/>
          </a:stretch>
        </p:blipFill>
        <p:spPr>
          <a:xfrm>
            <a:off x="752150" y="155663"/>
            <a:ext cx="7825389" cy="48321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solidFill>
                  <a:srgbClr val="EA9999"/>
                </a:solidFill>
              </a:rPr>
              <a:t>Bar Admission Course &amp; Examination</a:t>
            </a:r>
            <a:endParaRPr b="1">
              <a:solidFill>
                <a:srgbClr val="EA999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8"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9"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30"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31" title="Points scored"/>
          <p:cNvPicPr preferRelativeResize="0"/>
          <p:nvPr/>
        </p:nvPicPr>
        <p:blipFill>
          <a:blip r:embed="rId3">
            <a:alphaModFix/>
          </a:blip>
          <a:stretch>
            <a:fillRect/>
          </a:stretch>
        </p:blipFill>
        <p:spPr>
          <a:xfrm>
            <a:off x="659300" y="201250"/>
            <a:ext cx="7825389" cy="4838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1106125"/>
            <a:ext cx="8520600" cy="1963500"/>
          </a:xfrm>
          <a:prstGeom prst="rect">
            <a:avLst/>
          </a:prstGeom>
          <a:solidFill>
            <a:schemeClr val="accent5"/>
          </a:solidFill>
          <a:ln cap="flat" cmpd="sng" w="9525">
            <a:solidFill>
              <a:schemeClr val="accent1"/>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rPr>
              <a:t>32.2</a:t>
            </a:r>
            <a:r>
              <a:rPr lang="en">
                <a:solidFill>
                  <a:schemeClr val="lt1"/>
                </a:solidFill>
              </a:rPr>
              <a:t>%</a:t>
            </a:r>
            <a:endParaRPr>
              <a:solidFill>
                <a:schemeClr val="lt1"/>
              </a:solidFill>
            </a:endParaRPr>
          </a:p>
        </p:txBody>
      </p:sp>
      <p:sp>
        <p:nvSpPr>
          <p:cNvPr id="62" name="Google Shape;62;p1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fontScale="85000"/>
          </a:bodyPr>
          <a:lstStyle/>
          <a:p>
            <a:pPr indent="0" lvl="0" marL="0" rtl="0" algn="ctr">
              <a:spcBef>
                <a:spcPts val="0"/>
              </a:spcBef>
              <a:spcAft>
                <a:spcPts val="0"/>
              </a:spcAft>
              <a:buNone/>
            </a:pPr>
            <a:r>
              <a:rPr lang="en"/>
              <a:t>of </a:t>
            </a:r>
            <a:r>
              <a:rPr b="1" lang="en" u="sng">
                <a:solidFill>
                  <a:srgbClr val="EA9999"/>
                </a:solidFill>
              </a:rPr>
              <a:t>former or current students-at-law</a:t>
            </a:r>
            <a:r>
              <a:rPr lang="en"/>
              <a:t> responded to the survey.</a:t>
            </a:r>
            <a:endParaRPr/>
          </a:p>
          <a:p>
            <a:pPr indent="0" lvl="0" marL="0" rtl="0" algn="ctr">
              <a:spcBef>
                <a:spcPts val="1200"/>
              </a:spcBef>
              <a:spcAft>
                <a:spcPts val="0"/>
              </a:spcAft>
              <a:buNone/>
            </a:pPr>
            <a:r>
              <a:t/>
            </a:r>
            <a:endParaRPr/>
          </a:p>
          <a:p>
            <a:pPr indent="0" lvl="0" marL="0" rtl="0" algn="ctr">
              <a:spcBef>
                <a:spcPts val="1200"/>
              </a:spcBef>
              <a:spcAft>
                <a:spcPts val="1200"/>
              </a:spcAft>
              <a:buNone/>
            </a:pPr>
            <a:r>
              <a:rPr lang="en"/>
              <a:t>⭐</a:t>
            </a:r>
            <a:r>
              <a:rPr b="1" i="1" lang="en">
                <a:solidFill>
                  <a:srgbClr val="B4A7D6"/>
                </a:solidFill>
              </a:rPr>
              <a:t> In comparison, only 23% of articling students completed the AB, MB and SK survey.</a:t>
            </a:r>
            <a:endParaRPr b="1" i="1">
              <a:solidFill>
                <a:srgbClr val="B4A7D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32"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3"/>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solidFill>
                  <a:srgbClr val="EA9999"/>
                </a:solidFill>
              </a:rPr>
              <a:t>Articles of Clerkship &amp; Workplace Training</a:t>
            </a:r>
            <a:endParaRPr b="1">
              <a:solidFill>
                <a:srgbClr val="EA999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34" title="Points scored"/>
          <p:cNvPicPr preferRelativeResize="0"/>
          <p:nvPr/>
        </p:nvPicPr>
        <p:blipFill>
          <a:blip r:embed="rId3">
            <a:alphaModFix/>
          </a:blip>
          <a:stretch>
            <a:fillRect/>
          </a:stretch>
        </p:blipFill>
        <p:spPr>
          <a:xfrm>
            <a:off x="659300" y="201250"/>
            <a:ext cx="7825389" cy="48386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35"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36" title="Points scored"/>
          <p:cNvPicPr preferRelativeResize="0"/>
          <p:nvPr/>
        </p:nvPicPr>
        <p:blipFill>
          <a:blip r:embed="rId3">
            <a:alphaModFix/>
          </a:blip>
          <a:stretch>
            <a:fillRect/>
          </a:stretch>
        </p:blipFill>
        <p:spPr>
          <a:xfrm>
            <a:off x="236175" y="152400"/>
            <a:ext cx="7825389" cy="48386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7"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solidFill>
                  <a:srgbClr val="EA9999"/>
                </a:solidFill>
              </a:rPr>
              <a:t>Articling Plan</a:t>
            </a:r>
            <a:endParaRPr b="1">
              <a:solidFill>
                <a:srgbClr val="EA999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9"/>
          <p:cNvSpPr txBox="1"/>
          <p:nvPr>
            <p:ph idx="1" type="body"/>
          </p:nvPr>
        </p:nvSpPr>
        <p:spPr>
          <a:xfrm>
            <a:off x="266450" y="1033600"/>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Articling Plan + Evaluations</a:t>
            </a:r>
            <a:endParaRPr/>
          </a:p>
        </p:txBody>
      </p:sp>
      <p:sp>
        <p:nvSpPr>
          <p:cNvPr id="192" name="Google Shape;192;p39"/>
          <p:cNvSpPr/>
          <p:nvPr/>
        </p:nvSpPr>
        <p:spPr>
          <a:xfrm>
            <a:off x="-12" y="1767952"/>
            <a:ext cx="3546900" cy="669000"/>
          </a:xfrm>
          <a:prstGeom prst="homePlate">
            <a:avLst>
              <a:gd fmla="val 50000" name="adj"/>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Articling Plan</a:t>
            </a:r>
            <a:endParaRPr>
              <a:solidFill>
                <a:srgbClr val="FFFFFF"/>
              </a:solidFill>
              <a:latin typeface="Roboto"/>
              <a:ea typeface="Roboto"/>
              <a:cs typeface="Roboto"/>
              <a:sym typeface="Roboto"/>
            </a:endParaRPr>
          </a:p>
        </p:txBody>
      </p:sp>
      <p:sp>
        <p:nvSpPr>
          <p:cNvPr id="193" name="Google Shape;193;p39"/>
          <p:cNvSpPr/>
          <p:nvPr/>
        </p:nvSpPr>
        <p:spPr>
          <a:xfrm>
            <a:off x="2959542" y="1767850"/>
            <a:ext cx="3305700" cy="669000"/>
          </a:xfrm>
          <a:prstGeom prst="chevron">
            <a:avLst>
              <a:gd fmla="val 50000" name="adj"/>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Mid-Term Evaluation</a:t>
            </a:r>
            <a:endParaRPr>
              <a:solidFill>
                <a:srgbClr val="FFFFFF"/>
              </a:solidFill>
              <a:latin typeface="Roboto"/>
              <a:ea typeface="Roboto"/>
              <a:cs typeface="Roboto"/>
              <a:sym typeface="Roboto"/>
            </a:endParaRPr>
          </a:p>
        </p:txBody>
      </p:sp>
      <p:sp>
        <p:nvSpPr>
          <p:cNvPr id="194" name="Google Shape;194;p39"/>
          <p:cNvSpPr/>
          <p:nvPr/>
        </p:nvSpPr>
        <p:spPr>
          <a:xfrm>
            <a:off x="5601629" y="1767850"/>
            <a:ext cx="3305700" cy="669000"/>
          </a:xfrm>
          <a:prstGeom prst="chevron">
            <a:avLst>
              <a:gd fmla="val 50000" name="adj"/>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Final Evaluation</a:t>
            </a:r>
            <a:endParaRPr>
              <a:solidFill>
                <a:srgbClr val="FFFFFF"/>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2672"/>
              <a:buNone/>
            </a:pPr>
            <a:r>
              <a:rPr b="1" lang="en" sz="2320">
                <a:solidFill>
                  <a:srgbClr val="999999"/>
                </a:solidFill>
              </a:rPr>
              <a:t>Did you use the LSN’s guide to develop your articling plan?</a:t>
            </a:r>
            <a:endParaRPr b="1" sz="2320">
              <a:solidFill>
                <a:srgbClr val="999999"/>
              </a:solidFill>
            </a:endParaRPr>
          </a:p>
        </p:txBody>
      </p:sp>
      <p:pic>
        <p:nvPicPr>
          <p:cNvPr id="200" name="Google Shape;200;p40" title="Points scored"/>
          <p:cNvPicPr preferRelativeResize="0"/>
          <p:nvPr/>
        </p:nvPicPr>
        <p:blipFill>
          <a:blip r:embed="rId3">
            <a:alphaModFix/>
          </a:blip>
          <a:stretch>
            <a:fillRect/>
          </a:stretch>
        </p:blipFill>
        <p:spPr>
          <a:xfrm>
            <a:off x="1528715" y="1048950"/>
            <a:ext cx="6086574" cy="37635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320">
                <a:solidFill>
                  <a:srgbClr val="999999"/>
                </a:solidFill>
              </a:rPr>
              <a:t>Involvement in Articling Plan Development</a:t>
            </a:r>
            <a:endParaRPr b="1" sz="2320">
              <a:solidFill>
                <a:srgbClr val="999999"/>
              </a:solidFill>
            </a:endParaRPr>
          </a:p>
        </p:txBody>
      </p:sp>
      <p:pic>
        <p:nvPicPr>
          <p:cNvPr id="206" name="Google Shape;206;p41" title="Points scored"/>
          <p:cNvPicPr preferRelativeResize="0"/>
          <p:nvPr/>
        </p:nvPicPr>
        <p:blipFill>
          <a:blip r:embed="rId3">
            <a:alphaModFix/>
          </a:blip>
          <a:stretch>
            <a:fillRect/>
          </a:stretch>
        </p:blipFill>
        <p:spPr>
          <a:xfrm>
            <a:off x="1482263" y="1170125"/>
            <a:ext cx="6179475" cy="3820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000">
                <a:solidFill>
                  <a:srgbClr val="999999"/>
                </a:solidFill>
              </a:rPr>
              <a:t>Other documents that could have been developed with Articling Principal to assist with </a:t>
            </a:r>
            <a:r>
              <a:rPr b="1" lang="en" sz="2000">
                <a:solidFill>
                  <a:srgbClr val="999999"/>
                </a:solidFill>
              </a:rPr>
              <a:t>understanding articling expectations</a:t>
            </a:r>
            <a:endParaRPr b="1" sz="2000">
              <a:solidFill>
                <a:srgbClr val="999999"/>
              </a:solidFill>
            </a:endParaRPr>
          </a:p>
        </p:txBody>
      </p:sp>
      <p:pic>
        <p:nvPicPr>
          <p:cNvPr id="212" name="Google Shape;212;p42" title="Points scored"/>
          <p:cNvPicPr preferRelativeResize="0"/>
          <p:nvPr/>
        </p:nvPicPr>
        <p:blipFill>
          <a:blip r:embed="rId3">
            <a:alphaModFix/>
          </a:blip>
          <a:stretch>
            <a:fillRect/>
          </a:stretch>
        </p:blipFill>
        <p:spPr>
          <a:xfrm>
            <a:off x="2013175" y="1530225"/>
            <a:ext cx="5117625" cy="3164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3"/>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B6D7A8"/>
                </a:solidFill>
              </a:rPr>
              <a:t>Comments</a:t>
            </a:r>
            <a:endParaRPr b="1">
              <a:solidFill>
                <a:srgbClr val="B6D7A8"/>
              </a:solidFill>
            </a:endParaRPr>
          </a:p>
        </p:txBody>
      </p:sp>
      <p:sp>
        <p:nvSpPr>
          <p:cNvPr id="218" name="Google Shape;218;p4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lnSpcReduction="20000"/>
          </a:bodyPr>
          <a:lstStyle/>
          <a:p>
            <a:pPr indent="-342900" lvl="0" marL="457200" rtl="0" algn="l">
              <a:spcBef>
                <a:spcPts val="0"/>
              </a:spcBef>
              <a:spcAft>
                <a:spcPts val="0"/>
              </a:spcAft>
              <a:buSzPts val="1800"/>
              <a:buChar char="●"/>
            </a:pPr>
            <a:r>
              <a:rPr lang="en"/>
              <a:t>Need for articling plan to align with the articling evaluations, particularly to track development of core competencies</a:t>
            </a:r>
            <a:endParaRPr/>
          </a:p>
          <a:p>
            <a:pPr indent="-342900" lvl="0" marL="457200" rtl="0" algn="l">
              <a:spcBef>
                <a:spcPts val="0"/>
              </a:spcBef>
              <a:spcAft>
                <a:spcPts val="0"/>
              </a:spcAft>
              <a:buSzPts val="1800"/>
              <a:buChar char="●"/>
            </a:pPr>
            <a:r>
              <a:rPr lang="en"/>
              <a:t>Articling plan and evaluations </a:t>
            </a:r>
            <a:r>
              <a:rPr lang="en"/>
              <a:t>currently</a:t>
            </a:r>
            <a:r>
              <a:rPr lang="en"/>
              <a:t> not well set up for multiple rotations or principals</a:t>
            </a:r>
            <a:endParaRPr/>
          </a:p>
          <a:p>
            <a:pPr indent="-342900" lvl="0" marL="457200" rtl="0" algn="l">
              <a:spcBef>
                <a:spcPts val="0"/>
              </a:spcBef>
              <a:spcAft>
                <a:spcPts val="0"/>
              </a:spcAft>
              <a:buSzPts val="1800"/>
              <a:buChar char="●"/>
            </a:pPr>
            <a:r>
              <a:rPr lang="en"/>
              <a:t>More opportunities for both principals and students-at-law to disclose when there are issues or concerns during articling process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4"/>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solidFill>
                  <a:srgbClr val="EA9999"/>
                </a:solidFill>
              </a:rPr>
              <a:t>Student-at-Law Mental Wellbeing</a:t>
            </a:r>
            <a:endParaRPr b="1">
              <a:solidFill>
                <a:srgbClr val="EA999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45" title="Points scored"/>
          <p:cNvPicPr preferRelativeResize="0"/>
          <p:nvPr/>
        </p:nvPicPr>
        <p:blipFill>
          <a:blip r:embed="rId3">
            <a:alphaModFix/>
          </a:blip>
          <a:stretch>
            <a:fillRect/>
          </a:stretch>
        </p:blipFill>
        <p:spPr>
          <a:xfrm>
            <a:off x="727200" y="238825"/>
            <a:ext cx="7768524" cy="48035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6"/>
          <p:cNvSpPr txBox="1"/>
          <p:nvPr>
            <p:ph type="title"/>
          </p:nvPr>
        </p:nvSpPr>
        <p:spPr>
          <a:xfrm>
            <a:off x="311700" y="1106125"/>
            <a:ext cx="8520600" cy="1963500"/>
          </a:xfrm>
          <a:prstGeom prst="rect">
            <a:avLst/>
          </a:prstGeom>
          <a:solidFill>
            <a:srgbClr val="CCCCCC"/>
          </a:solidFill>
          <a:ln cap="flat" cmpd="sng" w="9525">
            <a:solidFill>
              <a:srgbClr val="CCCCCC"/>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rPr>
              <a:t>53</a:t>
            </a:r>
            <a:r>
              <a:rPr lang="en">
                <a:solidFill>
                  <a:schemeClr val="lt1"/>
                </a:solidFill>
              </a:rPr>
              <a:t>%</a:t>
            </a:r>
            <a:endParaRPr>
              <a:solidFill>
                <a:schemeClr val="lt1"/>
              </a:solidFill>
            </a:endParaRPr>
          </a:p>
        </p:txBody>
      </p:sp>
      <p:sp>
        <p:nvSpPr>
          <p:cNvPr id="234" name="Google Shape;234;p46"/>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of respondents shared that based on their cumulative experience, their participation in a bar admissions course </a:t>
            </a:r>
            <a:r>
              <a:rPr b="1" lang="en" u="sng">
                <a:solidFill>
                  <a:srgbClr val="EA9999"/>
                </a:solidFill>
              </a:rPr>
              <a:t>affected their mental wellbeing to the point that it hindered their ability to </a:t>
            </a:r>
            <a:r>
              <a:rPr b="1" lang="en" u="sng">
                <a:solidFill>
                  <a:srgbClr val="EA9999"/>
                </a:solidFill>
              </a:rPr>
              <a:t>succeed in the bar admission program</a:t>
            </a:r>
            <a:r>
              <a:rPr lang="en"/>
              <a:t>.</a:t>
            </a:r>
            <a:endParaRPr b="1" u="sng">
              <a:solidFill>
                <a:srgbClr val="EA999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38" name="Shape 238"/>
        <p:cNvGrpSpPr/>
        <p:nvPr/>
      </p:nvGrpSpPr>
      <p:grpSpPr>
        <a:xfrm>
          <a:off x="0" y="0"/>
          <a:ext cx="0" cy="0"/>
          <a:chOff x="0" y="0"/>
          <a:chExt cx="0" cy="0"/>
        </a:xfrm>
      </p:grpSpPr>
      <p:pic>
        <p:nvPicPr>
          <p:cNvPr id="239" name="Google Shape;239;p47" title="Points scored"/>
          <p:cNvPicPr preferRelativeResize="0"/>
          <p:nvPr/>
        </p:nvPicPr>
        <p:blipFill>
          <a:blip r:embed="rId3">
            <a:alphaModFix/>
          </a:blip>
          <a:stretch>
            <a:fillRect/>
          </a:stretch>
        </p:blipFill>
        <p:spPr>
          <a:xfrm>
            <a:off x="693425" y="152400"/>
            <a:ext cx="7825389" cy="48386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solidFill>
                  <a:srgbClr val="EA9999"/>
                </a:solidFill>
              </a:rPr>
              <a:t>Harassment &amp; Discrimination</a:t>
            </a:r>
            <a:endParaRPr b="1">
              <a:solidFill>
                <a:srgbClr val="EA999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9"/>
          <p:cNvSpPr txBox="1"/>
          <p:nvPr>
            <p:ph type="title"/>
          </p:nvPr>
        </p:nvSpPr>
        <p:spPr>
          <a:xfrm>
            <a:off x="311700" y="1106125"/>
            <a:ext cx="8520600" cy="1963500"/>
          </a:xfrm>
          <a:prstGeom prst="rect">
            <a:avLst/>
          </a:prstGeom>
          <a:solidFill>
            <a:srgbClr val="EA9999"/>
          </a:solidFill>
          <a:ln cap="flat" cmpd="sng" w="9525">
            <a:solidFill>
              <a:srgbClr val="EA9999"/>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rPr>
              <a:t>16%</a:t>
            </a:r>
            <a:endParaRPr>
              <a:solidFill>
                <a:schemeClr val="lt1"/>
              </a:solidFill>
            </a:endParaRPr>
          </a:p>
        </p:txBody>
      </p:sp>
      <p:sp>
        <p:nvSpPr>
          <p:cNvPr id="250" name="Google Shape;250;p49"/>
          <p:cNvSpPr txBox="1"/>
          <p:nvPr>
            <p:ph idx="1" type="body"/>
          </p:nvPr>
        </p:nvSpPr>
        <p:spPr>
          <a:xfrm>
            <a:off x="311700" y="3152225"/>
            <a:ext cx="8520600" cy="1300800"/>
          </a:xfrm>
          <a:prstGeom prst="rect">
            <a:avLst/>
          </a:prstGeom>
        </p:spPr>
        <p:txBody>
          <a:bodyPr anchorCtr="0" anchor="t" bIns="91425" lIns="91425" spcFirstLastPara="1" rIns="91425" wrap="square" tIns="91425">
            <a:normAutofit fontScale="92500" lnSpcReduction="10000"/>
          </a:bodyPr>
          <a:lstStyle/>
          <a:p>
            <a:pPr indent="0" lvl="0" marL="0" rtl="0" algn="ctr">
              <a:spcBef>
                <a:spcPts val="0"/>
              </a:spcBef>
              <a:spcAft>
                <a:spcPts val="1200"/>
              </a:spcAft>
              <a:buNone/>
            </a:pPr>
            <a:r>
              <a:rPr lang="en"/>
              <a:t>of respondents experienced </a:t>
            </a:r>
            <a:r>
              <a:rPr b="1" lang="en" u="sng">
                <a:solidFill>
                  <a:srgbClr val="45818E"/>
                </a:solidFill>
              </a:rPr>
              <a:t>discrimination and/or harassment</a:t>
            </a:r>
            <a:r>
              <a:rPr lang="en"/>
              <a:t> related to their age, ancestry, colour, race, citizenship, ethnic origin, place of origin, creed, disability, family status, marital status, gender identity, gender expression, sex and/or sexual orientation, or other factors </a:t>
            </a:r>
            <a:r>
              <a:rPr b="1" lang="en" u="sng">
                <a:solidFill>
                  <a:srgbClr val="EA9999"/>
                </a:solidFill>
              </a:rPr>
              <a:t>during the recruitment process of any of their articling rotations.</a:t>
            </a:r>
            <a:endParaRPr b="1" u="sng">
              <a:solidFill>
                <a:srgbClr val="EA999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50"/>
          <p:cNvSpPr txBox="1"/>
          <p:nvPr>
            <p:ph type="title"/>
          </p:nvPr>
        </p:nvSpPr>
        <p:spPr>
          <a:xfrm>
            <a:off x="311700" y="1106125"/>
            <a:ext cx="8520600" cy="1963500"/>
          </a:xfrm>
          <a:prstGeom prst="rect">
            <a:avLst/>
          </a:prstGeom>
          <a:solidFill>
            <a:srgbClr val="EA9999"/>
          </a:solidFill>
          <a:ln cap="flat" cmpd="sng" w="9525">
            <a:solidFill>
              <a:srgbClr val="EA9999"/>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rPr>
              <a:t>22</a:t>
            </a:r>
            <a:r>
              <a:rPr lang="en">
                <a:solidFill>
                  <a:schemeClr val="lt1"/>
                </a:solidFill>
              </a:rPr>
              <a:t>%</a:t>
            </a:r>
            <a:endParaRPr>
              <a:solidFill>
                <a:schemeClr val="lt1"/>
              </a:solidFill>
            </a:endParaRPr>
          </a:p>
        </p:txBody>
      </p:sp>
      <p:sp>
        <p:nvSpPr>
          <p:cNvPr id="256" name="Google Shape;256;p50"/>
          <p:cNvSpPr txBox="1"/>
          <p:nvPr>
            <p:ph idx="1" type="body"/>
          </p:nvPr>
        </p:nvSpPr>
        <p:spPr>
          <a:xfrm>
            <a:off x="311700" y="3152225"/>
            <a:ext cx="8520600" cy="13008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1200"/>
              </a:spcAft>
              <a:buNone/>
            </a:pPr>
            <a:r>
              <a:rPr lang="en"/>
              <a:t>of respondents experienced </a:t>
            </a:r>
            <a:r>
              <a:rPr b="1" lang="en" u="sng">
                <a:solidFill>
                  <a:srgbClr val="45818E"/>
                </a:solidFill>
              </a:rPr>
              <a:t>discrimination</a:t>
            </a:r>
            <a:r>
              <a:rPr lang="en"/>
              <a:t> related to their age, ancestry, colour, race, citizenship, ethnic origin, place of origin, creed, disability, family status, marital status, gender identity, gender expression, sex and/or sexual orientation, or other factors </a:t>
            </a:r>
            <a:r>
              <a:rPr b="1" lang="en" u="sng">
                <a:solidFill>
                  <a:srgbClr val="EA9999"/>
                </a:solidFill>
              </a:rPr>
              <a:t>during their articles of clerkship.</a:t>
            </a:r>
            <a:endParaRPr b="1" u="sng">
              <a:solidFill>
                <a:srgbClr val="EA999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51"/>
          <p:cNvSpPr txBox="1"/>
          <p:nvPr>
            <p:ph type="title"/>
          </p:nvPr>
        </p:nvSpPr>
        <p:spPr>
          <a:xfrm>
            <a:off x="311700" y="1106125"/>
            <a:ext cx="8520600" cy="1963500"/>
          </a:xfrm>
          <a:prstGeom prst="rect">
            <a:avLst/>
          </a:prstGeom>
          <a:solidFill>
            <a:srgbClr val="EA9999"/>
          </a:solidFill>
          <a:ln cap="flat" cmpd="sng" w="9525">
            <a:solidFill>
              <a:srgbClr val="EA9999"/>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rPr>
              <a:t>26</a:t>
            </a:r>
            <a:r>
              <a:rPr lang="en">
                <a:solidFill>
                  <a:schemeClr val="lt1"/>
                </a:solidFill>
              </a:rPr>
              <a:t>%</a:t>
            </a:r>
            <a:endParaRPr>
              <a:solidFill>
                <a:schemeClr val="lt1"/>
              </a:solidFill>
            </a:endParaRPr>
          </a:p>
        </p:txBody>
      </p:sp>
      <p:sp>
        <p:nvSpPr>
          <p:cNvPr id="262" name="Google Shape;262;p5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fontScale="92500" lnSpcReduction="10000"/>
          </a:bodyPr>
          <a:lstStyle/>
          <a:p>
            <a:pPr indent="0" lvl="0" marL="0" rtl="0" algn="ctr">
              <a:spcBef>
                <a:spcPts val="0"/>
              </a:spcBef>
              <a:spcAft>
                <a:spcPts val="1200"/>
              </a:spcAft>
              <a:buNone/>
            </a:pPr>
            <a:r>
              <a:rPr lang="en"/>
              <a:t>of respondents </a:t>
            </a:r>
            <a:r>
              <a:rPr lang="en"/>
              <a:t>experienced </a:t>
            </a:r>
            <a:r>
              <a:rPr b="1" lang="en" u="sng">
                <a:solidFill>
                  <a:srgbClr val="45818E"/>
                </a:solidFill>
              </a:rPr>
              <a:t>harassment</a:t>
            </a:r>
            <a:r>
              <a:rPr lang="en"/>
              <a:t> by someone at the firm/organization related to their age, ancestry, colour, race, citizenship, ethnic origin, place of origin, creed, disability, family status, marital status, gender identity, gender expression, sex and/or sexual orientation, or other factors </a:t>
            </a:r>
            <a:r>
              <a:rPr b="1" lang="en" u="sng">
                <a:solidFill>
                  <a:srgbClr val="EA9999"/>
                </a:solidFill>
              </a:rPr>
              <a:t>during their articles of clerkship.</a:t>
            </a:r>
            <a:endParaRPr b="1" u="sng">
              <a:solidFill>
                <a:srgbClr val="EA99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6"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2"/>
          <p:cNvSpPr txBox="1"/>
          <p:nvPr>
            <p:ph type="title"/>
          </p:nvPr>
        </p:nvSpPr>
        <p:spPr>
          <a:xfrm>
            <a:off x="311700" y="1106125"/>
            <a:ext cx="8520600" cy="1963500"/>
          </a:xfrm>
          <a:prstGeom prst="rect">
            <a:avLst/>
          </a:prstGeom>
          <a:solidFill>
            <a:srgbClr val="EA9999"/>
          </a:solidFill>
          <a:ln cap="flat" cmpd="sng" w="9525">
            <a:solidFill>
              <a:srgbClr val="EA9999"/>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rPr>
              <a:t>36</a:t>
            </a:r>
            <a:r>
              <a:rPr lang="en">
                <a:solidFill>
                  <a:schemeClr val="lt1"/>
                </a:solidFill>
              </a:rPr>
              <a:t>%</a:t>
            </a:r>
            <a:endParaRPr>
              <a:solidFill>
                <a:schemeClr val="lt1"/>
              </a:solidFill>
            </a:endParaRPr>
          </a:p>
        </p:txBody>
      </p:sp>
      <p:sp>
        <p:nvSpPr>
          <p:cNvPr id="268" name="Google Shape;268;p52"/>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of respondents said there were </a:t>
            </a:r>
            <a:r>
              <a:rPr b="1" lang="en" u="sng">
                <a:solidFill>
                  <a:srgbClr val="EA9999"/>
                </a:solidFill>
              </a:rPr>
              <a:t>no resources available</a:t>
            </a:r>
            <a:r>
              <a:rPr lang="en"/>
              <a:t> to address the discrimination and/or harassment experienced.</a:t>
            </a:r>
            <a:endParaRPr u="sng">
              <a:solidFill>
                <a:srgbClr val="EA999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3"/>
          <p:cNvSpPr txBox="1"/>
          <p:nvPr>
            <p:ph type="title"/>
          </p:nvPr>
        </p:nvSpPr>
        <p:spPr>
          <a:xfrm>
            <a:off x="311700" y="1106125"/>
            <a:ext cx="8520600" cy="1963500"/>
          </a:xfrm>
          <a:prstGeom prst="rect">
            <a:avLst/>
          </a:prstGeom>
          <a:solidFill>
            <a:srgbClr val="EA9999"/>
          </a:solidFill>
          <a:ln cap="flat" cmpd="sng" w="9525">
            <a:solidFill>
              <a:srgbClr val="EA9999"/>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rPr>
              <a:t>63</a:t>
            </a:r>
            <a:r>
              <a:rPr lang="en">
                <a:solidFill>
                  <a:schemeClr val="lt1"/>
                </a:solidFill>
              </a:rPr>
              <a:t>%</a:t>
            </a:r>
            <a:endParaRPr>
              <a:solidFill>
                <a:schemeClr val="lt1"/>
              </a:solidFill>
            </a:endParaRPr>
          </a:p>
        </p:txBody>
      </p:sp>
      <p:sp>
        <p:nvSpPr>
          <p:cNvPr id="274" name="Google Shape;274;p5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of respondents said they were </a:t>
            </a:r>
            <a:r>
              <a:rPr b="1" lang="en" u="sng">
                <a:solidFill>
                  <a:srgbClr val="EA9999"/>
                </a:solidFill>
              </a:rPr>
              <a:t>not sure whether </a:t>
            </a:r>
            <a:r>
              <a:rPr b="1" lang="en" u="sng">
                <a:solidFill>
                  <a:srgbClr val="EA9999"/>
                </a:solidFill>
              </a:rPr>
              <a:t>resources were available</a:t>
            </a:r>
            <a:r>
              <a:rPr lang="en"/>
              <a:t> to address the discrimination and/or harassment experienced.</a:t>
            </a:r>
            <a:endParaRPr u="sng">
              <a:solidFill>
                <a:srgbClr val="EA99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7"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accent1"/>
                </a:solidFill>
              </a:rPr>
              <a:t>High-Level Insights (1)</a:t>
            </a:r>
            <a:endParaRPr b="1">
              <a:solidFill>
                <a:schemeClr val="accent1"/>
              </a:solidFill>
            </a:endParaRPr>
          </a:p>
        </p:txBody>
      </p:sp>
      <p:sp>
        <p:nvSpPr>
          <p:cNvPr id="83" name="Google Shape;83;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Lack of housing</a:t>
            </a:r>
            <a:endParaRPr/>
          </a:p>
          <a:p>
            <a:pPr indent="-334327" lvl="0" marL="457200" rtl="0" algn="l">
              <a:spcBef>
                <a:spcPts val="0"/>
              </a:spcBef>
              <a:spcAft>
                <a:spcPts val="0"/>
              </a:spcAft>
              <a:buSzPct val="100000"/>
              <a:buChar char="➔"/>
            </a:pPr>
            <a:r>
              <a:rPr lang="en"/>
              <a:t>Inadequate infrastructure for articling rotations</a:t>
            </a:r>
            <a:endParaRPr/>
          </a:p>
          <a:p>
            <a:pPr indent="-334327" lvl="0" marL="457200" rtl="0" algn="l">
              <a:spcBef>
                <a:spcPts val="0"/>
              </a:spcBef>
              <a:spcAft>
                <a:spcPts val="0"/>
              </a:spcAft>
              <a:buSzPct val="100000"/>
              <a:buChar char="➔"/>
            </a:pPr>
            <a:r>
              <a:rPr lang="en"/>
              <a:t>Delays in hearing back from LSN</a:t>
            </a:r>
            <a:endParaRPr/>
          </a:p>
          <a:p>
            <a:pPr indent="-334327" lvl="0" marL="457200" rtl="0" algn="l">
              <a:spcBef>
                <a:spcPts val="0"/>
              </a:spcBef>
              <a:spcAft>
                <a:spcPts val="0"/>
              </a:spcAft>
              <a:buSzPct val="100000"/>
              <a:buChar char="➔"/>
            </a:pPr>
            <a:r>
              <a:rPr lang="en"/>
              <a:t>Challenges with articling principals/employers given high turnover in the North</a:t>
            </a:r>
            <a:endParaRPr/>
          </a:p>
          <a:p>
            <a:pPr indent="-334327" lvl="0" marL="457200" rtl="0" algn="l">
              <a:spcBef>
                <a:spcPts val="0"/>
              </a:spcBef>
              <a:spcAft>
                <a:spcPts val="0"/>
              </a:spcAft>
              <a:buSzPct val="100000"/>
              <a:buChar char="➔"/>
            </a:pPr>
            <a:r>
              <a:rPr lang="en"/>
              <a:t>Need for more Nunavut-specific training (especially for non-NLP students-at-law)</a:t>
            </a:r>
            <a:endParaRPr/>
          </a:p>
          <a:p>
            <a:pPr indent="-334327" lvl="0" marL="457200" rtl="0" algn="l">
              <a:spcBef>
                <a:spcPts val="0"/>
              </a:spcBef>
              <a:spcAft>
                <a:spcPts val="0"/>
              </a:spcAft>
              <a:buSzPct val="100000"/>
              <a:buChar char="➔"/>
            </a:pPr>
            <a:r>
              <a:rPr lang="en"/>
              <a:t>Less time in CPLED and more hands-on-training</a:t>
            </a:r>
            <a:endParaRPr/>
          </a:p>
          <a:p>
            <a:pPr indent="-334327" lvl="0" marL="457200" rtl="0" algn="l">
              <a:spcBef>
                <a:spcPts val="0"/>
              </a:spcBef>
              <a:spcAft>
                <a:spcPts val="0"/>
              </a:spcAft>
              <a:buSzPct val="100000"/>
              <a:buChar char="➔"/>
            </a:pPr>
            <a:r>
              <a:rPr lang="en"/>
              <a:t>78% either disagreed or strongly disagreed that their bar admission course included valuable information about the unique practice requirements and law in Nunavut.</a:t>
            </a:r>
            <a:endParaRPr/>
          </a:p>
          <a:p>
            <a:pPr indent="-334327" lvl="0" marL="457200" rtl="0" algn="l">
              <a:spcBef>
                <a:spcPts val="0"/>
              </a:spcBef>
              <a:spcAft>
                <a:spcPts val="0"/>
              </a:spcAft>
              <a:buSzPct val="100000"/>
              <a:buChar char="➔"/>
            </a:pPr>
            <a:r>
              <a:rPr lang="en"/>
              <a:t>79% completed 2 or more articling rotations; only 15.8% completed one.</a:t>
            </a:r>
            <a:endParaRPr/>
          </a:p>
          <a:p>
            <a:pPr indent="-334327" lvl="0" marL="457200" rtl="0" algn="l">
              <a:spcBef>
                <a:spcPts val="0"/>
              </a:spcBef>
              <a:spcAft>
                <a:spcPts val="0"/>
              </a:spcAft>
              <a:buSzPct val="100000"/>
              <a:buChar char="➔"/>
            </a:pPr>
            <a:r>
              <a:rPr lang="en"/>
              <a:t>GN was the most frequent employer, followed by Arms Length/NGO, followed by the fed gvt</a:t>
            </a:r>
            <a:endParaRPr/>
          </a:p>
          <a:p>
            <a:pPr indent="-334327" lvl="0" marL="457200" rtl="0" algn="l">
              <a:spcBef>
                <a:spcPts val="0"/>
              </a:spcBef>
              <a:spcAft>
                <a:spcPts val="0"/>
              </a:spcAft>
              <a:buSzPct val="100000"/>
              <a:buChar char="➔"/>
            </a:pPr>
            <a:r>
              <a:rPr lang="en"/>
              <a:t>16% respondents would have liked to complete their articles of clerkship in Ottawa but were unable to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accent1"/>
                </a:solidFill>
              </a:rPr>
              <a:t>High-Level Insights (</a:t>
            </a:r>
            <a:r>
              <a:rPr b="1" lang="en">
                <a:solidFill>
                  <a:schemeClr val="accent1"/>
                </a:solidFill>
              </a:rPr>
              <a:t>2</a:t>
            </a:r>
            <a:r>
              <a:rPr b="1" lang="en">
                <a:solidFill>
                  <a:schemeClr val="accent1"/>
                </a:solidFill>
              </a:rPr>
              <a:t>)</a:t>
            </a:r>
            <a:endParaRPr b="1">
              <a:solidFill>
                <a:schemeClr val="accent1"/>
              </a:solidFill>
            </a:endParaRPr>
          </a:p>
        </p:txBody>
      </p:sp>
      <p:sp>
        <p:nvSpPr>
          <p:cNvPr id="89" name="Google Shape;89;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Attendance at settlement conference + staff and office management were the competencies that students-at-law felt they least developed</a:t>
            </a:r>
            <a:endParaRPr/>
          </a:p>
          <a:p>
            <a:pPr indent="-342900" lvl="0" marL="457200" rtl="0" algn="l">
              <a:spcBef>
                <a:spcPts val="0"/>
              </a:spcBef>
              <a:spcAft>
                <a:spcPts val="0"/>
              </a:spcAft>
              <a:buSzPts val="1800"/>
              <a:buChar char="➔"/>
            </a:pPr>
            <a:r>
              <a:rPr lang="en"/>
              <a:t>Reports of not being paid during articles</a:t>
            </a:r>
            <a:endParaRPr/>
          </a:p>
          <a:p>
            <a:pPr indent="-342900" lvl="0" marL="457200" rtl="0" algn="l">
              <a:spcBef>
                <a:spcPts val="0"/>
              </a:spcBef>
              <a:spcAft>
                <a:spcPts val="0"/>
              </a:spcAft>
              <a:buSzPts val="1800"/>
              <a:buChar char="➔"/>
            </a:pPr>
            <a:r>
              <a:rPr lang="en"/>
              <a:t>Significant variation in # of days off during articles (32% noting no agreed upon leave)</a:t>
            </a:r>
            <a:endParaRPr/>
          </a:p>
          <a:p>
            <a:pPr indent="-342900" lvl="0" marL="457200" rtl="0" algn="l">
              <a:spcBef>
                <a:spcPts val="0"/>
              </a:spcBef>
              <a:spcAft>
                <a:spcPts val="0"/>
              </a:spcAft>
              <a:buSzPts val="1800"/>
              <a:buChar char="➔"/>
            </a:pPr>
            <a:r>
              <a:rPr lang="en"/>
              <a:t>47% respondents did not receive training in EDI, cross-cultural competency, workplace harassment etc. during articles</a:t>
            </a:r>
            <a:endParaRPr/>
          </a:p>
          <a:p>
            <a:pPr indent="-342900" lvl="0" marL="457200" rtl="0" algn="l">
              <a:spcBef>
                <a:spcPts val="0"/>
              </a:spcBef>
              <a:spcAft>
                <a:spcPts val="0"/>
              </a:spcAft>
              <a:buSzPts val="1800"/>
              <a:buChar char="➔"/>
            </a:pPr>
            <a:r>
              <a:rPr lang="en"/>
              <a:t>68% didn’t have an opportunity to learn about culturally competent and/or trauma-informed legal practice </a:t>
            </a:r>
            <a:r>
              <a:rPr lang="en" sz="1400"/>
              <a:t>(32% did)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accent1"/>
                </a:solidFill>
              </a:rPr>
              <a:t>High-Level Insights (3)</a:t>
            </a:r>
            <a:endParaRPr b="1">
              <a:solidFill>
                <a:schemeClr val="accent1"/>
              </a:solidFill>
            </a:endParaRPr>
          </a:p>
        </p:txBody>
      </p:sp>
      <p:sp>
        <p:nvSpPr>
          <p:cNvPr id="95" name="Google Shape;95;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Lack of support with steep learning curve and accessing mental health supports were the two biggest challenges faced by students-at-law</a:t>
            </a:r>
            <a:endParaRPr/>
          </a:p>
          <a:p>
            <a:pPr indent="-342900" lvl="0" marL="457200" rtl="0" algn="l">
              <a:spcBef>
                <a:spcPts val="0"/>
              </a:spcBef>
              <a:spcAft>
                <a:spcPts val="0"/>
              </a:spcAft>
              <a:buSzPts val="1800"/>
              <a:buChar char="➔"/>
            </a:pPr>
            <a:r>
              <a:rPr lang="en"/>
              <a:t>74% would recommend doing a clerkship in the Territory to prospective students-at-law</a:t>
            </a:r>
            <a:endParaRPr/>
          </a:p>
          <a:p>
            <a:pPr indent="-342900" lvl="0" marL="457200" rtl="0" algn="l">
              <a:spcBef>
                <a:spcPts val="0"/>
              </a:spcBef>
              <a:spcAft>
                <a:spcPts val="0"/>
              </a:spcAft>
              <a:buSzPts val="1800"/>
              <a:buChar char="➔"/>
            </a:pPr>
            <a:r>
              <a:rPr lang="en"/>
              <a:t>53% reported that participating in a bar admissions course affected their mental well-being to the point that it hindered their ability to succeed in the bar admissions program</a:t>
            </a:r>
            <a:endParaRPr/>
          </a:p>
          <a:p>
            <a:pPr indent="-342900" lvl="0" marL="457200" rtl="0" algn="l">
              <a:spcBef>
                <a:spcPts val="0"/>
              </a:spcBef>
              <a:spcAft>
                <a:spcPts val="0"/>
              </a:spcAft>
              <a:buSzPts val="1800"/>
              <a:buChar char="➔"/>
            </a:pPr>
            <a:r>
              <a:rPr lang="en"/>
              <a:t>63%were aware of NuLAP</a:t>
            </a:r>
            <a:endParaRPr/>
          </a:p>
          <a:p>
            <a:pPr indent="-342900" lvl="0" marL="457200" rtl="0" algn="l">
              <a:spcBef>
                <a:spcPts val="0"/>
              </a:spcBef>
              <a:spcAft>
                <a:spcPts val="0"/>
              </a:spcAft>
              <a:buSzPts val="1800"/>
              <a:buChar char="➔"/>
            </a:pPr>
            <a:r>
              <a:rPr lang="en"/>
              <a:t>79% were either very satisfied or satisfied with their articling experience </a:t>
            </a:r>
            <a:endParaRPr/>
          </a:p>
          <a:p>
            <a:pPr indent="-342900" lvl="0" marL="457200" rtl="0" algn="l">
              <a:spcBef>
                <a:spcPts val="0"/>
              </a:spcBef>
              <a:spcAft>
                <a:spcPts val="0"/>
              </a:spcAft>
              <a:buSzPts val="1800"/>
              <a:buChar char="➔"/>
            </a:pPr>
            <a:r>
              <a:rPr lang="en"/>
              <a:t>Getting hands on experience was one of the most positive aspects of the articles of clerkship for ALL respondents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solidFill>
                  <a:srgbClr val="EA9999"/>
                </a:solidFill>
              </a:rPr>
              <a:t>Barriers to Success</a:t>
            </a:r>
            <a:endParaRPr b="1">
              <a:solidFill>
                <a:srgbClr val="EA9999"/>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