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106" d="100"/>
          <a:sy n="106"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6EC79C-1B0A-4760-85E6-072A512E307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C2BF901-EA0A-4B95-9998-B3B5B25E0920}">
      <dgm:prSet/>
      <dgm:spPr/>
      <dgm:t>
        <a:bodyPr/>
        <a:lstStyle/>
        <a:p>
          <a:r>
            <a:rPr lang="en-CA"/>
            <a:t>Advocacy is not dead.</a:t>
          </a:r>
          <a:endParaRPr lang="en-US"/>
        </a:p>
      </dgm:t>
    </dgm:pt>
    <dgm:pt modelId="{2D5A258D-E966-4232-926D-A4A6101538A4}" type="parTrans" cxnId="{E83CCD05-DA7B-4D50-A21D-65722E08F176}">
      <dgm:prSet/>
      <dgm:spPr/>
      <dgm:t>
        <a:bodyPr/>
        <a:lstStyle/>
        <a:p>
          <a:endParaRPr lang="en-US"/>
        </a:p>
      </dgm:t>
    </dgm:pt>
    <dgm:pt modelId="{142E1B39-A0E9-4C9F-9A7E-461D68B6462F}" type="sibTrans" cxnId="{E83CCD05-DA7B-4D50-A21D-65722E08F176}">
      <dgm:prSet/>
      <dgm:spPr/>
      <dgm:t>
        <a:bodyPr/>
        <a:lstStyle/>
        <a:p>
          <a:endParaRPr lang="en-US"/>
        </a:p>
      </dgm:t>
    </dgm:pt>
    <dgm:pt modelId="{CFD7571E-8B2D-49EF-8954-3978D7720DB7}">
      <dgm:prSet/>
      <dgm:spPr/>
      <dgm:t>
        <a:bodyPr/>
        <a:lstStyle/>
        <a:p>
          <a:r>
            <a:rPr lang="en-CA" dirty="0"/>
            <a:t>It is important at trial, but it is also important at motions, settlement conferences and any interaction on the file.</a:t>
          </a:r>
          <a:endParaRPr lang="en-US" dirty="0"/>
        </a:p>
      </dgm:t>
    </dgm:pt>
    <dgm:pt modelId="{E2878D09-3994-4ADC-9BED-11DA3C01AD74}" type="parTrans" cxnId="{B183C73E-EB47-4D73-BFD9-9D2B981A43B1}">
      <dgm:prSet/>
      <dgm:spPr/>
      <dgm:t>
        <a:bodyPr/>
        <a:lstStyle/>
        <a:p>
          <a:endParaRPr lang="en-US"/>
        </a:p>
      </dgm:t>
    </dgm:pt>
    <dgm:pt modelId="{A1BFBCAD-15C3-420B-8204-C89A2A2B771B}" type="sibTrans" cxnId="{B183C73E-EB47-4D73-BFD9-9D2B981A43B1}">
      <dgm:prSet/>
      <dgm:spPr/>
      <dgm:t>
        <a:bodyPr/>
        <a:lstStyle/>
        <a:p>
          <a:endParaRPr lang="en-US"/>
        </a:p>
      </dgm:t>
    </dgm:pt>
    <dgm:pt modelId="{9F4FE82C-0613-4BEF-8A5B-25CE95300BD4}">
      <dgm:prSet/>
      <dgm:spPr/>
      <dgm:t>
        <a:bodyPr/>
        <a:lstStyle/>
        <a:p>
          <a:r>
            <a:rPr lang="en-CA"/>
            <a:t>Advocacy is not hostile or aggressive.</a:t>
          </a:r>
          <a:endParaRPr lang="en-US"/>
        </a:p>
      </dgm:t>
    </dgm:pt>
    <dgm:pt modelId="{213D0605-4731-49F0-84EB-897FFE1201F5}" type="parTrans" cxnId="{A9915BC8-03F7-4CB3-9971-1B14F0BEC99B}">
      <dgm:prSet/>
      <dgm:spPr/>
      <dgm:t>
        <a:bodyPr/>
        <a:lstStyle/>
        <a:p>
          <a:endParaRPr lang="en-US"/>
        </a:p>
      </dgm:t>
    </dgm:pt>
    <dgm:pt modelId="{C7B009AC-7CC1-4E3E-810C-8708FECD0599}" type="sibTrans" cxnId="{A9915BC8-03F7-4CB3-9971-1B14F0BEC99B}">
      <dgm:prSet/>
      <dgm:spPr/>
      <dgm:t>
        <a:bodyPr/>
        <a:lstStyle/>
        <a:p>
          <a:endParaRPr lang="en-US"/>
        </a:p>
      </dgm:t>
    </dgm:pt>
    <dgm:pt modelId="{931212A7-D275-4D13-AE58-63A1FA17763B}">
      <dgm:prSet/>
      <dgm:spPr/>
      <dgm:t>
        <a:bodyPr/>
        <a:lstStyle/>
        <a:p>
          <a:r>
            <a:rPr lang="en-CA"/>
            <a:t>Advocacy is effective and strategic. </a:t>
          </a:r>
          <a:endParaRPr lang="en-US"/>
        </a:p>
      </dgm:t>
    </dgm:pt>
    <dgm:pt modelId="{9C742866-AA5A-451A-93DA-8930369FB0F3}" type="parTrans" cxnId="{EDFD12E2-B66D-46D7-A8FE-7ED05B73365F}">
      <dgm:prSet/>
      <dgm:spPr/>
      <dgm:t>
        <a:bodyPr/>
        <a:lstStyle/>
        <a:p>
          <a:endParaRPr lang="en-US"/>
        </a:p>
      </dgm:t>
    </dgm:pt>
    <dgm:pt modelId="{ED746A46-91BA-4371-B57A-C674C7EC0AE4}" type="sibTrans" cxnId="{EDFD12E2-B66D-46D7-A8FE-7ED05B73365F}">
      <dgm:prSet/>
      <dgm:spPr/>
      <dgm:t>
        <a:bodyPr/>
        <a:lstStyle/>
        <a:p>
          <a:endParaRPr lang="en-US"/>
        </a:p>
      </dgm:t>
    </dgm:pt>
    <dgm:pt modelId="{7868CFD2-D6BD-4414-8E08-2B748E4D2004}">
      <dgm:prSet/>
      <dgm:spPr/>
      <dgm:t>
        <a:bodyPr/>
        <a:lstStyle/>
        <a:p>
          <a:r>
            <a:rPr lang="en-CA"/>
            <a:t>Always remember what your case is about and make your case.</a:t>
          </a:r>
          <a:endParaRPr lang="en-US"/>
        </a:p>
      </dgm:t>
    </dgm:pt>
    <dgm:pt modelId="{5650B9D2-75A6-4335-8C0E-304CB4957F93}" type="parTrans" cxnId="{CC49691E-D650-471B-BD1E-EE19F878A8BB}">
      <dgm:prSet/>
      <dgm:spPr/>
      <dgm:t>
        <a:bodyPr/>
        <a:lstStyle/>
        <a:p>
          <a:endParaRPr lang="en-US"/>
        </a:p>
      </dgm:t>
    </dgm:pt>
    <dgm:pt modelId="{6C352CE5-536D-40EF-BCC3-A52DE259C697}" type="sibTrans" cxnId="{CC49691E-D650-471B-BD1E-EE19F878A8BB}">
      <dgm:prSet/>
      <dgm:spPr/>
      <dgm:t>
        <a:bodyPr/>
        <a:lstStyle/>
        <a:p>
          <a:endParaRPr lang="en-US"/>
        </a:p>
      </dgm:t>
    </dgm:pt>
    <dgm:pt modelId="{111BF92C-C692-47CD-A2DA-6C337B167731}" type="pres">
      <dgm:prSet presAssocID="{E66EC79C-1B0A-4760-85E6-072A512E3074}" presName="linear" presStyleCnt="0">
        <dgm:presLayoutVars>
          <dgm:animLvl val="lvl"/>
          <dgm:resizeHandles val="exact"/>
        </dgm:presLayoutVars>
      </dgm:prSet>
      <dgm:spPr/>
    </dgm:pt>
    <dgm:pt modelId="{625460D5-3F62-4105-838F-F70B81A04CDF}" type="pres">
      <dgm:prSet presAssocID="{BC2BF901-EA0A-4B95-9998-B3B5B25E0920}" presName="parentText" presStyleLbl="node1" presStyleIdx="0" presStyleCnt="5">
        <dgm:presLayoutVars>
          <dgm:chMax val="0"/>
          <dgm:bulletEnabled val="1"/>
        </dgm:presLayoutVars>
      </dgm:prSet>
      <dgm:spPr/>
    </dgm:pt>
    <dgm:pt modelId="{8A67CF34-B9C0-4CFA-9434-9F942D13FE6C}" type="pres">
      <dgm:prSet presAssocID="{142E1B39-A0E9-4C9F-9A7E-461D68B6462F}" presName="spacer" presStyleCnt="0"/>
      <dgm:spPr/>
    </dgm:pt>
    <dgm:pt modelId="{2BCD1641-79E8-4EF4-9AB8-D082D9012153}" type="pres">
      <dgm:prSet presAssocID="{CFD7571E-8B2D-49EF-8954-3978D7720DB7}" presName="parentText" presStyleLbl="node1" presStyleIdx="1" presStyleCnt="5">
        <dgm:presLayoutVars>
          <dgm:chMax val="0"/>
          <dgm:bulletEnabled val="1"/>
        </dgm:presLayoutVars>
      </dgm:prSet>
      <dgm:spPr/>
    </dgm:pt>
    <dgm:pt modelId="{DFD8D87C-4463-4681-9DC6-7E0CC8D28F46}" type="pres">
      <dgm:prSet presAssocID="{A1BFBCAD-15C3-420B-8204-C89A2A2B771B}" presName="spacer" presStyleCnt="0"/>
      <dgm:spPr/>
    </dgm:pt>
    <dgm:pt modelId="{BEF965BB-5034-4161-B2EC-918C32C4BB5B}" type="pres">
      <dgm:prSet presAssocID="{9F4FE82C-0613-4BEF-8A5B-25CE95300BD4}" presName="parentText" presStyleLbl="node1" presStyleIdx="2" presStyleCnt="5">
        <dgm:presLayoutVars>
          <dgm:chMax val="0"/>
          <dgm:bulletEnabled val="1"/>
        </dgm:presLayoutVars>
      </dgm:prSet>
      <dgm:spPr/>
    </dgm:pt>
    <dgm:pt modelId="{99468612-075D-41E5-BF33-4BC6CBD02633}" type="pres">
      <dgm:prSet presAssocID="{C7B009AC-7CC1-4E3E-810C-8708FECD0599}" presName="spacer" presStyleCnt="0"/>
      <dgm:spPr/>
    </dgm:pt>
    <dgm:pt modelId="{16DE299C-46F1-4726-B81F-6C5F2B831A6D}" type="pres">
      <dgm:prSet presAssocID="{931212A7-D275-4D13-AE58-63A1FA17763B}" presName="parentText" presStyleLbl="node1" presStyleIdx="3" presStyleCnt="5">
        <dgm:presLayoutVars>
          <dgm:chMax val="0"/>
          <dgm:bulletEnabled val="1"/>
        </dgm:presLayoutVars>
      </dgm:prSet>
      <dgm:spPr/>
    </dgm:pt>
    <dgm:pt modelId="{BA6261C9-F7D4-4AF8-9F42-F51F1E016654}" type="pres">
      <dgm:prSet presAssocID="{ED746A46-91BA-4371-B57A-C674C7EC0AE4}" presName="spacer" presStyleCnt="0"/>
      <dgm:spPr/>
    </dgm:pt>
    <dgm:pt modelId="{D520B3E6-2DAE-4634-A00D-10C7F38DA6D2}" type="pres">
      <dgm:prSet presAssocID="{7868CFD2-D6BD-4414-8E08-2B748E4D2004}" presName="parentText" presStyleLbl="node1" presStyleIdx="4" presStyleCnt="5">
        <dgm:presLayoutVars>
          <dgm:chMax val="0"/>
          <dgm:bulletEnabled val="1"/>
        </dgm:presLayoutVars>
      </dgm:prSet>
      <dgm:spPr/>
    </dgm:pt>
  </dgm:ptLst>
  <dgm:cxnLst>
    <dgm:cxn modelId="{E83CCD05-DA7B-4D50-A21D-65722E08F176}" srcId="{E66EC79C-1B0A-4760-85E6-072A512E3074}" destId="{BC2BF901-EA0A-4B95-9998-B3B5B25E0920}" srcOrd="0" destOrd="0" parTransId="{2D5A258D-E966-4232-926D-A4A6101538A4}" sibTransId="{142E1B39-A0E9-4C9F-9A7E-461D68B6462F}"/>
    <dgm:cxn modelId="{19FEE80E-6596-4A19-9D54-E8C7B16434CF}" type="presOf" srcId="{CFD7571E-8B2D-49EF-8954-3978D7720DB7}" destId="{2BCD1641-79E8-4EF4-9AB8-D082D9012153}" srcOrd="0" destOrd="0" presId="urn:microsoft.com/office/officeart/2005/8/layout/vList2"/>
    <dgm:cxn modelId="{CC49691E-D650-471B-BD1E-EE19F878A8BB}" srcId="{E66EC79C-1B0A-4760-85E6-072A512E3074}" destId="{7868CFD2-D6BD-4414-8E08-2B748E4D2004}" srcOrd="4" destOrd="0" parTransId="{5650B9D2-75A6-4335-8C0E-304CB4957F93}" sibTransId="{6C352CE5-536D-40EF-BCC3-A52DE259C697}"/>
    <dgm:cxn modelId="{B183C73E-EB47-4D73-BFD9-9D2B981A43B1}" srcId="{E66EC79C-1B0A-4760-85E6-072A512E3074}" destId="{CFD7571E-8B2D-49EF-8954-3978D7720DB7}" srcOrd="1" destOrd="0" parTransId="{E2878D09-3994-4ADC-9BED-11DA3C01AD74}" sibTransId="{A1BFBCAD-15C3-420B-8204-C89A2A2B771B}"/>
    <dgm:cxn modelId="{2FDF5861-FD0D-4814-AAE6-0937F5A103CF}" type="presOf" srcId="{931212A7-D275-4D13-AE58-63A1FA17763B}" destId="{16DE299C-46F1-4726-B81F-6C5F2B831A6D}" srcOrd="0" destOrd="0" presId="urn:microsoft.com/office/officeart/2005/8/layout/vList2"/>
    <dgm:cxn modelId="{1938FF44-ADB7-44E6-BE29-0715E9F3A279}" type="presOf" srcId="{E66EC79C-1B0A-4760-85E6-072A512E3074}" destId="{111BF92C-C692-47CD-A2DA-6C337B167731}" srcOrd="0" destOrd="0" presId="urn:microsoft.com/office/officeart/2005/8/layout/vList2"/>
    <dgm:cxn modelId="{706DD450-F74B-45F1-9E01-2A6F0D15E50C}" type="presOf" srcId="{9F4FE82C-0613-4BEF-8A5B-25CE95300BD4}" destId="{BEF965BB-5034-4161-B2EC-918C32C4BB5B}" srcOrd="0" destOrd="0" presId="urn:microsoft.com/office/officeart/2005/8/layout/vList2"/>
    <dgm:cxn modelId="{26D50C8C-0586-4556-A5B9-68763C7CC22F}" type="presOf" srcId="{BC2BF901-EA0A-4B95-9998-B3B5B25E0920}" destId="{625460D5-3F62-4105-838F-F70B81A04CDF}" srcOrd="0" destOrd="0" presId="urn:microsoft.com/office/officeart/2005/8/layout/vList2"/>
    <dgm:cxn modelId="{A9915BC8-03F7-4CB3-9971-1B14F0BEC99B}" srcId="{E66EC79C-1B0A-4760-85E6-072A512E3074}" destId="{9F4FE82C-0613-4BEF-8A5B-25CE95300BD4}" srcOrd="2" destOrd="0" parTransId="{213D0605-4731-49F0-84EB-897FFE1201F5}" sibTransId="{C7B009AC-7CC1-4E3E-810C-8708FECD0599}"/>
    <dgm:cxn modelId="{581FAAD7-DEAA-4D1C-93C6-DC0CFCC43589}" type="presOf" srcId="{7868CFD2-D6BD-4414-8E08-2B748E4D2004}" destId="{D520B3E6-2DAE-4634-A00D-10C7F38DA6D2}" srcOrd="0" destOrd="0" presId="urn:microsoft.com/office/officeart/2005/8/layout/vList2"/>
    <dgm:cxn modelId="{EDFD12E2-B66D-46D7-A8FE-7ED05B73365F}" srcId="{E66EC79C-1B0A-4760-85E6-072A512E3074}" destId="{931212A7-D275-4D13-AE58-63A1FA17763B}" srcOrd="3" destOrd="0" parTransId="{9C742866-AA5A-451A-93DA-8930369FB0F3}" sibTransId="{ED746A46-91BA-4371-B57A-C674C7EC0AE4}"/>
    <dgm:cxn modelId="{6652C1E4-6F8A-4675-8F72-EB86A48D4361}" type="presParOf" srcId="{111BF92C-C692-47CD-A2DA-6C337B167731}" destId="{625460D5-3F62-4105-838F-F70B81A04CDF}" srcOrd="0" destOrd="0" presId="urn:microsoft.com/office/officeart/2005/8/layout/vList2"/>
    <dgm:cxn modelId="{77DBFA36-E954-40AE-8809-FD31B7180678}" type="presParOf" srcId="{111BF92C-C692-47CD-A2DA-6C337B167731}" destId="{8A67CF34-B9C0-4CFA-9434-9F942D13FE6C}" srcOrd="1" destOrd="0" presId="urn:microsoft.com/office/officeart/2005/8/layout/vList2"/>
    <dgm:cxn modelId="{5E247A31-0A5D-4323-A09F-3D408E69E441}" type="presParOf" srcId="{111BF92C-C692-47CD-A2DA-6C337B167731}" destId="{2BCD1641-79E8-4EF4-9AB8-D082D9012153}" srcOrd="2" destOrd="0" presId="urn:microsoft.com/office/officeart/2005/8/layout/vList2"/>
    <dgm:cxn modelId="{74166AA4-E05E-45F0-8771-50C81D130C20}" type="presParOf" srcId="{111BF92C-C692-47CD-A2DA-6C337B167731}" destId="{DFD8D87C-4463-4681-9DC6-7E0CC8D28F46}" srcOrd="3" destOrd="0" presId="urn:microsoft.com/office/officeart/2005/8/layout/vList2"/>
    <dgm:cxn modelId="{AAB5AE13-31C5-4E20-92E6-1D8DE34E8E72}" type="presParOf" srcId="{111BF92C-C692-47CD-A2DA-6C337B167731}" destId="{BEF965BB-5034-4161-B2EC-918C32C4BB5B}" srcOrd="4" destOrd="0" presId="urn:microsoft.com/office/officeart/2005/8/layout/vList2"/>
    <dgm:cxn modelId="{A7633265-186D-4792-AC14-CFCE3133801D}" type="presParOf" srcId="{111BF92C-C692-47CD-A2DA-6C337B167731}" destId="{99468612-075D-41E5-BF33-4BC6CBD02633}" srcOrd="5" destOrd="0" presId="urn:microsoft.com/office/officeart/2005/8/layout/vList2"/>
    <dgm:cxn modelId="{6F6CE871-81A8-4E72-9442-27F5ABE7675A}" type="presParOf" srcId="{111BF92C-C692-47CD-A2DA-6C337B167731}" destId="{16DE299C-46F1-4726-B81F-6C5F2B831A6D}" srcOrd="6" destOrd="0" presId="urn:microsoft.com/office/officeart/2005/8/layout/vList2"/>
    <dgm:cxn modelId="{517A9908-D82F-40F8-A418-499BA94FEA48}" type="presParOf" srcId="{111BF92C-C692-47CD-A2DA-6C337B167731}" destId="{BA6261C9-F7D4-4AF8-9F42-F51F1E016654}" srcOrd="7" destOrd="0" presId="urn:microsoft.com/office/officeart/2005/8/layout/vList2"/>
    <dgm:cxn modelId="{E4DB6E19-0B1D-48D0-AD2A-AB866A2C0A1E}" type="presParOf" srcId="{111BF92C-C692-47CD-A2DA-6C337B167731}" destId="{D520B3E6-2DAE-4634-A00D-10C7F38DA6D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460D5-3F62-4105-838F-F70B81A04CDF}">
      <dsp:nvSpPr>
        <dsp:cNvPr id="0" name=""/>
        <dsp:cNvSpPr/>
      </dsp:nvSpPr>
      <dsp:spPr>
        <a:xfrm>
          <a:off x="0" y="57822"/>
          <a:ext cx="6798539" cy="678746"/>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CA" sz="1700" kern="1200"/>
            <a:t>Advocacy is not dead.</a:t>
          </a:r>
          <a:endParaRPr lang="en-US" sz="1700" kern="1200"/>
        </a:p>
      </dsp:txBody>
      <dsp:txXfrm>
        <a:off x="33134" y="90956"/>
        <a:ext cx="6732271" cy="612478"/>
      </dsp:txXfrm>
    </dsp:sp>
    <dsp:sp modelId="{2BCD1641-79E8-4EF4-9AB8-D082D9012153}">
      <dsp:nvSpPr>
        <dsp:cNvPr id="0" name=""/>
        <dsp:cNvSpPr/>
      </dsp:nvSpPr>
      <dsp:spPr>
        <a:xfrm>
          <a:off x="0" y="785529"/>
          <a:ext cx="6798539" cy="678746"/>
        </a:xfrm>
        <a:prstGeom prst="roundRect">
          <a:avLst/>
        </a:prstGeom>
        <a:solidFill>
          <a:schemeClr val="accent5">
            <a:hueOff val="-3038037"/>
            <a:satOff val="-207"/>
            <a:lumOff val="49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CA" sz="1700" kern="1200" dirty="0"/>
            <a:t>It is important at trial, but it is also important at motions, settlement conferences and any interaction on the file.</a:t>
          </a:r>
          <a:endParaRPr lang="en-US" sz="1700" kern="1200" dirty="0"/>
        </a:p>
      </dsp:txBody>
      <dsp:txXfrm>
        <a:off x="33134" y="818663"/>
        <a:ext cx="6732271" cy="612478"/>
      </dsp:txXfrm>
    </dsp:sp>
    <dsp:sp modelId="{BEF965BB-5034-4161-B2EC-918C32C4BB5B}">
      <dsp:nvSpPr>
        <dsp:cNvPr id="0" name=""/>
        <dsp:cNvSpPr/>
      </dsp:nvSpPr>
      <dsp:spPr>
        <a:xfrm>
          <a:off x="0" y="1513235"/>
          <a:ext cx="6798539" cy="678746"/>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CA" sz="1700" kern="1200"/>
            <a:t>Advocacy is not hostile or aggressive.</a:t>
          </a:r>
          <a:endParaRPr lang="en-US" sz="1700" kern="1200"/>
        </a:p>
      </dsp:txBody>
      <dsp:txXfrm>
        <a:off x="33134" y="1546369"/>
        <a:ext cx="6732271" cy="612478"/>
      </dsp:txXfrm>
    </dsp:sp>
    <dsp:sp modelId="{16DE299C-46F1-4726-B81F-6C5F2B831A6D}">
      <dsp:nvSpPr>
        <dsp:cNvPr id="0" name=""/>
        <dsp:cNvSpPr/>
      </dsp:nvSpPr>
      <dsp:spPr>
        <a:xfrm>
          <a:off x="0" y="2240941"/>
          <a:ext cx="6798539" cy="678746"/>
        </a:xfrm>
        <a:prstGeom prst="roundRect">
          <a:avLst/>
        </a:prstGeom>
        <a:solidFill>
          <a:schemeClr val="accent5">
            <a:hueOff val="-9114112"/>
            <a:satOff val="-620"/>
            <a:lumOff val="147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CA" sz="1700" kern="1200"/>
            <a:t>Advocacy is effective and strategic. </a:t>
          </a:r>
          <a:endParaRPr lang="en-US" sz="1700" kern="1200"/>
        </a:p>
      </dsp:txBody>
      <dsp:txXfrm>
        <a:off x="33134" y="2274075"/>
        <a:ext cx="6732271" cy="612478"/>
      </dsp:txXfrm>
    </dsp:sp>
    <dsp:sp modelId="{D520B3E6-2DAE-4634-A00D-10C7F38DA6D2}">
      <dsp:nvSpPr>
        <dsp:cNvPr id="0" name=""/>
        <dsp:cNvSpPr/>
      </dsp:nvSpPr>
      <dsp:spPr>
        <a:xfrm>
          <a:off x="0" y="2968647"/>
          <a:ext cx="6798539" cy="678746"/>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CA" sz="1700" kern="1200"/>
            <a:t>Always remember what your case is about and make your case.</a:t>
          </a:r>
          <a:endParaRPr lang="en-US" sz="1700" kern="1200"/>
        </a:p>
      </dsp:txBody>
      <dsp:txXfrm>
        <a:off x="33134" y="3001781"/>
        <a:ext cx="6732271" cy="6124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0EF83-166D-6ED9-F543-03CCECF82B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90C64E91-B8F0-66F5-8A1B-910E195698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10A255D5-E904-7975-E321-68D568ABFEFD}"/>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5" name="Footer Placeholder 4">
            <a:extLst>
              <a:ext uri="{FF2B5EF4-FFF2-40B4-BE49-F238E27FC236}">
                <a16:creationId xmlns:a16="http://schemas.microsoft.com/office/drawing/2014/main" id="{6347D104-0F83-C121-3BA2-6926C1E1C39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C4DA07D-40C8-3256-A86E-8F587A46D1B1}"/>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176762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701F0-BA44-0DC1-C8A0-2405FAB6BE9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DB73CE7-BB08-38FC-2776-FC66D111BC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209F4A6-D8BE-76ED-7BA7-4EE4189223F9}"/>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5" name="Footer Placeholder 4">
            <a:extLst>
              <a:ext uri="{FF2B5EF4-FFF2-40B4-BE49-F238E27FC236}">
                <a16:creationId xmlns:a16="http://schemas.microsoft.com/office/drawing/2014/main" id="{09D94102-EE77-2A6C-86AD-11558124BB2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2E76E65-E18A-0AE5-6120-76E70F4BE22D}"/>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393589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B011A5-CC29-B27D-39BD-53ED14D36F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EF03623-6168-7B68-C670-CB2BB996B4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EF362C5-B3E4-7D9C-053B-6BC437032FF4}"/>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5" name="Footer Placeholder 4">
            <a:extLst>
              <a:ext uri="{FF2B5EF4-FFF2-40B4-BE49-F238E27FC236}">
                <a16:creationId xmlns:a16="http://schemas.microsoft.com/office/drawing/2014/main" id="{55966A21-9228-86EF-E689-E65F9CDA14A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BBA415D-73FA-EAC3-A26A-BD65EACA47BC}"/>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547933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11627-AC50-46AB-89B7-41C2558F4BF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53DC753-FEEA-0D00-7459-1CCEF5E00A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C3F1D7A-D3B5-F114-7EE1-0AED3D7F3E0F}"/>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5" name="Footer Placeholder 4">
            <a:extLst>
              <a:ext uri="{FF2B5EF4-FFF2-40B4-BE49-F238E27FC236}">
                <a16:creationId xmlns:a16="http://schemas.microsoft.com/office/drawing/2014/main" id="{2B792CC5-5B00-4D53-D0E1-BD89BD7DA58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1D3C02F-3743-2998-55E4-7EE1DF15F6BE}"/>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3264932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246C3-4243-B7E5-30BE-5ADB03BABE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9BBA812-DB67-697A-2656-B13D4EEFB10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A6F1C3-B855-4144-F9FF-6B13ACBA54C8}"/>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5" name="Footer Placeholder 4">
            <a:extLst>
              <a:ext uri="{FF2B5EF4-FFF2-40B4-BE49-F238E27FC236}">
                <a16:creationId xmlns:a16="http://schemas.microsoft.com/office/drawing/2014/main" id="{D21A110C-BD13-239D-DA67-B1B8D28BEB8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B20DA3D-F632-1B50-0E49-30390B3148AF}"/>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2565624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252D9-356F-3491-72E3-77E10B1D393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AC54A7F-53BC-4FC0-5FC1-1FEDAF82C1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D0FDB03-6D31-502F-8604-74C31FBAEC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DB74CFE-75DB-5E0C-5C4E-6B9AF4DB7A01}"/>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6" name="Footer Placeholder 5">
            <a:extLst>
              <a:ext uri="{FF2B5EF4-FFF2-40B4-BE49-F238E27FC236}">
                <a16:creationId xmlns:a16="http://schemas.microsoft.com/office/drawing/2014/main" id="{DC369DDC-869E-7BB7-97F5-4807ADD14C4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628BD24-7548-AF09-1EC4-BA4B18FB7765}"/>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2829441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B08B-1BEC-D30F-6B83-257928846D15}"/>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490F9C0-61E8-C13F-C33D-F89B5056AB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03B86F-BA23-174F-7FE4-1D5779F897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F1866858-BB8D-D5C6-0837-5612AB3F92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D80604-50FD-C6CF-618E-3B139425AA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B339974-24F3-634F-67AC-28705C8E2435}"/>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8" name="Footer Placeholder 7">
            <a:extLst>
              <a:ext uri="{FF2B5EF4-FFF2-40B4-BE49-F238E27FC236}">
                <a16:creationId xmlns:a16="http://schemas.microsoft.com/office/drawing/2014/main" id="{88FB6620-B734-2535-9895-09C13A6CDD1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E9DAD32-844F-5FCD-738F-9193FEF04054}"/>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82545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9EEC-B1B6-22CB-8472-33A1D66E5F6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CE3E614-2443-4910-E891-A99EE7C77C24}"/>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4" name="Footer Placeholder 3">
            <a:extLst>
              <a:ext uri="{FF2B5EF4-FFF2-40B4-BE49-F238E27FC236}">
                <a16:creationId xmlns:a16="http://schemas.microsoft.com/office/drawing/2014/main" id="{62886BF0-A0C6-3CF6-B356-02C869E5F62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2D05ECD5-DAF7-55FB-A718-89AC4ABF81AC}"/>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1833847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3D5BE5-C5CE-84AE-D6B8-81E6E0627057}"/>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3" name="Footer Placeholder 2">
            <a:extLst>
              <a:ext uri="{FF2B5EF4-FFF2-40B4-BE49-F238E27FC236}">
                <a16:creationId xmlns:a16="http://schemas.microsoft.com/office/drawing/2014/main" id="{E387FB85-BBCB-DB7C-ABDD-765E7D92D7A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C020F24-5310-1BA8-6A5F-6B83C5D7658F}"/>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1138041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16951-C48E-740B-DA06-9029337A68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D7E9D60-6E85-DC6A-9403-DE010FEA23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FBDDC67-C353-39C7-5F5F-93114BE9B5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DCC5AF-1117-E324-AC18-93C5F3005BB5}"/>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6" name="Footer Placeholder 5">
            <a:extLst>
              <a:ext uri="{FF2B5EF4-FFF2-40B4-BE49-F238E27FC236}">
                <a16:creationId xmlns:a16="http://schemas.microsoft.com/office/drawing/2014/main" id="{FD27B444-D365-277D-7017-13EAE2DC903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1B9EC19-FF0F-EFE8-CDB6-C18E77F75EB0}"/>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401207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C75B6-7916-9CB1-F2C2-81E124632B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314E267-471A-CEF4-11B4-9EED364AFB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E8FD545-8A98-3A76-DA0C-F85FE0C69C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AB1AAE-8CC3-7558-B515-20395787F1E4}"/>
              </a:ext>
            </a:extLst>
          </p:cNvPr>
          <p:cNvSpPr>
            <a:spLocks noGrp="1"/>
          </p:cNvSpPr>
          <p:nvPr>
            <p:ph type="dt" sz="half" idx="10"/>
          </p:nvPr>
        </p:nvSpPr>
        <p:spPr/>
        <p:txBody>
          <a:bodyPr/>
          <a:lstStyle/>
          <a:p>
            <a:fld id="{B02127BB-2960-4A21-A50F-B62B420D6C2B}" type="datetimeFigureOut">
              <a:rPr lang="en-CA" smtClean="0"/>
              <a:t>2025-04-07</a:t>
            </a:fld>
            <a:endParaRPr lang="en-CA"/>
          </a:p>
        </p:txBody>
      </p:sp>
      <p:sp>
        <p:nvSpPr>
          <p:cNvPr id="6" name="Footer Placeholder 5">
            <a:extLst>
              <a:ext uri="{FF2B5EF4-FFF2-40B4-BE49-F238E27FC236}">
                <a16:creationId xmlns:a16="http://schemas.microsoft.com/office/drawing/2014/main" id="{35FA6EF6-537D-C1E0-363E-8C015CF5114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DB861D-6B59-45B4-F8C5-C63D6158A16A}"/>
              </a:ext>
            </a:extLst>
          </p:cNvPr>
          <p:cNvSpPr>
            <a:spLocks noGrp="1"/>
          </p:cNvSpPr>
          <p:nvPr>
            <p:ph type="sldNum" sz="quarter" idx="12"/>
          </p:nvPr>
        </p:nvSpPr>
        <p:spPr/>
        <p:txBody>
          <a:bodyPr/>
          <a:lstStyle/>
          <a:p>
            <a:fld id="{F6C36218-D78B-4494-BCF7-03FD8FC29182}" type="slidenum">
              <a:rPr lang="en-CA" smtClean="0"/>
              <a:t>‹#›</a:t>
            </a:fld>
            <a:endParaRPr lang="en-CA"/>
          </a:p>
        </p:txBody>
      </p:sp>
    </p:spTree>
    <p:extLst>
      <p:ext uri="{BB962C8B-B14F-4D97-AF65-F5344CB8AC3E}">
        <p14:creationId xmlns:p14="http://schemas.microsoft.com/office/powerpoint/2010/main" val="2946432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DD14AB-84E0-2C73-D692-A4B582C9E3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455D7C0-2E1B-6D3C-D82C-210113BF0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1915AFB-9B2E-1DD0-2EB2-5F1AD78B49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02127BB-2960-4A21-A50F-B62B420D6C2B}" type="datetimeFigureOut">
              <a:rPr lang="en-CA" smtClean="0"/>
              <a:t>2025-04-07</a:t>
            </a:fld>
            <a:endParaRPr lang="en-CA"/>
          </a:p>
        </p:txBody>
      </p:sp>
      <p:sp>
        <p:nvSpPr>
          <p:cNvPr id="5" name="Footer Placeholder 4">
            <a:extLst>
              <a:ext uri="{FF2B5EF4-FFF2-40B4-BE49-F238E27FC236}">
                <a16:creationId xmlns:a16="http://schemas.microsoft.com/office/drawing/2014/main" id="{B74531A4-4F66-223B-F0F6-64514B234A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7AC0D453-F703-BEA6-8A64-10064EFE4E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6C36218-D78B-4494-BCF7-03FD8FC29182}" type="slidenum">
              <a:rPr lang="en-CA" smtClean="0"/>
              <a:t>‹#›</a:t>
            </a:fld>
            <a:endParaRPr lang="en-CA"/>
          </a:p>
        </p:txBody>
      </p:sp>
    </p:spTree>
    <p:extLst>
      <p:ext uri="{BB962C8B-B14F-4D97-AF65-F5344CB8AC3E}">
        <p14:creationId xmlns:p14="http://schemas.microsoft.com/office/powerpoint/2010/main" val="787115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B3D044A-4DF6-2D45-26D8-572AA3CA48C4}"/>
              </a:ext>
            </a:extLst>
          </p:cNvPr>
          <p:cNvSpPr>
            <a:spLocks noGrp="1"/>
          </p:cNvSpPr>
          <p:nvPr>
            <p:ph type="ctrTitle"/>
          </p:nvPr>
        </p:nvSpPr>
        <p:spPr>
          <a:xfrm>
            <a:off x="826396" y="586855"/>
            <a:ext cx="4230100" cy="3387497"/>
          </a:xfrm>
        </p:spPr>
        <p:txBody>
          <a:bodyPr vert="horz" lIns="91440" tIns="45720" rIns="91440" bIns="45720" rtlCol="0" anchor="b">
            <a:normAutofit/>
          </a:bodyPr>
          <a:lstStyle/>
          <a:p>
            <a:pPr algn="r"/>
            <a:r>
              <a:rPr lang="en-US" sz="4000" kern="1200" dirty="0">
                <a:solidFill>
                  <a:srgbClr val="FFFFFF"/>
                </a:solidFill>
                <a:latin typeface="+mj-lt"/>
                <a:ea typeface="+mj-ea"/>
                <a:cs typeface="+mj-cs"/>
              </a:rPr>
              <a:t>ADVOCACY SKILLS</a:t>
            </a:r>
            <a:br>
              <a:rPr lang="en-US" sz="4000" kern="1200" dirty="0">
                <a:solidFill>
                  <a:srgbClr val="FFFFFF"/>
                </a:solidFill>
                <a:latin typeface="+mj-lt"/>
                <a:ea typeface="+mj-ea"/>
                <a:cs typeface="+mj-cs"/>
              </a:rPr>
            </a:br>
            <a:r>
              <a:rPr lang="en-US" sz="3000" kern="1200" dirty="0">
                <a:solidFill>
                  <a:srgbClr val="FFFFFF"/>
                </a:solidFill>
                <a:latin typeface="+mj-lt"/>
                <a:ea typeface="+mj-ea"/>
                <a:cs typeface="+mj-cs"/>
              </a:rPr>
              <a:t>Judicial Perspective</a:t>
            </a:r>
            <a:endParaRPr lang="en-US" sz="4000" kern="1200" dirty="0">
              <a:solidFill>
                <a:srgbClr val="FFFFFF"/>
              </a:solidFill>
              <a:latin typeface="+mj-lt"/>
              <a:ea typeface="+mj-ea"/>
              <a:cs typeface="+mj-cs"/>
            </a:endParaRPr>
          </a:p>
        </p:txBody>
      </p:sp>
      <p:sp>
        <p:nvSpPr>
          <p:cNvPr id="3" name="Subtitle 2">
            <a:extLst>
              <a:ext uri="{FF2B5EF4-FFF2-40B4-BE49-F238E27FC236}">
                <a16:creationId xmlns:a16="http://schemas.microsoft.com/office/drawing/2014/main" id="{E98C5725-FF48-E859-8A6A-499B7E93B3A3}"/>
              </a:ext>
            </a:extLst>
          </p:cNvPr>
          <p:cNvSpPr>
            <a:spLocks noGrp="1"/>
          </p:cNvSpPr>
          <p:nvPr>
            <p:ph type="subTitle" idx="1"/>
          </p:nvPr>
        </p:nvSpPr>
        <p:spPr>
          <a:xfrm>
            <a:off x="6503158" y="649480"/>
            <a:ext cx="4862447" cy="5546047"/>
          </a:xfrm>
        </p:spPr>
        <p:txBody>
          <a:bodyPr vert="horz" lIns="91440" tIns="45720" rIns="91440" bIns="45720" rtlCol="0" anchor="ctr">
            <a:normAutofit/>
          </a:bodyPr>
          <a:lstStyle/>
          <a:p>
            <a:pPr algn="l"/>
            <a:r>
              <a:rPr lang="en-US" sz="2000" dirty="0"/>
              <a:t>Presentation to the Law Society of Nunavut</a:t>
            </a:r>
          </a:p>
          <a:p>
            <a:pPr algn="l"/>
            <a:r>
              <a:rPr lang="en-US" sz="2000" dirty="0"/>
              <a:t>April 14, 2025</a:t>
            </a:r>
          </a:p>
          <a:p>
            <a:pPr algn="l"/>
            <a:r>
              <a:rPr lang="en-US" sz="2000" dirty="0"/>
              <a:t>Justice Annette Horst</a:t>
            </a:r>
          </a:p>
          <a:p>
            <a:pPr algn="l"/>
            <a:r>
              <a:rPr lang="en-US" sz="2000" dirty="0"/>
              <a:t>Manitoba Court of King’s Bench (Family Division)</a:t>
            </a:r>
          </a:p>
        </p:txBody>
      </p:sp>
    </p:spTree>
    <p:extLst>
      <p:ext uri="{BB962C8B-B14F-4D97-AF65-F5344CB8AC3E}">
        <p14:creationId xmlns:p14="http://schemas.microsoft.com/office/powerpoint/2010/main" val="2162055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9A1C-847E-2A68-2DFA-09E40F3000B3}"/>
              </a:ext>
            </a:extLst>
          </p:cNvPr>
          <p:cNvSpPr>
            <a:spLocks noGrp="1"/>
          </p:cNvSpPr>
          <p:nvPr>
            <p:ph type="title"/>
          </p:nvPr>
        </p:nvSpPr>
        <p:spPr/>
        <p:txBody>
          <a:bodyPr/>
          <a:lstStyle/>
          <a:p>
            <a:r>
              <a:rPr lang="en-CA" dirty="0"/>
              <a:t>Witnesses</a:t>
            </a:r>
          </a:p>
        </p:txBody>
      </p:sp>
      <p:sp>
        <p:nvSpPr>
          <p:cNvPr id="3" name="Content Placeholder 2">
            <a:extLst>
              <a:ext uri="{FF2B5EF4-FFF2-40B4-BE49-F238E27FC236}">
                <a16:creationId xmlns:a16="http://schemas.microsoft.com/office/drawing/2014/main" id="{9FAD8A1E-EB32-1402-7573-0E8ECF452DDB}"/>
              </a:ext>
            </a:extLst>
          </p:cNvPr>
          <p:cNvSpPr>
            <a:spLocks noGrp="1"/>
          </p:cNvSpPr>
          <p:nvPr>
            <p:ph idx="1"/>
          </p:nvPr>
        </p:nvSpPr>
        <p:spPr/>
        <p:txBody>
          <a:bodyPr/>
          <a:lstStyle/>
          <a:p>
            <a:r>
              <a:rPr lang="en-CA" dirty="0"/>
              <a:t>Do you need the witness?</a:t>
            </a:r>
          </a:p>
          <a:p>
            <a:r>
              <a:rPr lang="en-CA" dirty="0"/>
              <a:t>Many clients want to call many witnesses. They all say the same thing or what they say could have been established by affidavit or agreed documents.</a:t>
            </a:r>
          </a:p>
          <a:p>
            <a:r>
              <a:rPr lang="en-CA" dirty="0"/>
              <a:t>If your mom isn’t going to say something nice about you no one will. So, when calling a parent to say my child is a great parent consider the source. Are they impartial? Is it necessary? Relevant?</a:t>
            </a:r>
          </a:p>
          <a:p>
            <a:r>
              <a:rPr lang="en-CA" dirty="0"/>
              <a:t>It is okay to agree to facts and documents. But consider why? Are you agreeing that the document is true or just that it exists?</a:t>
            </a:r>
          </a:p>
        </p:txBody>
      </p:sp>
    </p:spTree>
    <p:extLst>
      <p:ext uri="{BB962C8B-B14F-4D97-AF65-F5344CB8AC3E}">
        <p14:creationId xmlns:p14="http://schemas.microsoft.com/office/powerpoint/2010/main" val="623017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BC340-F3E0-F307-1039-2B99D294B1A3}"/>
              </a:ext>
            </a:extLst>
          </p:cNvPr>
          <p:cNvSpPr>
            <a:spLocks noGrp="1"/>
          </p:cNvSpPr>
          <p:nvPr>
            <p:ph type="title"/>
          </p:nvPr>
        </p:nvSpPr>
        <p:spPr/>
        <p:txBody>
          <a:bodyPr/>
          <a:lstStyle/>
          <a:p>
            <a:r>
              <a:rPr lang="en-CA" dirty="0"/>
              <a:t>Who goes first?</a:t>
            </a:r>
          </a:p>
        </p:txBody>
      </p:sp>
      <p:sp>
        <p:nvSpPr>
          <p:cNvPr id="3" name="Content Placeholder 2">
            <a:extLst>
              <a:ext uri="{FF2B5EF4-FFF2-40B4-BE49-F238E27FC236}">
                <a16:creationId xmlns:a16="http://schemas.microsoft.com/office/drawing/2014/main" id="{DA0B2A3E-784F-5638-297E-7EAA132ECEDF}"/>
              </a:ext>
            </a:extLst>
          </p:cNvPr>
          <p:cNvSpPr>
            <a:spLocks noGrp="1"/>
          </p:cNvSpPr>
          <p:nvPr>
            <p:ph idx="1"/>
          </p:nvPr>
        </p:nvSpPr>
        <p:spPr/>
        <p:txBody>
          <a:bodyPr/>
          <a:lstStyle/>
          <a:p>
            <a:r>
              <a:rPr lang="en-CA" dirty="0"/>
              <a:t>Usually the plaintiff, petitioner or applicant will go first.</a:t>
            </a:r>
          </a:p>
          <a:p>
            <a:r>
              <a:rPr lang="en-CA" dirty="0"/>
              <a:t>In some instances where the onus is reversed the other party will go first.</a:t>
            </a:r>
          </a:p>
          <a:p>
            <a:r>
              <a:rPr lang="en-CA" dirty="0"/>
              <a:t>In some cases where one party is self-represented, the court may determine that a different order is the most efficient.</a:t>
            </a:r>
          </a:p>
          <a:p>
            <a:endParaRPr lang="en-CA" dirty="0"/>
          </a:p>
          <a:p>
            <a:endParaRPr lang="en-CA" dirty="0"/>
          </a:p>
        </p:txBody>
      </p:sp>
    </p:spTree>
    <p:extLst>
      <p:ext uri="{BB962C8B-B14F-4D97-AF65-F5344CB8AC3E}">
        <p14:creationId xmlns:p14="http://schemas.microsoft.com/office/powerpoint/2010/main" val="1965127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8BE6F9-0928-9B70-8D9F-B217E0A8FD29}"/>
              </a:ext>
            </a:extLst>
          </p:cNvPr>
          <p:cNvSpPr>
            <a:spLocks noGrp="1"/>
          </p:cNvSpPr>
          <p:nvPr>
            <p:ph type="title"/>
          </p:nvPr>
        </p:nvSpPr>
        <p:spPr>
          <a:xfrm>
            <a:off x="6094105" y="802955"/>
            <a:ext cx="4977976" cy="1454051"/>
          </a:xfrm>
        </p:spPr>
        <p:txBody>
          <a:bodyPr>
            <a:normAutofit/>
          </a:bodyPr>
          <a:lstStyle/>
          <a:p>
            <a:r>
              <a:rPr lang="en-CA" sz="3600">
                <a:solidFill>
                  <a:schemeClr val="tx2"/>
                </a:solidFill>
              </a:rPr>
              <a:t>Where to start?</a:t>
            </a:r>
          </a:p>
        </p:txBody>
      </p:sp>
      <p:pic>
        <p:nvPicPr>
          <p:cNvPr id="7" name="Graphic 6" descr="Judge">
            <a:extLst>
              <a:ext uri="{FF2B5EF4-FFF2-40B4-BE49-F238E27FC236}">
                <a16:creationId xmlns:a16="http://schemas.microsoft.com/office/drawing/2014/main" id="{34800BF4-E52B-B86E-92D3-146AFCD758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012069D0-FE70-3C93-B66E-6BA9F5674ECC}"/>
              </a:ext>
            </a:extLst>
          </p:cNvPr>
          <p:cNvSpPr>
            <a:spLocks noGrp="1"/>
          </p:cNvSpPr>
          <p:nvPr>
            <p:ph idx="1"/>
          </p:nvPr>
        </p:nvSpPr>
        <p:spPr>
          <a:xfrm>
            <a:off x="6090574" y="2421682"/>
            <a:ext cx="4977578" cy="3639289"/>
          </a:xfrm>
        </p:spPr>
        <p:txBody>
          <a:bodyPr anchor="ctr">
            <a:normAutofit/>
          </a:bodyPr>
          <a:lstStyle/>
          <a:p>
            <a:r>
              <a:rPr lang="en-CA" sz="1700">
                <a:solidFill>
                  <a:schemeClr val="tx2"/>
                </a:solidFill>
              </a:rPr>
              <a:t>With your client.</a:t>
            </a:r>
          </a:p>
          <a:p>
            <a:r>
              <a:rPr lang="en-CA" sz="1700">
                <a:solidFill>
                  <a:schemeClr val="tx2"/>
                </a:solidFill>
              </a:rPr>
              <a:t>Your client must testify to all issues.</a:t>
            </a:r>
          </a:p>
          <a:p>
            <a:r>
              <a:rPr lang="en-CA" sz="1700">
                <a:solidFill>
                  <a:schemeClr val="tx2"/>
                </a:solidFill>
              </a:rPr>
              <a:t>The Rule in Brown v. Dunn. This is an evidence rule that is often not understood and not followed. You must put to your client the version of the facts that you want to contest before you can put it to the other party. This is important for factual and credibility issues. </a:t>
            </a:r>
          </a:p>
          <a:p>
            <a:r>
              <a:rPr lang="en-CA" sz="1700">
                <a:solidFill>
                  <a:schemeClr val="tx2"/>
                </a:solidFill>
              </a:rPr>
              <a:t>Prepare your client to know and understand what you are asking.</a:t>
            </a:r>
          </a:p>
          <a:p>
            <a:r>
              <a:rPr lang="en-CA" sz="1700">
                <a:solidFill>
                  <a:schemeClr val="tx2"/>
                </a:solidFill>
              </a:rPr>
              <a:t>Don’t ask your client “is there anything else you want to tell the court”. They will say something that will hurt their case.</a:t>
            </a: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469878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53214-E856-83BE-DC89-8A31EAD552CF}"/>
              </a:ext>
            </a:extLst>
          </p:cNvPr>
          <p:cNvSpPr>
            <a:spLocks noGrp="1"/>
          </p:cNvSpPr>
          <p:nvPr>
            <p:ph type="title"/>
          </p:nvPr>
        </p:nvSpPr>
        <p:spPr/>
        <p:txBody>
          <a:bodyPr/>
          <a:lstStyle/>
          <a:p>
            <a:r>
              <a:rPr lang="en-CA" dirty="0"/>
              <a:t>Additional witnesses</a:t>
            </a:r>
          </a:p>
        </p:txBody>
      </p:sp>
      <p:sp>
        <p:nvSpPr>
          <p:cNvPr id="3" name="Content Placeholder 2">
            <a:extLst>
              <a:ext uri="{FF2B5EF4-FFF2-40B4-BE49-F238E27FC236}">
                <a16:creationId xmlns:a16="http://schemas.microsoft.com/office/drawing/2014/main" id="{9ED0AC5D-F051-4072-9073-0389F890C9CF}"/>
              </a:ext>
            </a:extLst>
          </p:cNvPr>
          <p:cNvSpPr>
            <a:spLocks noGrp="1"/>
          </p:cNvSpPr>
          <p:nvPr>
            <p:ph idx="1"/>
          </p:nvPr>
        </p:nvSpPr>
        <p:spPr/>
        <p:txBody>
          <a:bodyPr/>
          <a:lstStyle/>
          <a:p>
            <a:r>
              <a:rPr lang="en-CA" dirty="0"/>
              <a:t>Experts. </a:t>
            </a:r>
          </a:p>
          <a:p>
            <a:pPr lvl="1"/>
            <a:r>
              <a:rPr lang="en-CA" dirty="0"/>
              <a:t>Is an expert necessary? </a:t>
            </a:r>
          </a:p>
          <a:p>
            <a:pPr lvl="1"/>
            <a:r>
              <a:rPr lang="en-CA" dirty="0"/>
              <a:t>Is the expert giving an opinion that is the decision the court is required to make? </a:t>
            </a:r>
          </a:p>
          <a:p>
            <a:pPr lvl="1"/>
            <a:r>
              <a:rPr lang="en-CA" dirty="0"/>
              <a:t>Is the expert qualified to give an opinion?</a:t>
            </a:r>
          </a:p>
          <a:p>
            <a:r>
              <a:rPr lang="en-CA" dirty="0"/>
              <a:t>Third party witnesses. What are the contributing?</a:t>
            </a:r>
          </a:p>
          <a:p>
            <a:r>
              <a:rPr lang="en-CA" dirty="0"/>
              <a:t>Records. </a:t>
            </a:r>
          </a:p>
        </p:txBody>
      </p:sp>
    </p:spTree>
    <p:extLst>
      <p:ext uri="{BB962C8B-B14F-4D97-AF65-F5344CB8AC3E}">
        <p14:creationId xmlns:p14="http://schemas.microsoft.com/office/powerpoint/2010/main" val="127436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1F39BA-4433-772F-33E4-11CCD474FA1D}"/>
              </a:ext>
            </a:extLst>
          </p:cNvPr>
          <p:cNvSpPr>
            <a:spLocks noGrp="1"/>
          </p:cNvSpPr>
          <p:nvPr>
            <p:ph type="title"/>
          </p:nvPr>
        </p:nvSpPr>
        <p:spPr>
          <a:xfrm>
            <a:off x="6094105" y="802955"/>
            <a:ext cx="4977976" cy="1454051"/>
          </a:xfrm>
        </p:spPr>
        <p:txBody>
          <a:bodyPr>
            <a:normAutofit/>
          </a:bodyPr>
          <a:lstStyle/>
          <a:p>
            <a:r>
              <a:rPr lang="en-CA" sz="3600">
                <a:solidFill>
                  <a:schemeClr val="tx2"/>
                </a:solidFill>
              </a:rPr>
              <a:t>Agreed Statement of Facts</a:t>
            </a:r>
          </a:p>
        </p:txBody>
      </p:sp>
      <p:pic>
        <p:nvPicPr>
          <p:cNvPr id="7" name="Graphic 6" descr="Board Room">
            <a:extLst>
              <a:ext uri="{FF2B5EF4-FFF2-40B4-BE49-F238E27FC236}">
                <a16:creationId xmlns:a16="http://schemas.microsoft.com/office/drawing/2014/main" id="{620B078D-26E6-2393-E421-C42B65DAF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FE6894C9-1D1F-177C-556D-7911F498A130}"/>
              </a:ext>
            </a:extLst>
          </p:cNvPr>
          <p:cNvSpPr>
            <a:spLocks noGrp="1"/>
          </p:cNvSpPr>
          <p:nvPr>
            <p:ph idx="1"/>
          </p:nvPr>
        </p:nvSpPr>
        <p:spPr>
          <a:xfrm>
            <a:off x="6090574" y="2421682"/>
            <a:ext cx="4977578" cy="3639289"/>
          </a:xfrm>
        </p:spPr>
        <p:txBody>
          <a:bodyPr anchor="ctr">
            <a:normAutofit/>
          </a:bodyPr>
          <a:lstStyle/>
          <a:p>
            <a:r>
              <a:rPr lang="en-CA" sz="1800">
                <a:solidFill>
                  <a:schemeClr val="tx2"/>
                </a:solidFill>
              </a:rPr>
              <a:t>Can you use an agreed statement of facts?</a:t>
            </a:r>
          </a:p>
          <a:p>
            <a:r>
              <a:rPr lang="en-CA" sz="1800">
                <a:solidFill>
                  <a:schemeClr val="tx2"/>
                </a:solidFill>
              </a:rPr>
              <a:t>What is agreed?</a:t>
            </a:r>
          </a:p>
          <a:p>
            <a:r>
              <a:rPr lang="en-CA" sz="1800">
                <a:solidFill>
                  <a:schemeClr val="tx2"/>
                </a:solidFill>
              </a:rPr>
              <a:t>I wouldn’t bother if all they agree on is their names.</a:t>
            </a:r>
          </a:p>
          <a:p>
            <a:r>
              <a:rPr lang="en-CA" sz="1800">
                <a:solidFill>
                  <a:schemeClr val="tx2"/>
                </a:solidFill>
              </a:rPr>
              <a:t>If they agree on substantive facts that go to the issues to be decided, then consider using an agreed statement of facts.</a:t>
            </a:r>
          </a:p>
          <a:p>
            <a:r>
              <a:rPr lang="en-CA" sz="1800">
                <a:solidFill>
                  <a:schemeClr val="tx2"/>
                </a:solidFill>
              </a:rPr>
              <a:t>Remember if it is agreed then it is evidence that the court can rely on in making the decision and you don’t need to call other witnesses or provide other documents to prove it.</a:t>
            </a: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491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iles of paper">
            <a:extLst>
              <a:ext uri="{FF2B5EF4-FFF2-40B4-BE49-F238E27FC236}">
                <a16:creationId xmlns:a16="http://schemas.microsoft.com/office/drawing/2014/main" id="{EED87A9E-D66A-7982-84FE-14A616B680E8}"/>
              </a:ext>
            </a:extLst>
          </p:cNvPr>
          <p:cNvPicPr>
            <a:picLocks noChangeAspect="1"/>
          </p:cNvPicPr>
          <p:nvPr/>
        </p:nvPicPr>
        <p:blipFill>
          <a:blip r:embed="rId2"/>
          <a:srcRect l="29899" r="10835" b="-1"/>
          <a:stretch/>
        </p:blipFill>
        <p:spPr>
          <a:xfrm>
            <a:off x="6103027" y="10"/>
            <a:ext cx="6088971" cy="6857990"/>
          </a:xfrm>
          <a:prstGeom prst="rect">
            <a:avLst/>
          </a:prstGeom>
        </p:spPr>
      </p:pic>
      <p:sp useBgFill="1">
        <p:nvSpPr>
          <p:cNvPr id="11" name="Rectangle 10">
            <a:extLst>
              <a:ext uri="{FF2B5EF4-FFF2-40B4-BE49-F238E27FC236}">
                <a16:creationId xmlns:a16="http://schemas.microsoft.com/office/drawing/2014/main" id="{59B296B9-C5A5-4E4F-9B60-C907B5F14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D0300FD3-5AF1-6305-15FA-907807267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2285995"/>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0B8147-13C9-9EE5-FF00-46F01212D482}"/>
              </a:ext>
            </a:extLst>
          </p:cNvPr>
          <p:cNvSpPr>
            <a:spLocks noGrp="1"/>
          </p:cNvSpPr>
          <p:nvPr>
            <p:ph type="title"/>
          </p:nvPr>
        </p:nvSpPr>
        <p:spPr>
          <a:xfrm>
            <a:off x="761801" y="328512"/>
            <a:ext cx="4778387" cy="1628970"/>
          </a:xfrm>
        </p:spPr>
        <p:txBody>
          <a:bodyPr anchor="ctr">
            <a:normAutofit/>
          </a:bodyPr>
          <a:lstStyle/>
          <a:p>
            <a:r>
              <a:rPr lang="en-CA" sz="4000" dirty="0"/>
              <a:t>Agreed Book of Documents</a:t>
            </a:r>
          </a:p>
        </p:txBody>
      </p:sp>
      <p:sp>
        <p:nvSpPr>
          <p:cNvPr id="3" name="Content Placeholder 2">
            <a:extLst>
              <a:ext uri="{FF2B5EF4-FFF2-40B4-BE49-F238E27FC236}">
                <a16:creationId xmlns:a16="http://schemas.microsoft.com/office/drawing/2014/main" id="{322BC058-D033-112E-9ECD-0355EFA85D7E}"/>
              </a:ext>
            </a:extLst>
          </p:cNvPr>
          <p:cNvSpPr>
            <a:spLocks noGrp="1"/>
          </p:cNvSpPr>
          <p:nvPr>
            <p:ph idx="1"/>
          </p:nvPr>
        </p:nvSpPr>
        <p:spPr>
          <a:xfrm>
            <a:off x="761801" y="2884929"/>
            <a:ext cx="4659756" cy="3374137"/>
          </a:xfrm>
        </p:spPr>
        <p:txBody>
          <a:bodyPr anchor="ctr">
            <a:normAutofit/>
          </a:bodyPr>
          <a:lstStyle/>
          <a:p>
            <a:r>
              <a:rPr lang="en-CA" sz="1100" dirty="0"/>
              <a:t>If there are documents that have been disclosed and are not in dispute it is a better use of court time to file them in advance and have the judge read them before your trial starts.</a:t>
            </a:r>
          </a:p>
          <a:p>
            <a:r>
              <a:rPr lang="en-CA" sz="1100" dirty="0"/>
              <a:t>This may include expert reports, financial records, tax returns, bank statements, real estate documents (land titles), maintenance enforcement printouts or photos of kids.</a:t>
            </a:r>
          </a:p>
          <a:p>
            <a:r>
              <a:rPr lang="en-CA" sz="1100" dirty="0"/>
              <a:t>If the document is not disputed as to authenticity and truth, why would you waste valuable court time requiring the document to be authenticated and identified.</a:t>
            </a:r>
          </a:p>
          <a:p>
            <a:r>
              <a:rPr lang="en-CA" sz="1100" dirty="0"/>
              <a:t>And why wait to file these when the trial starts? Either the judge will take a break to read them, or they will wait, and you will not have the full use.</a:t>
            </a:r>
          </a:p>
          <a:p>
            <a:r>
              <a:rPr lang="en-CA" sz="1100" dirty="0"/>
              <a:t>If you file an agreed book of documents, it is evidence. Please refer to it and why it is relevant.</a:t>
            </a:r>
          </a:p>
        </p:txBody>
      </p:sp>
    </p:spTree>
    <p:extLst>
      <p:ext uri="{BB962C8B-B14F-4D97-AF65-F5344CB8AC3E}">
        <p14:creationId xmlns:p14="http://schemas.microsoft.com/office/powerpoint/2010/main" val="1300835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AB1BD081-0DC9-176E-1066-8AFEABF9D629}"/>
              </a:ext>
            </a:extLst>
          </p:cNvPr>
          <p:cNvSpPr>
            <a:spLocks noGrp="1"/>
          </p:cNvSpPr>
          <p:nvPr>
            <p:ph type="title"/>
          </p:nvPr>
        </p:nvSpPr>
        <p:spPr>
          <a:xfrm>
            <a:off x="1179226" y="1280679"/>
            <a:ext cx="9833548" cy="1325563"/>
          </a:xfrm>
        </p:spPr>
        <p:txBody>
          <a:bodyPr anchor="b">
            <a:normAutofit/>
          </a:bodyPr>
          <a:lstStyle/>
          <a:p>
            <a:pPr algn="ctr"/>
            <a:r>
              <a:rPr lang="en-CA" sz="3600">
                <a:solidFill>
                  <a:schemeClr val="tx2"/>
                </a:solidFill>
              </a:rPr>
              <a:t>Hearsay</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937F8A71-8A0A-3E62-B4C3-23F9EEB21851}"/>
              </a:ext>
            </a:extLst>
          </p:cNvPr>
          <p:cNvSpPr>
            <a:spLocks noGrp="1"/>
          </p:cNvSpPr>
          <p:nvPr>
            <p:ph idx="1"/>
          </p:nvPr>
        </p:nvSpPr>
        <p:spPr>
          <a:xfrm>
            <a:off x="1179226" y="2890979"/>
            <a:ext cx="9833548" cy="2693976"/>
          </a:xfrm>
        </p:spPr>
        <p:txBody>
          <a:bodyPr>
            <a:normAutofit/>
          </a:bodyPr>
          <a:lstStyle/>
          <a:p>
            <a:r>
              <a:rPr lang="en-CA" sz="1800" dirty="0">
                <a:solidFill>
                  <a:schemeClr val="tx2"/>
                </a:solidFill>
              </a:rPr>
              <a:t>Is your client or another witness describing what they saw or personally experienced or just what they were told?</a:t>
            </a:r>
          </a:p>
          <a:p>
            <a:r>
              <a:rPr lang="en-CA" sz="1800" dirty="0">
                <a:solidFill>
                  <a:schemeClr val="tx2"/>
                </a:solidFill>
              </a:rPr>
              <a:t>If it is just what they were told, it is hearsay.</a:t>
            </a:r>
          </a:p>
          <a:p>
            <a:r>
              <a:rPr lang="en-CA" sz="1800" dirty="0">
                <a:solidFill>
                  <a:schemeClr val="tx2"/>
                </a:solidFill>
              </a:rPr>
              <a:t>Is there an exception? If not, then it is not admissible.</a:t>
            </a:r>
          </a:p>
          <a:p>
            <a:r>
              <a:rPr lang="en-CA" sz="1800" dirty="0">
                <a:solidFill>
                  <a:schemeClr val="tx2"/>
                </a:solidFill>
              </a:rPr>
              <a:t>It is okay to object to hearsay when you hear it.</a:t>
            </a:r>
          </a:p>
          <a:p>
            <a:r>
              <a:rPr lang="en-CA" sz="1800" dirty="0">
                <a:solidFill>
                  <a:schemeClr val="tx2"/>
                </a:solidFill>
              </a:rPr>
              <a:t>In family law the most common hearsay is what children have said to a parent. We don’t want children in court, so this is generally accepted. But just because they said it doesn’t mean the judge will accept it.</a:t>
            </a: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34588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1491C5-CE54-2F71-C842-14C9DB714CEA}"/>
              </a:ext>
            </a:extLst>
          </p:cNvPr>
          <p:cNvSpPr>
            <a:spLocks noGrp="1"/>
          </p:cNvSpPr>
          <p:nvPr>
            <p:ph type="title"/>
          </p:nvPr>
        </p:nvSpPr>
        <p:spPr>
          <a:xfrm>
            <a:off x="6094105" y="802955"/>
            <a:ext cx="4977976" cy="1454051"/>
          </a:xfrm>
        </p:spPr>
        <p:txBody>
          <a:bodyPr>
            <a:normAutofit/>
          </a:bodyPr>
          <a:lstStyle/>
          <a:p>
            <a:r>
              <a:rPr lang="en-CA" sz="3600">
                <a:solidFill>
                  <a:schemeClr val="tx2"/>
                </a:solidFill>
              </a:rPr>
              <a:t>Documents</a:t>
            </a:r>
          </a:p>
        </p:txBody>
      </p:sp>
      <p:pic>
        <p:nvPicPr>
          <p:cNvPr id="7" name="Graphic 6" descr="Paper">
            <a:extLst>
              <a:ext uri="{FF2B5EF4-FFF2-40B4-BE49-F238E27FC236}">
                <a16:creationId xmlns:a16="http://schemas.microsoft.com/office/drawing/2014/main" id="{38F7D34D-B877-67F3-5A3E-4D729D959A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2DCB42C8-E9A6-FA8A-3429-BA6D72AE6B06}"/>
              </a:ext>
            </a:extLst>
          </p:cNvPr>
          <p:cNvSpPr>
            <a:spLocks noGrp="1"/>
          </p:cNvSpPr>
          <p:nvPr>
            <p:ph idx="1"/>
          </p:nvPr>
        </p:nvSpPr>
        <p:spPr>
          <a:xfrm>
            <a:off x="6090574" y="2421682"/>
            <a:ext cx="4977578" cy="3639289"/>
          </a:xfrm>
        </p:spPr>
        <p:txBody>
          <a:bodyPr anchor="ctr">
            <a:normAutofit/>
          </a:bodyPr>
          <a:lstStyle/>
          <a:p>
            <a:r>
              <a:rPr lang="en-CA" sz="1700">
                <a:solidFill>
                  <a:schemeClr val="tx2"/>
                </a:solidFill>
              </a:rPr>
              <a:t>All evidence to be relied on at trial must be disclosed.</a:t>
            </a:r>
          </a:p>
          <a:p>
            <a:r>
              <a:rPr lang="en-CA" sz="1700">
                <a:solidFill>
                  <a:schemeClr val="tx2"/>
                </a:solidFill>
              </a:rPr>
              <a:t>When you are bringing forward a document, bring a copy for yourself, the opposing party, the witness and the original for the court.</a:t>
            </a:r>
          </a:p>
          <a:p>
            <a:r>
              <a:rPr lang="en-CA" sz="1700">
                <a:solidFill>
                  <a:schemeClr val="tx2"/>
                </a:solidFill>
              </a:rPr>
              <a:t>Put the document to the witness. Ask them to identify it. What is it? Do they recognize it? Where did it come from? Did they prepare it? </a:t>
            </a:r>
          </a:p>
          <a:p>
            <a:r>
              <a:rPr lang="en-CA" sz="1700">
                <a:solidFill>
                  <a:schemeClr val="tx2"/>
                </a:solidFill>
              </a:rPr>
              <a:t>After it is identified ask the court to enter it as an exhibit.</a:t>
            </a:r>
          </a:p>
          <a:p>
            <a:r>
              <a:rPr lang="en-CA" sz="1700">
                <a:solidFill>
                  <a:schemeClr val="tx2"/>
                </a:solidFill>
              </a:rPr>
              <a:t>Then ask questions about the document so the judge knows why you are filing it. (unless it is obvious, like this is my tax return)</a:t>
            </a:r>
          </a:p>
          <a:p>
            <a:endParaRPr lang="en-CA" sz="1700">
              <a:solidFill>
                <a:schemeClr val="tx2"/>
              </a:solidFill>
            </a:endParaRPr>
          </a:p>
          <a:p>
            <a:endParaRPr lang="en-CA" sz="1700">
              <a:solidFill>
                <a:schemeClr val="tx2"/>
              </a:solidFill>
            </a:endParaRP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794865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A6DE5-4607-F1FD-EB3B-1AD1F47BA249}"/>
              </a:ext>
            </a:extLst>
          </p:cNvPr>
          <p:cNvSpPr>
            <a:spLocks noGrp="1"/>
          </p:cNvSpPr>
          <p:nvPr>
            <p:ph type="title"/>
          </p:nvPr>
        </p:nvSpPr>
        <p:spPr/>
        <p:txBody>
          <a:bodyPr/>
          <a:lstStyle/>
          <a:p>
            <a:r>
              <a:rPr lang="en-CA" dirty="0"/>
              <a:t>Self-Represented Parties</a:t>
            </a:r>
          </a:p>
        </p:txBody>
      </p:sp>
      <p:sp>
        <p:nvSpPr>
          <p:cNvPr id="3" name="Content Placeholder 2">
            <a:extLst>
              <a:ext uri="{FF2B5EF4-FFF2-40B4-BE49-F238E27FC236}">
                <a16:creationId xmlns:a16="http://schemas.microsoft.com/office/drawing/2014/main" id="{8C541076-09C0-40F6-B79C-B2CA37593B2E}"/>
              </a:ext>
            </a:extLst>
          </p:cNvPr>
          <p:cNvSpPr>
            <a:spLocks noGrp="1"/>
          </p:cNvSpPr>
          <p:nvPr>
            <p:ph idx="1"/>
          </p:nvPr>
        </p:nvSpPr>
        <p:spPr/>
        <p:txBody>
          <a:bodyPr>
            <a:normAutofit lnSpcReduction="10000"/>
          </a:bodyPr>
          <a:lstStyle/>
          <a:p>
            <a:r>
              <a:rPr lang="en-CA" dirty="0"/>
              <a:t>You should manage them in the same way you deal with counsel.</a:t>
            </a:r>
          </a:p>
          <a:p>
            <a:r>
              <a:rPr lang="en-CA" dirty="0"/>
              <a:t>Correspondence should be respectful.</a:t>
            </a:r>
          </a:p>
          <a:p>
            <a:r>
              <a:rPr lang="en-CA" dirty="0"/>
              <a:t>In court use “Mr. or Ms.” when referring to them. </a:t>
            </a:r>
          </a:p>
          <a:p>
            <a:r>
              <a:rPr lang="en-CA" dirty="0"/>
              <a:t>Do not take advantage.</a:t>
            </a:r>
          </a:p>
          <a:p>
            <a:r>
              <a:rPr lang="en-CA" dirty="0"/>
              <a:t>Do not abuse.</a:t>
            </a:r>
          </a:p>
          <a:p>
            <a:r>
              <a:rPr lang="en-CA" dirty="0"/>
              <a:t>If making an objection, make it to the judge and let the judge manage the situation.</a:t>
            </a:r>
          </a:p>
          <a:p>
            <a:r>
              <a:rPr lang="en-CA" dirty="0"/>
              <a:t>Do not respond to argument or abuse.</a:t>
            </a:r>
          </a:p>
          <a:p>
            <a:r>
              <a:rPr lang="en-CA" dirty="0"/>
              <a:t>Easier said than done but still important.</a:t>
            </a:r>
          </a:p>
        </p:txBody>
      </p:sp>
    </p:spTree>
    <p:extLst>
      <p:ext uri="{BB962C8B-B14F-4D97-AF65-F5344CB8AC3E}">
        <p14:creationId xmlns:p14="http://schemas.microsoft.com/office/powerpoint/2010/main" val="3160340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1A89B-C45C-335F-771A-A4E7F2C47F0C}"/>
              </a:ext>
            </a:extLst>
          </p:cNvPr>
          <p:cNvSpPr>
            <a:spLocks noGrp="1"/>
          </p:cNvSpPr>
          <p:nvPr>
            <p:ph type="title"/>
          </p:nvPr>
        </p:nvSpPr>
        <p:spPr/>
        <p:txBody>
          <a:bodyPr/>
          <a:lstStyle/>
          <a:p>
            <a:r>
              <a:rPr lang="en-CA" dirty="0"/>
              <a:t>Know Your Strength</a:t>
            </a:r>
          </a:p>
        </p:txBody>
      </p:sp>
      <p:sp>
        <p:nvSpPr>
          <p:cNvPr id="3" name="Content Placeholder 2">
            <a:extLst>
              <a:ext uri="{FF2B5EF4-FFF2-40B4-BE49-F238E27FC236}">
                <a16:creationId xmlns:a16="http://schemas.microsoft.com/office/drawing/2014/main" id="{E163E96E-FB62-EE03-ED34-CB0EBA079167}"/>
              </a:ext>
            </a:extLst>
          </p:cNvPr>
          <p:cNvSpPr>
            <a:spLocks noGrp="1"/>
          </p:cNvSpPr>
          <p:nvPr>
            <p:ph idx="1"/>
          </p:nvPr>
        </p:nvSpPr>
        <p:spPr/>
        <p:txBody>
          <a:bodyPr/>
          <a:lstStyle/>
          <a:p>
            <a:r>
              <a:rPr lang="en-CA" dirty="0"/>
              <a:t>If you write beautifully your strength is written advocacy. Don’t save it for oral argument. </a:t>
            </a:r>
          </a:p>
          <a:p>
            <a:r>
              <a:rPr lang="en-CA" dirty="0"/>
              <a:t>If you are a persuasive oral advocate, then your strength is oral advocacy. But you still need to file a brief. But know that the brief is just the supporting document.</a:t>
            </a:r>
          </a:p>
          <a:p>
            <a:r>
              <a:rPr lang="en-CA" dirty="0"/>
              <a:t>Your written material can be very effective it is read in advance. But your oral advocacy can be just as effective.</a:t>
            </a:r>
          </a:p>
        </p:txBody>
      </p:sp>
    </p:spTree>
    <p:extLst>
      <p:ext uri="{BB962C8B-B14F-4D97-AF65-F5344CB8AC3E}">
        <p14:creationId xmlns:p14="http://schemas.microsoft.com/office/powerpoint/2010/main" val="932913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1BEB23-C994-164E-20E9-FE57099BC458}"/>
              </a:ext>
            </a:extLst>
          </p:cNvPr>
          <p:cNvSpPr>
            <a:spLocks noGrp="1"/>
          </p:cNvSpPr>
          <p:nvPr>
            <p:ph type="title"/>
          </p:nvPr>
        </p:nvSpPr>
        <p:spPr>
          <a:xfrm>
            <a:off x="6094105" y="802955"/>
            <a:ext cx="4977976" cy="1454051"/>
          </a:xfrm>
        </p:spPr>
        <p:txBody>
          <a:bodyPr>
            <a:normAutofit/>
          </a:bodyPr>
          <a:lstStyle/>
          <a:p>
            <a:r>
              <a:rPr lang="en-CA" sz="3600">
                <a:solidFill>
                  <a:schemeClr val="tx2"/>
                </a:solidFill>
              </a:rPr>
              <a:t>What is advocacy?</a:t>
            </a:r>
          </a:p>
        </p:txBody>
      </p:sp>
      <p:pic>
        <p:nvPicPr>
          <p:cNvPr id="7" name="Graphic 6" descr="Judge">
            <a:extLst>
              <a:ext uri="{FF2B5EF4-FFF2-40B4-BE49-F238E27FC236}">
                <a16:creationId xmlns:a16="http://schemas.microsoft.com/office/drawing/2014/main" id="{99F492F8-44FC-8E3F-CF39-CC604CF389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E221FC12-FBC5-B69B-318D-D4614DFFFBC7}"/>
              </a:ext>
            </a:extLst>
          </p:cNvPr>
          <p:cNvSpPr>
            <a:spLocks noGrp="1"/>
          </p:cNvSpPr>
          <p:nvPr>
            <p:ph idx="1"/>
          </p:nvPr>
        </p:nvSpPr>
        <p:spPr>
          <a:xfrm>
            <a:off x="6090574" y="2421682"/>
            <a:ext cx="4977578" cy="3639289"/>
          </a:xfrm>
        </p:spPr>
        <p:txBody>
          <a:bodyPr anchor="ctr">
            <a:normAutofit/>
          </a:bodyPr>
          <a:lstStyle/>
          <a:p>
            <a:r>
              <a:rPr lang="en-CA" sz="1800">
                <a:solidFill>
                  <a:schemeClr val="tx2"/>
                </a:solidFill>
              </a:rPr>
              <a:t>For today’s presentation I am including both written and oral advocacy.</a:t>
            </a:r>
          </a:p>
          <a:p>
            <a:r>
              <a:rPr lang="en-CA" sz="1800">
                <a:solidFill>
                  <a:schemeClr val="tx2"/>
                </a:solidFill>
              </a:rPr>
              <a:t>Trial and motions</a:t>
            </a:r>
          </a:p>
          <a:p>
            <a:r>
              <a:rPr lang="en-CA" sz="1800">
                <a:solidFill>
                  <a:schemeClr val="tx2"/>
                </a:solidFill>
              </a:rPr>
              <a:t>What to look for with the judge</a:t>
            </a:r>
          </a:p>
          <a:p>
            <a:r>
              <a:rPr lang="en-CA" sz="1800">
                <a:solidFill>
                  <a:schemeClr val="tx2"/>
                </a:solidFill>
              </a:rPr>
              <a:t>What are judges looking for</a:t>
            </a:r>
          </a:p>
          <a:p>
            <a:r>
              <a:rPr lang="en-CA" sz="1800">
                <a:solidFill>
                  <a:schemeClr val="tx2"/>
                </a:solidFill>
              </a:rPr>
              <a:t>How to manage self-represented parties</a:t>
            </a:r>
          </a:p>
          <a:p>
            <a:r>
              <a:rPr lang="en-CA" sz="1800">
                <a:solidFill>
                  <a:schemeClr val="tx2"/>
                </a:solidFill>
              </a:rPr>
              <a:t>Trial Procedure</a:t>
            </a:r>
          </a:p>
          <a:p>
            <a:r>
              <a:rPr lang="en-CA" sz="1800">
                <a:solidFill>
                  <a:schemeClr val="tx2"/>
                </a:solidFill>
              </a:rPr>
              <a:t>Rules of Evidence</a:t>
            </a: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8592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72D215-2BD5-B85D-DD34-B021A1C939C7}"/>
              </a:ext>
            </a:extLst>
          </p:cNvPr>
          <p:cNvSpPr>
            <a:spLocks noGrp="1"/>
          </p:cNvSpPr>
          <p:nvPr>
            <p:ph type="title"/>
          </p:nvPr>
        </p:nvSpPr>
        <p:spPr>
          <a:xfrm>
            <a:off x="6094105" y="802955"/>
            <a:ext cx="4977976" cy="1454051"/>
          </a:xfrm>
        </p:spPr>
        <p:txBody>
          <a:bodyPr>
            <a:normAutofit/>
          </a:bodyPr>
          <a:lstStyle/>
          <a:p>
            <a:r>
              <a:rPr lang="en-CA" sz="3600">
                <a:solidFill>
                  <a:schemeClr val="tx2"/>
                </a:solidFill>
              </a:rPr>
              <a:t>Pay attention to the Judge</a:t>
            </a:r>
          </a:p>
        </p:txBody>
      </p:sp>
      <p:pic>
        <p:nvPicPr>
          <p:cNvPr id="7" name="Graphic 6" descr="Judge">
            <a:extLst>
              <a:ext uri="{FF2B5EF4-FFF2-40B4-BE49-F238E27FC236}">
                <a16:creationId xmlns:a16="http://schemas.microsoft.com/office/drawing/2014/main" id="{363AE7F8-18FC-0F29-5A28-5CBD08E041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CEA13D48-D65C-5B0B-C1FA-4235E947DFF1}"/>
              </a:ext>
            </a:extLst>
          </p:cNvPr>
          <p:cNvSpPr>
            <a:spLocks noGrp="1"/>
          </p:cNvSpPr>
          <p:nvPr>
            <p:ph idx="1"/>
          </p:nvPr>
        </p:nvSpPr>
        <p:spPr>
          <a:xfrm>
            <a:off x="6090574" y="2421682"/>
            <a:ext cx="4977578" cy="3639289"/>
          </a:xfrm>
        </p:spPr>
        <p:txBody>
          <a:bodyPr anchor="ctr">
            <a:normAutofit/>
          </a:bodyPr>
          <a:lstStyle/>
          <a:p>
            <a:r>
              <a:rPr lang="en-CA" sz="1500">
                <a:solidFill>
                  <a:schemeClr val="tx2"/>
                </a:solidFill>
              </a:rPr>
              <a:t>Know your audience. If they are not writing, if they are asking questions and you are not answering, the judge is looking for you to give them what they need to determine the case.</a:t>
            </a:r>
          </a:p>
          <a:p>
            <a:r>
              <a:rPr lang="en-CA" sz="1500">
                <a:solidFill>
                  <a:schemeClr val="tx2"/>
                </a:solidFill>
              </a:rPr>
              <a:t>Don’t ignore the questions or that the judge is not accepting what you are saying.</a:t>
            </a:r>
          </a:p>
          <a:p>
            <a:r>
              <a:rPr lang="en-CA" sz="1500">
                <a:solidFill>
                  <a:schemeClr val="tx2"/>
                </a:solidFill>
              </a:rPr>
              <a:t>Don’t interrupt a self-represented party who is clearly not being effective.</a:t>
            </a:r>
          </a:p>
          <a:p>
            <a:r>
              <a:rPr lang="en-CA" sz="1500">
                <a:solidFill>
                  <a:schemeClr val="tx2"/>
                </a:solidFill>
              </a:rPr>
              <a:t>Let the judge guide you. Did they say I have your point? Move on. Did they ask a question? Answer it. If they stop taking notes? Ask for direction, would your honour/lordship like me to address a different issue or do you have questions about my submissions?</a:t>
            </a:r>
          </a:p>
          <a:p>
            <a:r>
              <a:rPr lang="en-CA" sz="1500">
                <a:solidFill>
                  <a:schemeClr val="tx2"/>
                </a:solidFill>
              </a:rPr>
              <a:t>Push back if you need to. It is okay to disagree.</a:t>
            </a: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77132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FEA341-1943-4D46-6662-258D8D743B9C}"/>
              </a:ext>
            </a:extLst>
          </p:cNvPr>
          <p:cNvSpPr>
            <a:spLocks noGrp="1"/>
          </p:cNvSpPr>
          <p:nvPr>
            <p:ph type="title"/>
          </p:nvPr>
        </p:nvSpPr>
        <p:spPr>
          <a:xfrm>
            <a:off x="4553733" y="548464"/>
            <a:ext cx="6798541" cy="1675623"/>
          </a:xfrm>
        </p:spPr>
        <p:txBody>
          <a:bodyPr anchor="b">
            <a:normAutofit/>
          </a:bodyPr>
          <a:lstStyle/>
          <a:p>
            <a:r>
              <a:rPr lang="en-CA" sz="4000"/>
              <a:t>CONCLUSION</a:t>
            </a:r>
          </a:p>
        </p:txBody>
      </p:sp>
      <p:pic>
        <p:nvPicPr>
          <p:cNvPr id="16" name="Picture 15">
            <a:extLst>
              <a:ext uri="{FF2B5EF4-FFF2-40B4-BE49-F238E27FC236}">
                <a16:creationId xmlns:a16="http://schemas.microsoft.com/office/drawing/2014/main" id="{510F365C-AB89-DD85-E652-0F2019C40349}"/>
              </a:ext>
            </a:extLst>
          </p:cNvPr>
          <p:cNvPicPr>
            <a:picLocks noChangeAspect="1"/>
          </p:cNvPicPr>
          <p:nvPr/>
        </p:nvPicPr>
        <p:blipFill>
          <a:blip r:embed="rId2"/>
          <a:srcRect l="34767" r="24387" b="-1"/>
          <a:stretch/>
        </p:blipFill>
        <p:spPr>
          <a:xfrm>
            <a:off x="1" y="10"/>
            <a:ext cx="4196496" cy="6857990"/>
          </a:xfrm>
          <a:prstGeom prst="rect">
            <a:avLst/>
          </a:prstGeom>
          <a:effectLst/>
        </p:spPr>
      </p:pic>
      <p:graphicFrame>
        <p:nvGraphicFramePr>
          <p:cNvPr id="17" name="Content Placeholder 2">
            <a:extLst>
              <a:ext uri="{FF2B5EF4-FFF2-40B4-BE49-F238E27FC236}">
                <a16:creationId xmlns:a16="http://schemas.microsoft.com/office/drawing/2014/main" id="{015C3D7A-D402-EDF4-F412-110562E2B014}"/>
              </a:ext>
            </a:extLst>
          </p:cNvPr>
          <p:cNvGraphicFramePr>
            <a:graphicFrameLocks noGrp="1"/>
          </p:cNvGraphicFramePr>
          <p:nvPr>
            <p:ph idx="1"/>
            <p:extLst>
              <p:ext uri="{D42A27DB-BD31-4B8C-83A1-F6EECF244321}">
                <p14:modId xmlns:p14="http://schemas.microsoft.com/office/powerpoint/2010/main" val="3440259994"/>
              </p:ext>
            </p:extLst>
          </p:nvPr>
        </p:nvGraphicFramePr>
        <p:xfrm>
          <a:off x="4553734" y="2409830"/>
          <a:ext cx="6798539" cy="37052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634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Pen placed on top of a signature line">
            <a:extLst>
              <a:ext uri="{FF2B5EF4-FFF2-40B4-BE49-F238E27FC236}">
                <a16:creationId xmlns:a16="http://schemas.microsoft.com/office/drawing/2014/main" id="{997B46E6-72DE-E115-63B0-AAFCBFA17E61}"/>
              </a:ext>
            </a:extLst>
          </p:cNvPr>
          <p:cNvPicPr>
            <a:picLocks noChangeAspect="1"/>
          </p:cNvPicPr>
          <p:nvPr/>
        </p:nvPicPr>
        <p:blipFill>
          <a:blip r:embed="rId2"/>
          <a:srcRect l="40736" r="-1" b="-1"/>
          <a:stretch/>
        </p:blipFill>
        <p:spPr>
          <a:xfrm>
            <a:off x="6103027" y="10"/>
            <a:ext cx="6088971" cy="6857990"/>
          </a:xfrm>
          <a:prstGeom prst="rect">
            <a:avLst/>
          </a:prstGeom>
        </p:spPr>
      </p:pic>
      <p:sp useBgFill="1">
        <p:nvSpPr>
          <p:cNvPr id="16" name="Rectangle 15">
            <a:extLst>
              <a:ext uri="{FF2B5EF4-FFF2-40B4-BE49-F238E27FC236}">
                <a16:creationId xmlns:a16="http://schemas.microsoft.com/office/drawing/2014/main" id="{59B296B9-C5A5-4E4F-9B60-C907B5F14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D0300FD3-5AF1-6305-15FA-907807267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2285995"/>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1E09A7-6B02-7EB4-7AFE-15ECFED658BF}"/>
              </a:ext>
            </a:extLst>
          </p:cNvPr>
          <p:cNvSpPr>
            <a:spLocks noGrp="1"/>
          </p:cNvSpPr>
          <p:nvPr>
            <p:ph type="title"/>
          </p:nvPr>
        </p:nvSpPr>
        <p:spPr>
          <a:xfrm>
            <a:off x="761801" y="328512"/>
            <a:ext cx="4778387" cy="1628970"/>
          </a:xfrm>
        </p:spPr>
        <p:txBody>
          <a:bodyPr anchor="ctr">
            <a:normAutofit/>
          </a:bodyPr>
          <a:lstStyle/>
          <a:p>
            <a:r>
              <a:rPr lang="en-CA" sz="4000"/>
              <a:t>Written Advocacy</a:t>
            </a:r>
          </a:p>
        </p:txBody>
      </p:sp>
      <p:sp>
        <p:nvSpPr>
          <p:cNvPr id="3" name="Content Placeholder 2">
            <a:extLst>
              <a:ext uri="{FF2B5EF4-FFF2-40B4-BE49-F238E27FC236}">
                <a16:creationId xmlns:a16="http://schemas.microsoft.com/office/drawing/2014/main" id="{D616AF4F-27A9-91C4-F8D9-E962047A96AA}"/>
              </a:ext>
            </a:extLst>
          </p:cNvPr>
          <p:cNvSpPr>
            <a:spLocks noGrp="1"/>
          </p:cNvSpPr>
          <p:nvPr>
            <p:ph idx="1"/>
          </p:nvPr>
        </p:nvSpPr>
        <p:spPr>
          <a:xfrm>
            <a:off x="761801" y="2884929"/>
            <a:ext cx="4659756" cy="3374137"/>
          </a:xfrm>
        </p:spPr>
        <p:txBody>
          <a:bodyPr anchor="ctr">
            <a:normAutofit/>
          </a:bodyPr>
          <a:lstStyle/>
          <a:p>
            <a:r>
              <a:rPr lang="en-CA" sz="1600" dirty="0"/>
              <a:t>A brief is your first opportunity to present your client’s case and to begin to influence the decision you want the judge to make.</a:t>
            </a:r>
          </a:p>
          <a:p>
            <a:r>
              <a:rPr lang="en-CA" sz="1600" dirty="0"/>
              <a:t>A brief should include all your points. </a:t>
            </a:r>
          </a:p>
          <a:p>
            <a:r>
              <a:rPr lang="en-CA" sz="1600" dirty="0"/>
              <a:t>A judge will read the brief in advance to find out what the case is about, what are the issues to be decided and what law is applicable.</a:t>
            </a:r>
          </a:p>
          <a:p>
            <a:r>
              <a:rPr lang="en-CA" sz="1600" dirty="0"/>
              <a:t>All relevant facts not all facts should be put forward. </a:t>
            </a:r>
          </a:p>
          <a:p>
            <a:r>
              <a:rPr lang="en-CA" sz="1600" dirty="0"/>
              <a:t>What is the argument you want to make at the hearing? Make sure that your brief puts forward all the information to support that argument.</a:t>
            </a:r>
          </a:p>
        </p:txBody>
      </p:sp>
    </p:spTree>
    <p:extLst>
      <p:ext uri="{BB962C8B-B14F-4D97-AF65-F5344CB8AC3E}">
        <p14:creationId xmlns:p14="http://schemas.microsoft.com/office/powerpoint/2010/main" val="4051998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en placed on top of a signature line">
            <a:extLst>
              <a:ext uri="{FF2B5EF4-FFF2-40B4-BE49-F238E27FC236}">
                <a16:creationId xmlns:a16="http://schemas.microsoft.com/office/drawing/2014/main" id="{595150C3-4E31-4946-1D46-9E484C9AD48E}"/>
              </a:ext>
            </a:extLst>
          </p:cNvPr>
          <p:cNvPicPr>
            <a:picLocks noChangeAspect="1"/>
          </p:cNvPicPr>
          <p:nvPr/>
        </p:nvPicPr>
        <p:blipFill>
          <a:blip r:embed="rId2"/>
          <a:srcRect l="40736" r="-1" b="-1"/>
          <a:stretch/>
        </p:blipFill>
        <p:spPr>
          <a:xfrm>
            <a:off x="6103027" y="10"/>
            <a:ext cx="6088971" cy="6857990"/>
          </a:xfrm>
          <a:prstGeom prst="rect">
            <a:avLst/>
          </a:prstGeom>
        </p:spPr>
      </p:pic>
      <p:sp useBgFill="1">
        <p:nvSpPr>
          <p:cNvPr id="11" name="Rectangle 10">
            <a:extLst>
              <a:ext uri="{FF2B5EF4-FFF2-40B4-BE49-F238E27FC236}">
                <a16:creationId xmlns:a16="http://schemas.microsoft.com/office/drawing/2014/main" id="{59B296B9-C5A5-4E4F-9B60-C907B5F14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D0300FD3-5AF1-6305-15FA-907807267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2285995"/>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2D05BA-FA38-12A6-DE36-5CEDB63CC4EA}"/>
              </a:ext>
            </a:extLst>
          </p:cNvPr>
          <p:cNvSpPr>
            <a:spLocks noGrp="1"/>
          </p:cNvSpPr>
          <p:nvPr>
            <p:ph type="title"/>
          </p:nvPr>
        </p:nvSpPr>
        <p:spPr>
          <a:xfrm>
            <a:off x="761801" y="328512"/>
            <a:ext cx="4778387" cy="1628970"/>
          </a:xfrm>
        </p:spPr>
        <p:txBody>
          <a:bodyPr anchor="ctr">
            <a:normAutofit/>
          </a:bodyPr>
          <a:lstStyle/>
          <a:p>
            <a:r>
              <a:rPr lang="en-CA" sz="4000"/>
              <a:t>Affidavits</a:t>
            </a:r>
          </a:p>
        </p:txBody>
      </p:sp>
      <p:sp>
        <p:nvSpPr>
          <p:cNvPr id="3" name="Content Placeholder 2">
            <a:extLst>
              <a:ext uri="{FF2B5EF4-FFF2-40B4-BE49-F238E27FC236}">
                <a16:creationId xmlns:a16="http://schemas.microsoft.com/office/drawing/2014/main" id="{7F322BBB-09A6-E532-92EC-AFA7A242A272}"/>
              </a:ext>
            </a:extLst>
          </p:cNvPr>
          <p:cNvSpPr>
            <a:spLocks noGrp="1"/>
          </p:cNvSpPr>
          <p:nvPr>
            <p:ph idx="1"/>
          </p:nvPr>
        </p:nvSpPr>
        <p:spPr>
          <a:xfrm>
            <a:off x="761801" y="2884929"/>
            <a:ext cx="4659756" cy="3374137"/>
          </a:xfrm>
        </p:spPr>
        <p:txBody>
          <a:bodyPr anchor="ctr">
            <a:normAutofit/>
          </a:bodyPr>
          <a:lstStyle/>
          <a:p>
            <a:r>
              <a:rPr lang="en-CA" sz="1700"/>
              <a:t>Affidavits are written advocacy that allow you to put into evidence the facts that support your case.</a:t>
            </a:r>
          </a:p>
          <a:p>
            <a:r>
              <a:rPr lang="en-CA" sz="1700"/>
              <a:t>Do not let your client write the affidavit.</a:t>
            </a:r>
          </a:p>
          <a:p>
            <a:r>
              <a:rPr lang="en-CA" sz="1700"/>
              <a:t>You know what is relevant to the legal issues. That should be the focus.</a:t>
            </a:r>
          </a:p>
          <a:p>
            <a:r>
              <a:rPr lang="en-CA" sz="1700"/>
              <a:t>In family law, is it relevant when the parties met? Why or why not?</a:t>
            </a:r>
          </a:p>
          <a:p>
            <a:r>
              <a:rPr lang="en-CA" sz="1700"/>
              <a:t>Is it relevant? If not leave it out. </a:t>
            </a:r>
          </a:p>
          <a:p>
            <a:r>
              <a:rPr lang="en-CA" sz="1700"/>
              <a:t>Hearsay, while allowed you must identify the source or it will be disregarded or struck out.</a:t>
            </a:r>
          </a:p>
          <a:p>
            <a:endParaRPr lang="en-CA" sz="1700"/>
          </a:p>
          <a:p>
            <a:endParaRPr lang="en-CA" sz="1700"/>
          </a:p>
        </p:txBody>
      </p:sp>
    </p:spTree>
    <p:extLst>
      <p:ext uri="{BB962C8B-B14F-4D97-AF65-F5344CB8AC3E}">
        <p14:creationId xmlns:p14="http://schemas.microsoft.com/office/powerpoint/2010/main" val="197566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F87ACE-5384-2756-372F-507275C43576}"/>
              </a:ext>
            </a:extLst>
          </p:cNvPr>
          <p:cNvSpPr>
            <a:spLocks noGrp="1"/>
          </p:cNvSpPr>
          <p:nvPr>
            <p:ph type="title"/>
          </p:nvPr>
        </p:nvSpPr>
        <p:spPr>
          <a:xfrm>
            <a:off x="4553733" y="548464"/>
            <a:ext cx="6798541" cy="1675623"/>
          </a:xfrm>
        </p:spPr>
        <p:txBody>
          <a:bodyPr anchor="b">
            <a:normAutofit/>
          </a:bodyPr>
          <a:lstStyle/>
          <a:p>
            <a:r>
              <a:rPr lang="en-CA" sz="4000"/>
              <a:t>Affidavits Continued</a:t>
            </a:r>
          </a:p>
        </p:txBody>
      </p:sp>
      <p:pic>
        <p:nvPicPr>
          <p:cNvPr id="5" name="Picture 4" descr="Pen placed on top of a signature line">
            <a:extLst>
              <a:ext uri="{FF2B5EF4-FFF2-40B4-BE49-F238E27FC236}">
                <a16:creationId xmlns:a16="http://schemas.microsoft.com/office/drawing/2014/main" id="{D1C7AFDB-3CB7-6EAF-F5D7-DFC3746A4F58}"/>
              </a:ext>
            </a:extLst>
          </p:cNvPr>
          <p:cNvPicPr>
            <a:picLocks noChangeAspect="1"/>
          </p:cNvPicPr>
          <p:nvPr/>
        </p:nvPicPr>
        <p:blipFill>
          <a:blip r:embed="rId2"/>
          <a:srcRect l="54524" r="4630" b="-1"/>
          <a:stretch/>
        </p:blipFill>
        <p:spPr>
          <a:xfrm>
            <a:off x="1" y="10"/>
            <a:ext cx="4196496" cy="6857990"/>
          </a:xfrm>
          <a:prstGeom prst="rect">
            <a:avLst/>
          </a:prstGeom>
          <a:effectLst/>
        </p:spPr>
      </p:pic>
      <p:sp>
        <p:nvSpPr>
          <p:cNvPr id="3" name="Content Placeholder 2">
            <a:extLst>
              <a:ext uri="{FF2B5EF4-FFF2-40B4-BE49-F238E27FC236}">
                <a16:creationId xmlns:a16="http://schemas.microsoft.com/office/drawing/2014/main" id="{AE6747EE-556F-D4DD-AFFB-3711A5F61117}"/>
              </a:ext>
            </a:extLst>
          </p:cNvPr>
          <p:cNvSpPr>
            <a:spLocks noGrp="1"/>
          </p:cNvSpPr>
          <p:nvPr>
            <p:ph idx="1"/>
          </p:nvPr>
        </p:nvSpPr>
        <p:spPr>
          <a:xfrm>
            <a:off x="4553734" y="2409830"/>
            <a:ext cx="6798539" cy="3705217"/>
          </a:xfrm>
        </p:spPr>
        <p:txBody>
          <a:bodyPr>
            <a:normAutofit/>
          </a:bodyPr>
          <a:lstStyle/>
          <a:p>
            <a:r>
              <a:rPr lang="en-CA" sz="2000"/>
              <a:t>Affidavits are not to include argument. That is for your brief.</a:t>
            </a:r>
          </a:p>
          <a:p>
            <a:r>
              <a:rPr lang="en-CA" sz="2000"/>
              <a:t>Your client’s affidavit should not say “I think” or “I believe” about the legal issues. That is argument. </a:t>
            </a:r>
          </a:p>
          <a:p>
            <a:r>
              <a:rPr lang="en-CA" sz="2000"/>
              <a:t>The affidavit should be facts. JUST THE FACTS. Not your client’s opinion.</a:t>
            </a:r>
          </a:p>
        </p:txBody>
      </p:sp>
    </p:spTree>
    <p:extLst>
      <p:ext uri="{BB962C8B-B14F-4D97-AF65-F5344CB8AC3E}">
        <p14:creationId xmlns:p14="http://schemas.microsoft.com/office/powerpoint/2010/main" val="258024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D80F27-2849-F75C-B32A-46A21AD601AD}"/>
              </a:ext>
            </a:extLst>
          </p:cNvPr>
          <p:cNvSpPr>
            <a:spLocks noGrp="1"/>
          </p:cNvSpPr>
          <p:nvPr>
            <p:ph type="title"/>
          </p:nvPr>
        </p:nvSpPr>
        <p:spPr>
          <a:xfrm>
            <a:off x="6094105" y="802955"/>
            <a:ext cx="4977976" cy="1454051"/>
          </a:xfrm>
        </p:spPr>
        <p:txBody>
          <a:bodyPr>
            <a:normAutofit/>
          </a:bodyPr>
          <a:lstStyle/>
          <a:p>
            <a:r>
              <a:rPr lang="en-CA" sz="3600">
                <a:solidFill>
                  <a:schemeClr val="tx2"/>
                </a:solidFill>
              </a:rPr>
              <a:t>What to look for from the judge?</a:t>
            </a:r>
          </a:p>
        </p:txBody>
      </p:sp>
      <p:pic>
        <p:nvPicPr>
          <p:cNvPr id="7" name="Graphic 6" descr="Decision">
            <a:extLst>
              <a:ext uri="{FF2B5EF4-FFF2-40B4-BE49-F238E27FC236}">
                <a16:creationId xmlns:a16="http://schemas.microsoft.com/office/drawing/2014/main" id="{F6DE2E9A-1F1D-FC81-9145-DFB3278AC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D4094D3A-1FF3-9E08-D425-BDB8D46A2014}"/>
              </a:ext>
            </a:extLst>
          </p:cNvPr>
          <p:cNvSpPr>
            <a:spLocks noGrp="1"/>
          </p:cNvSpPr>
          <p:nvPr>
            <p:ph idx="1"/>
          </p:nvPr>
        </p:nvSpPr>
        <p:spPr>
          <a:xfrm>
            <a:off x="6090574" y="2421682"/>
            <a:ext cx="4977578" cy="3639289"/>
          </a:xfrm>
        </p:spPr>
        <p:txBody>
          <a:bodyPr anchor="ctr">
            <a:normAutofit/>
          </a:bodyPr>
          <a:lstStyle/>
          <a:p>
            <a:r>
              <a:rPr lang="en-CA" sz="1800">
                <a:solidFill>
                  <a:schemeClr val="tx2"/>
                </a:solidFill>
              </a:rPr>
              <a:t>If the judge asks you a question. Answer it. They will still be thinking about it even if you say that you will get to it.</a:t>
            </a:r>
          </a:p>
          <a:p>
            <a:r>
              <a:rPr lang="en-CA" sz="1800">
                <a:solidFill>
                  <a:schemeClr val="tx2"/>
                </a:solidFill>
              </a:rPr>
              <a:t>If the judge asks you about a specific issue that is what they are concerned about for their decision.</a:t>
            </a:r>
          </a:p>
          <a:p>
            <a:r>
              <a:rPr lang="en-CA" sz="1800">
                <a:solidFill>
                  <a:schemeClr val="tx2"/>
                </a:solidFill>
              </a:rPr>
              <a:t>If the judge stops writing, they are listening but not likely persuaded by what you are arguing. </a:t>
            </a:r>
          </a:p>
          <a:p>
            <a:r>
              <a:rPr lang="en-CA" sz="1800">
                <a:solidFill>
                  <a:schemeClr val="tx2"/>
                </a:solidFill>
              </a:rPr>
              <a:t>If the judge says “I have your point” you can move on.</a:t>
            </a: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27446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821B6-FA98-C837-C287-D2FDC1F929F7}"/>
              </a:ext>
            </a:extLst>
          </p:cNvPr>
          <p:cNvSpPr>
            <a:spLocks noGrp="1"/>
          </p:cNvSpPr>
          <p:nvPr>
            <p:ph type="title"/>
          </p:nvPr>
        </p:nvSpPr>
        <p:spPr/>
        <p:txBody>
          <a:bodyPr/>
          <a:lstStyle/>
          <a:p>
            <a:r>
              <a:rPr lang="en-CA" dirty="0"/>
              <a:t>Trial</a:t>
            </a:r>
          </a:p>
        </p:txBody>
      </p:sp>
      <p:sp>
        <p:nvSpPr>
          <p:cNvPr id="3" name="Content Placeholder 2">
            <a:extLst>
              <a:ext uri="{FF2B5EF4-FFF2-40B4-BE49-F238E27FC236}">
                <a16:creationId xmlns:a16="http://schemas.microsoft.com/office/drawing/2014/main" id="{3256574D-3B39-C632-E913-E1516C2A8FED}"/>
              </a:ext>
            </a:extLst>
          </p:cNvPr>
          <p:cNvSpPr>
            <a:spLocks noGrp="1"/>
          </p:cNvSpPr>
          <p:nvPr>
            <p:ph idx="1"/>
          </p:nvPr>
        </p:nvSpPr>
        <p:spPr/>
        <p:txBody>
          <a:bodyPr>
            <a:normAutofit fontScale="85000" lnSpcReduction="10000"/>
          </a:bodyPr>
          <a:lstStyle/>
          <a:p>
            <a:r>
              <a:rPr lang="en-CA" dirty="0"/>
              <a:t>There is a great deal of effort to settle matters.</a:t>
            </a:r>
          </a:p>
          <a:p>
            <a:r>
              <a:rPr lang="en-CA" dirty="0"/>
              <a:t>However, if you are having a trial you need to work through that process before you get there. </a:t>
            </a:r>
          </a:p>
          <a:p>
            <a:r>
              <a:rPr lang="en-CA" dirty="0"/>
              <a:t>Some old advice is still relevant.</a:t>
            </a:r>
          </a:p>
          <a:p>
            <a:r>
              <a:rPr lang="en-CA" dirty="0"/>
              <a:t>Don’t ask a question that you don’t know the answer to, unless you absolutely must.</a:t>
            </a:r>
          </a:p>
          <a:p>
            <a:r>
              <a:rPr lang="en-CA" dirty="0"/>
              <a:t>Don’t ask open ended questions in cross examination. You want yes or no or confirm choice. This allows you to ensure you have the evidence to support your argument at the end of trial. However, remember that the witness has the right to answer more fully if they chose. So don’t cut off a witness.</a:t>
            </a:r>
          </a:p>
          <a:p>
            <a:r>
              <a:rPr lang="en-CA" dirty="0"/>
              <a:t>Don’t lead the witness in direct, unless it is on uncontested facts, and you have permission from the judge.</a:t>
            </a:r>
          </a:p>
        </p:txBody>
      </p:sp>
    </p:spTree>
    <p:extLst>
      <p:ext uri="{BB962C8B-B14F-4D97-AF65-F5344CB8AC3E}">
        <p14:creationId xmlns:p14="http://schemas.microsoft.com/office/powerpoint/2010/main" val="3356837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3883E-53D3-1793-8904-5D9A11E7AB4C}"/>
              </a:ext>
            </a:extLst>
          </p:cNvPr>
          <p:cNvSpPr>
            <a:spLocks noGrp="1"/>
          </p:cNvSpPr>
          <p:nvPr>
            <p:ph type="title"/>
          </p:nvPr>
        </p:nvSpPr>
        <p:spPr/>
        <p:txBody>
          <a:bodyPr/>
          <a:lstStyle/>
          <a:p>
            <a:r>
              <a:rPr lang="en-CA" dirty="0"/>
              <a:t>Where to start?</a:t>
            </a:r>
          </a:p>
        </p:txBody>
      </p:sp>
      <p:sp>
        <p:nvSpPr>
          <p:cNvPr id="3" name="Content Placeholder 2">
            <a:extLst>
              <a:ext uri="{FF2B5EF4-FFF2-40B4-BE49-F238E27FC236}">
                <a16:creationId xmlns:a16="http://schemas.microsoft.com/office/drawing/2014/main" id="{EDE07545-1EB7-2D3B-0B7F-58FBE023E7D7}"/>
              </a:ext>
            </a:extLst>
          </p:cNvPr>
          <p:cNvSpPr>
            <a:spLocks noGrp="1"/>
          </p:cNvSpPr>
          <p:nvPr>
            <p:ph idx="1"/>
          </p:nvPr>
        </p:nvSpPr>
        <p:spPr/>
        <p:txBody>
          <a:bodyPr/>
          <a:lstStyle/>
          <a:p>
            <a:r>
              <a:rPr lang="en-CA" dirty="0"/>
              <a:t>I would suggest you start with drafting your closing argument.</a:t>
            </a:r>
          </a:p>
          <a:p>
            <a:r>
              <a:rPr lang="en-CA" dirty="0"/>
              <a:t>What do you want to be able to argue at the end of the trial?</a:t>
            </a:r>
          </a:p>
          <a:p>
            <a:r>
              <a:rPr lang="en-CA" dirty="0"/>
              <a:t>This will allow you to consider what evidence you want to put in at trial.</a:t>
            </a:r>
          </a:p>
          <a:p>
            <a:r>
              <a:rPr lang="en-CA" dirty="0"/>
              <a:t>If you don’t know where you are going you will get lost and so will the judge.</a:t>
            </a:r>
          </a:p>
          <a:p>
            <a:endParaRPr lang="en-CA" dirty="0"/>
          </a:p>
        </p:txBody>
      </p:sp>
    </p:spTree>
    <p:extLst>
      <p:ext uri="{BB962C8B-B14F-4D97-AF65-F5344CB8AC3E}">
        <p14:creationId xmlns:p14="http://schemas.microsoft.com/office/powerpoint/2010/main" val="4257903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A2F25-E21B-A79A-31E9-96D67A97CF41}"/>
              </a:ext>
            </a:extLst>
          </p:cNvPr>
          <p:cNvSpPr>
            <a:spLocks noGrp="1"/>
          </p:cNvSpPr>
          <p:nvPr>
            <p:ph type="title"/>
          </p:nvPr>
        </p:nvSpPr>
        <p:spPr/>
        <p:txBody>
          <a:bodyPr/>
          <a:lstStyle/>
          <a:p>
            <a:r>
              <a:rPr lang="en-CA" dirty="0"/>
              <a:t>Opening Statement: Where to start at trial?</a:t>
            </a:r>
          </a:p>
        </p:txBody>
      </p:sp>
      <p:sp>
        <p:nvSpPr>
          <p:cNvPr id="3" name="Content Placeholder 2">
            <a:extLst>
              <a:ext uri="{FF2B5EF4-FFF2-40B4-BE49-F238E27FC236}">
                <a16:creationId xmlns:a16="http://schemas.microsoft.com/office/drawing/2014/main" id="{76211A89-73A5-CE34-3C23-8C7FDC6E62BF}"/>
              </a:ext>
            </a:extLst>
          </p:cNvPr>
          <p:cNvSpPr>
            <a:spLocks noGrp="1"/>
          </p:cNvSpPr>
          <p:nvPr>
            <p:ph idx="1"/>
          </p:nvPr>
        </p:nvSpPr>
        <p:spPr/>
        <p:txBody>
          <a:bodyPr>
            <a:normAutofit/>
          </a:bodyPr>
          <a:lstStyle/>
          <a:p>
            <a:r>
              <a:rPr lang="en-CA" dirty="0"/>
              <a:t>You know what you want to argue about the issues at the end of the trial. The judge doesn’t.</a:t>
            </a:r>
          </a:p>
          <a:p>
            <a:r>
              <a:rPr lang="en-CA" dirty="0"/>
              <a:t>Use your opening statement to tell the judge.</a:t>
            </a:r>
          </a:p>
          <a:p>
            <a:r>
              <a:rPr lang="en-CA" dirty="0"/>
              <a:t>What is your case about?</a:t>
            </a:r>
          </a:p>
          <a:p>
            <a:r>
              <a:rPr lang="en-CA" dirty="0"/>
              <a:t>What are the legal issues?</a:t>
            </a:r>
          </a:p>
          <a:p>
            <a:r>
              <a:rPr lang="en-CA" dirty="0"/>
              <a:t>What do you want the judge to decide? What does your client want?</a:t>
            </a:r>
          </a:p>
          <a:p>
            <a:r>
              <a:rPr lang="en-CA" dirty="0"/>
              <a:t>This is your chance to set a road map for the judge.</a:t>
            </a:r>
          </a:p>
          <a:p>
            <a:r>
              <a:rPr lang="en-CA" dirty="0"/>
              <a:t>Who are the witnesses? Why are they being called?</a:t>
            </a:r>
          </a:p>
        </p:txBody>
      </p:sp>
    </p:spTree>
    <p:extLst>
      <p:ext uri="{BB962C8B-B14F-4D97-AF65-F5344CB8AC3E}">
        <p14:creationId xmlns:p14="http://schemas.microsoft.com/office/powerpoint/2010/main" val="3481745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139</TotalTime>
  <Words>1830</Words>
  <Application>Microsoft Office PowerPoint</Application>
  <PresentationFormat>Widescreen</PresentationFormat>
  <Paragraphs>126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Aptos</vt:lpstr>
      <vt:lpstr>Aptos Display</vt:lpstr>
      <vt:lpstr>Arial</vt:lpstr>
      <vt:lpstr>Office Theme</vt:lpstr>
      <vt:lpstr>ADVOCACY SKILLS Judicial Perspective</vt:lpstr>
      <vt:lpstr>What is advocacy?</vt:lpstr>
      <vt:lpstr>Written Advocacy</vt:lpstr>
      <vt:lpstr>Affidavits</vt:lpstr>
      <vt:lpstr>Affidavits Continued</vt:lpstr>
      <vt:lpstr>What to look for from the judge?</vt:lpstr>
      <vt:lpstr>Trial</vt:lpstr>
      <vt:lpstr>Where to start?</vt:lpstr>
      <vt:lpstr>Opening Statement: Where to start at trial?</vt:lpstr>
      <vt:lpstr>Witnesses</vt:lpstr>
      <vt:lpstr>Who goes first?</vt:lpstr>
      <vt:lpstr>Where to start?</vt:lpstr>
      <vt:lpstr>Additional witnesses</vt:lpstr>
      <vt:lpstr>Agreed Statement of Facts</vt:lpstr>
      <vt:lpstr>Agreed Book of Documents</vt:lpstr>
      <vt:lpstr>Hearsay</vt:lpstr>
      <vt:lpstr>Documents</vt:lpstr>
      <vt:lpstr>Self-Represented Parties</vt:lpstr>
      <vt:lpstr>Know Your Strength</vt:lpstr>
      <vt:lpstr>Pay attention to the Judge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Annette Horst</dc:creator>
  <cp:lastModifiedBy>Horst, Annette</cp:lastModifiedBy>
  <cp:revision>3</cp:revision>
  <dcterms:created xsi:type="dcterms:W3CDTF">2025-03-28T15:06:42Z</dcterms:created>
  <dcterms:modified xsi:type="dcterms:W3CDTF">2025-04-07T16:49:57Z</dcterms:modified>
</cp:coreProperties>
</file>